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8.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9.xml" ContentType="application/vnd.openxmlformats-officedocument.themeOverride+xml"/>
  <Override PartName="/ppt/notesSlides/notesSlide6.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0.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1.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2.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3.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4.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5.xml" ContentType="application/vnd.openxmlformats-officedocument.themeOverride+xml"/>
  <Override PartName="/ppt/notesSlides/notesSlide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6.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27.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28.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9.xml" ContentType="application/vnd.openxmlformats-officedocument.themeOverride+xml"/>
  <Override PartName="/ppt/notesSlides/notesSlide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0.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1.xml" ContentType="application/vnd.openxmlformats-officedocument.themeOverr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2.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3.xml" ContentType="application/vnd.openxmlformats-officedocument.themeOverr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4.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5.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6.xml" ContentType="application/vnd.openxmlformats-officedocument.themeOverr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37.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38.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39.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0.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1.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2.xml" ContentType="application/vnd.openxmlformats-officedocument.themeOverr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3.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4.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5.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6.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47.xml" ContentType="application/vnd.openxmlformats-officedocument.themeOverr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48.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49.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0.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1.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2.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3.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54.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55.xml" ContentType="application/vnd.openxmlformats-officedocument.themeOverr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56.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theme/themeOverride57.xml" ContentType="application/vnd.openxmlformats-officedocument.themeOverr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58.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heme/themeOverride59.xml" ContentType="application/vnd.openxmlformats-officedocument.themeOverr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60.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heme/themeOverride61.xml" ContentType="application/vnd.openxmlformats-officedocument.themeOverr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theme/themeOverride62.xml" ContentType="application/vnd.openxmlformats-officedocument.themeOverr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63.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heme/themeOverride64.xml" ContentType="application/vnd.openxmlformats-officedocument.themeOverr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65.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theme/themeOverride66.xml" ContentType="application/vnd.openxmlformats-officedocument.themeOverr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heme/themeOverride67.xml" ContentType="application/vnd.openxmlformats-officedocument.themeOverr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68.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69.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heme/themeOverride70.xml" ContentType="application/vnd.openxmlformats-officedocument.themeOverr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heme/themeOverride71.xml" ContentType="application/vnd.openxmlformats-officedocument.themeOverr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heme/themeOverride72.xml" ContentType="application/vnd.openxmlformats-officedocument.themeOverr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73.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heme/themeOverride74.xml" ContentType="application/vnd.openxmlformats-officedocument.themeOverr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75.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heme/themeOverride76.xml" ContentType="application/vnd.openxmlformats-officedocument.themeOverrid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theme/themeOverride77.xml" ContentType="application/vnd.openxmlformats-officedocument.themeOverrid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78.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79.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heme/themeOverride80.xml" ContentType="application/vnd.openxmlformats-officedocument.themeOverr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heme/themeOverride81.xml" ContentType="application/vnd.openxmlformats-officedocument.themeOverr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82.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83.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theme/themeOverride84.xml" ContentType="application/vnd.openxmlformats-officedocument.themeOverrid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heme/themeOverride85.xml" ContentType="application/vnd.openxmlformats-officedocument.themeOverrid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86.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87.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88.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theme/themeOverride89.xml" ContentType="application/vnd.openxmlformats-officedocument.themeOverrid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90.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theme/themeOverride91.xml" ContentType="application/vnd.openxmlformats-officedocument.themeOverrid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theme/themeOverride92.xml" ContentType="application/vnd.openxmlformats-officedocument.themeOverrid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theme/themeOverride93.xml" ContentType="application/vnd.openxmlformats-officedocument.themeOverrid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theme/themeOverride94.xml" ContentType="application/vnd.openxmlformats-officedocument.themeOverrid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theme/themeOverride95.xml" ContentType="application/vnd.openxmlformats-officedocument.themeOverrid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96.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theme/themeOverride97.xml" ContentType="application/vnd.openxmlformats-officedocument.themeOverrid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theme/themeOverride98.xml" ContentType="application/vnd.openxmlformats-officedocument.themeOverrid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99.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100.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theme/themeOverride101.xml" ContentType="application/vnd.openxmlformats-officedocument.themeOverrid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theme/themeOverride102.xml" ContentType="application/vnd.openxmlformats-officedocument.themeOverrid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theme/themeOverride103.xml" ContentType="application/vnd.openxmlformats-officedocument.themeOverrid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theme/themeOverride104.xml" ContentType="application/vnd.openxmlformats-officedocument.themeOverrid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theme/themeOverride105.xml" ContentType="application/vnd.openxmlformats-officedocument.themeOverrid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theme/themeOverride106.xml" ContentType="application/vnd.openxmlformats-officedocument.themeOverrid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theme/themeOverride107.xml" ContentType="application/vnd.openxmlformats-officedocument.themeOverrid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theme/themeOverride108.xml" ContentType="application/vnd.openxmlformats-officedocument.themeOverrid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theme/themeOverride109.xml" ContentType="application/vnd.openxmlformats-officedocument.themeOverrid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theme/themeOverride110.xml" ContentType="application/vnd.openxmlformats-officedocument.themeOverrid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theme/themeOverride111.xml" ContentType="application/vnd.openxmlformats-officedocument.themeOverrid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theme/themeOverride112.xml" ContentType="application/vnd.openxmlformats-officedocument.themeOverrid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theme/themeOverride113.xml" ContentType="application/vnd.openxmlformats-officedocument.themeOverrid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114.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115.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theme/themeOverride116.xml" ContentType="application/vnd.openxmlformats-officedocument.themeOverrid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theme/themeOverride117.xml" ContentType="application/vnd.openxmlformats-officedocument.themeOverrid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theme/themeOverride118.xml" ContentType="application/vnd.openxmlformats-officedocument.themeOverrid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theme/themeOverride119.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68" r:id="rId3"/>
    <p:sldId id="2530" r:id="rId4"/>
    <p:sldId id="2540" r:id="rId5"/>
    <p:sldId id="2537" r:id="rId6"/>
    <p:sldId id="2535" r:id="rId7"/>
    <p:sldId id="2347" r:id="rId8"/>
    <p:sldId id="2542" r:id="rId9"/>
    <p:sldId id="264" r:id="rId10"/>
    <p:sldId id="2565" r:id="rId11"/>
    <p:sldId id="2569" r:id="rId12"/>
    <p:sldId id="2566" r:id="rId13"/>
    <p:sldId id="2568" r:id="rId14"/>
    <p:sldId id="2573" r:id="rId15"/>
    <p:sldId id="2561" r:id="rId16"/>
    <p:sldId id="259" r:id="rId17"/>
    <p:sldId id="257" r:id="rId18"/>
    <p:sldId id="260" r:id="rId19"/>
    <p:sldId id="261" r:id="rId20"/>
    <p:sldId id="262" r:id="rId21"/>
    <p:sldId id="2571" r:id="rId22"/>
    <p:sldId id="2554" r:id="rId23"/>
    <p:sldId id="2555" r:id="rId24"/>
    <p:sldId id="2556" r:id="rId25"/>
    <p:sldId id="2553" r:id="rId26"/>
    <p:sldId id="2577" r:id="rId27"/>
    <p:sldId id="2543" r:id="rId28"/>
    <p:sldId id="266" r:id="rId29"/>
    <p:sldId id="265" r:id="rId30"/>
    <p:sldId id="2544" r:id="rId31"/>
    <p:sldId id="2558" r:id="rId32"/>
    <p:sldId id="267" r:id="rId33"/>
    <p:sldId id="2549" r:id="rId34"/>
    <p:sldId id="2545" r:id="rId35"/>
    <p:sldId id="2147477169" r:id="rId36"/>
    <p:sldId id="2546" r:id="rId37"/>
    <p:sldId id="2547" r:id="rId38"/>
    <p:sldId id="2548" r:id="rId39"/>
    <p:sldId id="2574" r:id="rId40"/>
    <p:sldId id="2551" r:id="rId41"/>
    <p:sldId id="2559" r:id="rId42"/>
    <p:sldId id="2552" r:id="rId43"/>
    <p:sldId id="2575" r:id="rId44"/>
    <p:sldId id="2570" r:id="rId45"/>
    <p:sldId id="269" r:id="rId46"/>
    <p:sldId id="258" r:id="rId47"/>
    <p:sldId id="263" r:id="rId48"/>
    <p:sldId id="2557" r:id="rId49"/>
    <p:sldId id="2576" r:id="rId50"/>
    <p:sldId id="2534" r:id="rId51"/>
    <p:sldId id="2531" r:id="rId52"/>
    <p:sldId id="2532" r:id="rId53"/>
    <p:sldId id="2533" r:id="rId5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FE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595" autoAdjust="0"/>
  </p:normalViewPr>
  <p:slideViewPr>
    <p:cSldViewPr snapToGrid="0">
      <p:cViewPr varScale="1">
        <p:scale>
          <a:sx n="76" d="100"/>
          <a:sy n="76" d="100"/>
        </p:scale>
        <p:origin x="62" y="312"/>
      </p:cViewPr>
      <p:guideLst/>
    </p:cSldViewPr>
  </p:slideViewPr>
  <p:notesTextViewPr>
    <p:cViewPr>
      <p:scale>
        <a:sx n="1" d="1"/>
        <a:sy n="1" d="1"/>
      </p:scale>
      <p:origin x="0" y="0"/>
    </p:cViewPr>
  </p:notesTextViewPr>
  <p:sorterViewPr>
    <p:cViewPr>
      <p:scale>
        <a:sx n="110" d="100"/>
        <a:sy n="110" d="100"/>
      </p:scale>
      <p:origin x="0" y="-809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umie\Desktop\WEO\&#20998;&#26512;Excel\WEO2025&#20998;&#26512;.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C:\Users\sumie\Desktop\WEO\&#20998;&#26512;Excel\WEO2021-2025&#20998;&#26512;&#65288;&#19990;&#30028;&#65289;.xlsx" TargetMode="External"/><Relationship Id="rId2" Type="http://schemas.microsoft.com/office/2011/relationships/chartColorStyle" Target="colors10.xml"/><Relationship Id="rId1" Type="http://schemas.microsoft.com/office/2011/relationships/chartStyle" Target="style10.xml"/></Relationships>
</file>

<file path=ppt/charts/_rels/chart100.xml.rels><?xml version="1.0" encoding="UTF-8" standalone="yes"?>
<Relationships xmlns="http://schemas.openxmlformats.org/package/2006/relationships"><Relationship Id="rId3" Type="http://schemas.openxmlformats.org/officeDocument/2006/relationships/themeOverride" Target="../theme/themeOverride97.xml"/><Relationship Id="rId2" Type="http://schemas.microsoft.com/office/2011/relationships/chartColorStyle" Target="colors100.xml"/><Relationship Id="rId1" Type="http://schemas.microsoft.com/office/2011/relationships/chartStyle" Target="style100.xml"/><Relationship Id="rId4" Type="http://schemas.openxmlformats.org/officeDocument/2006/relationships/oleObject" Target="file:///C:\Users\sumie\Desktop\WEO\&#20998;&#26512;Excel\WEO2021-2025&#20998;&#26512;&#65288;&#22320;&#22495;&#65289;.xlsx" TargetMode="External"/></Relationships>
</file>

<file path=ppt/charts/_rels/chart101.xml.rels><?xml version="1.0" encoding="UTF-8" standalone="yes"?>
<Relationships xmlns="http://schemas.openxmlformats.org/package/2006/relationships"><Relationship Id="rId3" Type="http://schemas.openxmlformats.org/officeDocument/2006/relationships/themeOverride" Target="../theme/themeOverride98.xml"/><Relationship Id="rId2" Type="http://schemas.microsoft.com/office/2011/relationships/chartColorStyle" Target="colors101.xml"/><Relationship Id="rId1" Type="http://schemas.microsoft.com/office/2011/relationships/chartStyle" Target="style101.xml"/><Relationship Id="rId4" Type="http://schemas.openxmlformats.org/officeDocument/2006/relationships/oleObject" Target="file:///C:\Users\sumie\Desktop\WEO\&#20998;&#26512;Excel\WEO2021-2025&#20998;&#26512;&#65288;&#22320;&#22495;&#65289;.xlsx" TargetMode="Externa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99.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file:///C:\Users\sumie\Desktop\WEO\&#20998;&#26512;Excel\WEO2021-2025&#20998;&#26512;&#65288;&#22320;&#22495;&#65289;.xlsx"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100.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file:///C:\Users\sumie\Desktop\WEO\&#20998;&#26512;Excel\WEO2021-2025&#20998;&#26512;&#65288;&#22320;&#22495;&#65289;.xlsx" TargetMode="External"/></Relationships>
</file>

<file path=ppt/charts/_rels/chart104.xml.rels><?xml version="1.0" encoding="UTF-8" standalone="yes"?>
<Relationships xmlns="http://schemas.openxmlformats.org/package/2006/relationships"><Relationship Id="rId3" Type="http://schemas.openxmlformats.org/officeDocument/2006/relationships/themeOverride" Target="../theme/themeOverride101.xml"/><Relationship Id="rId2" Type="http://schemas.microsoft.com/office/2011/relationships/chartColorStyle" Target="colors104.xml"/><Relationship Id="rId1" Type="http://schemas.microsoft.com/office/2011/relationships/chartStyle" Target="style104.xml"/><Relationship Id="rId4" Type="http://schemas.openxmlformats.org/officeDocument/2006/relationships/oleObject" Target="file:///C:\Users\sumie\Desktop\WEO\&#20998;&#26512;Excel\WEO2021-2025&#20998;&#26512;&#65288;&#22320;&#22495;&#65289;.xlsx" TargetMode="External"/></Relationships>
</file>

<file path=ppt/charts/_rels/chart105.xml.rels><?xml version="1.0" encoding="UTF-8" standalone="yes"?>
<Relationships xmlns="http://schemas.openxmlformats.org/package/2006/relationships"><Relationship Id="rId3" Type="http://schemas.openxmlformats.org/officeDocument/2006/relationships/themeOverride" Target="../theme/themeOverride102.xml"/><Relationship Id="rId2" Type="http://schemas.microsoft.com/office/2011/relationships/chartColorStyle" Target="colors105.xml"/><Relationship Id="rId1" Type="http://schemas.microsoft.com/office/2011/relationships/chartStyle" Target="style105.xml"/><Relationship Id="rId4" Type="http://schemas.openxmlformats.org/officeDocument/2006/relationships/oleObject" Target="file:///C:\Users\sumie\Desktop\WEO\&#20998;&#26512;Excel\WEO2021-2025&#20998;&#26512;&#65288;&#22320;&#22495;&#65289;.xlsx" TargetMode="External"/></Relationships>
</file>

<file path=ppt/charts/_rels/chart106.xml.rels><?xml version="1.0" encoding="UTF-8" standalone="yes"?>
<Relationships xmlns="http://schemas.openxmlformats.org/package/2006/relationships"><Relationship Id="rId3" Type="http://schemas.openxmlformats.org/officeDocument/2006/relationships/themeOverride" Target="../theme/themeOverride103.xml"/><Relationship Id="rId2" Type="http://schemas.microsoft.com/office/2011/relationships/chartColorStyle" Target="colors106.xml"/><Relationship Id="rId1" Type="http://schemas.microsoft.com/office/2011/relationships/chartStyle" Target="style106.xml"/><Relationship Id="rId4" Type="http://schemas.openxmlformats.org/officeDocument/2006/relationships/oleObject" Target="file:///C:\Users\sumie\Desktop\WEO\&#20998;&#26512;Excel\WEO2021-2025&#20998;&#26512;&#65288;&#22320;&#22495;&#65289;.xlsx" TargetMode="External"/></Relationships>
</file>

<file path=ppt/charts/_rels/chart107.xml.rels><?xml version="1.0" encoding="UTF-8" standalone="yes"?>
<Relationships xmlns="http://schemas.openxmlformats.org/package/2006/relationships"><Relationship Id="rId3" Type="http://schemas.openxmlformats.org/officeDocument/2006/relationships/themeOverride" Target="../theme/themeOverride104.xml"/><Relationship Id="rId2" Type="http://schemas.microsoft.com/office/2011/relationships/chartColorStyle" Target="colors107.xml"/><Relationship Id="rId1" Type="http://schemas.microsoft.com/office/2011/relationships/chartStyle" Target="style107.xml"/><Relationship Id="rId4" Type="http://schemas.openxmlformats.org/officeDocument/2006/relationships/oleObject" Target="file:///C:\Users\sumie\Desktop\WEO\&#20998;&#26512;Excel\WEO2021-2025&#20998;&#26512;&#65288;&#22320;&#22495;&#65289;.xlsx" TargetMode="External"/></Relationships>
</file>

<file path=ppt/charts/_rels/chart108.xml.rels><?xml version="1.0" encoding="UTF-8" standalone="yes"?>
<Relationships xmlns="http://schemas.openxmlformats.org/package/2006/relationships"><Relationship Id="rId3" Type="http://schemas.openxmlformats.org/officeDocument/2006/relationships/themeOverride" Target="../theme/themeOverride105.xml"/><Relationship Id="rId2" Type="http://schemas.microsoft.com/office/2011/relationships/chartColorStyle" Target="colors108.xml"/><Relationship Id="rId1" Type="http://schemas.microsoft.com/office/2011/relationships/chartStyle" Target="style108.xml"/><Relationship Id="rId4" Type="http://schemas.openxmlformats.org/officeDocument/2006/relationships/oleObject" Target="file:///C:\Users\sumie\Desktop\WEO\&#20998;&#26512;Excel\WEO2021-2025&#20998;&#26512;&#65288;&#22320;&#22495;&#65289;.xlsx" TargetMode="External"/></Relationships>
</file>

<file path=ppt/charts/_rels/chart109.xml.rels><?xml version="1.0" encoding="UTF-8" standalone="yes"?>
<Relationships xmlns="http://schemas.openxmlformats.org/package/2006/relationships"><Relationship Id="rId3" Type="http://schemas.openxmlformats.org/officeDocument/2006/relationships/themeOverride" Target="../theme/themeOverride106.xml"/><Relationship Id="rId2" Type="http://schemas.microsoft.com/office/2011/relationships/chartColorStyle" Target="colors109.xml"/><Relationship Id="rId1" Type="http://schemas.microsoft.com/office/2011/relationships/chartStyle" Target="style109.xml"/><Relationship Id="rId4" Type="http://schemas.openxmlformats.org/officeDocument/2006/relationships/oleObject" Target="file:///C:\Users\sumie\Desktop\WEO\&#20998;&#26512;Excel\WEO2021-2025&#20998;&#26512;&#65288;&#22320;&#22495;&#65289;.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sumie\Desktop\WEO\&#20998;&#26512;Excel\WEO2021-2025&#20998;&#26512;&#65288;&#19990;&#30028;&#65289;.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themeOverride" Target="../theme/themeOverride107.xml"/><Relationship Id="rId2" Type="http://schemas.microsoft.com/office/2011/relationships/chartColorStyle" Target="colors110.xml"/><Relationship Id="rId1" Type="http://schemas.microsoft.com/office/2011/relationships/chartStyle" Target="style110.xml"/><Relationship Id="rId4" Type="http://schemas.openxmlformats.org/officeDocument/2006/relationships/oleObject" Target="file:///C:\Users\sumie\Desktop\WEO\&#20998;&#26512;Excel\WEO2021-2025&#20998;&#26512;&#65288;&#22320;&#22495;&#65289;.xlsx" TargetMode="External"/></Relationships>
</file>

<file path=ppt/charts/_rels/chart111.xml.rels><?xml version="1.0" encoding="UTF-8" standalone="yes"?>
<Relationships xmlns="http://schemas.openxmlformats.org/package/2006/relationships"><Relationship Id="rId3" Type="http://schemas.openxmlformats.org/officeDocument/2006/relationships/themeOverride" Target="../theme/themeOverride108.xml"/><Relationship Id="rId2" Type="http://schemas.microsoft.com/office/2011/relationships/chartColorStyle" Target="colors111.xml"/><Relationship Id="rId1" Type="http://schemas.microsoft.com/office/2011/relationships/chartStyle" Target="style111.xml"/><Relationship Id="rId4" Type="http://schemas.openxmlformats.org/officeDocument/2006/relationships/oleObject" Target="file:///C:\Users\sumie\Desktop\WEO\&#20998;&#26512;Excel\WEO2021-2025&#20998;&#26512;&#65288;&#22320;&#22495;&#65289;.xlsx" TargetMode="External"/></Relationships>
</file>

<file path=ppt/charts/_rels/chart112.xml.rels><?xml version="1.0" encoding="UTF-8" standalone="yes"?>
<Relationships xmlns="http://schemas.openxmlformats.org/package/2006/relationships"><Relationship Id="rId3" Type="http://schemas.openxmlformats.org/officeDocument/2006/relationships/themeOverride" Target="../theme/themeOverride109.xml"/><Relationship Id="rId2" Type="http://schemas.microsoft.com/office/2011/relationships/chartColorStyle" Target="colors112.xml"/><Relationship Id="rId1" Type="http://schemas.microsoft.com/office/2011/relationships/chartStyle" Target="style112.xml"/><Relationship Id="rId4" Type="http://schemas.openxmlformats.org/officeDocument/2006/relationships/oleObject" Target="file:///C:\Users\sumie\Desktop\WEO\&#20998;&#26512;Excel\WEO2021-2025&#20998;&#26512;&#65288;&#22320;&#22495;&#65289;.xlsx" TargetMode="External"/></Relationships>
</file>

<file path=ppt/charts/_rels/chart113.xml.rels><?xml version="1.0" encoding="UTF-8" standalone="yes"?>
<Relationships xmlns="http://schemas.openxmlformats.org/package/2006/relationships"><Relationship Id="rId3" Type="http://schemas.openxmlformats.org/officeDocument/2006/relationships/themeOverride" Target="../theme/themeOverride110.xml"/><Relationship Id="rId2" Type="http://schemas.microsoft.com/office/2011/relationships/chartColorStyle" Target="colors113.xml"/><Relationship Id="rId1" Type="http://schemas.microsoft.com/office/2011/relationships/chartStyle" Target="style113.xml"/><Relationship Id="rId4" Type="http://schemas.openxmlformats.org/officeDocument/2006/relationships/oleObject" Target="file:///C:\Users\sumie\Desktop\WEO\&#20998;&#26512;Excel\WEO2021-2025&#20998;&#26512;&#65288;&#22320;&#22495;&#65289;.xlsx" TargetMode="External"/></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111.xm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oleObject" Target="file:///C:\Users\sumie\Desktop\WEO\&#20998;&#26512;Excel\WEO2021-2025&#20998;&#26512;&#65288;&#22320;&#22495;&#65289;.xlsx" TargetMode="External"/></Relationships>
</file>

<file path=ppt/charts/_rels/chart115.xml.rels><?xml version="1.0" encoding="UTF-8" standalone="yes"?>
<Relationships xmlns="http://schemas.openxmlformats.org/package/2006/relationships"><Relationship Id="rId3" Type="http://schemas.openxmlformats.org/officeDocument/2006/relationships/themeOverride" Target="../theme/themeOverride112.xml"/><Relationship Id="rId2" Type="http://schemas.microsoft.com/office/2011/relationships/chartColorStyle" Target="colors115.xml"/><Relationship Id="rId1" Type="http://schemas.microsoft.com/office/2011/relationships/chartStyle" Target="style115.xml"/><Relationship Id="rId4" Type="http://schemas.openxmlformats.org/officeDocument/2006/relationships/oleObject" Target="file:///C:\Users\sumie\Desktop\WEO\&#20998;&#26512;Excel\WEO2021-2025&#20998;&#26512;&#65288;&#22320;&#22495;&#65289;.xlsx" TargetMode="External"/></Relationships>
</file>

<file path=ppt/charts/_rels/chart116.xml.rels><?xml version="1.0" encoding="UTF-8" standalone="yes"?>
<Relationships xmlns="http://schemas.openxmlformats.org/package/2006/relationships"><Relationship Id="rId3" Type="http://schemas.openxmlformats.org/officeDocument/2006/relationships/themeOverride" Target="../theme/themeOverride113.xml"/><Relationship Id="rId2" Type="http://schemas.microsoft.com/office/2011/relationships/chartColorStyle" Target="colors116.xml"/><Relationship Id="rId1" Type="http://schemas.microsoft.com/office/2011/relationships/chartStyle" Target="style116.xml"/><Relationship Id="rId4" Type="http://schemas.openxmlformats.org/officeDocument/2006/relationships/oleObject" Target="file:///C:\Users\sumie\Desktop\WEO\&#20998;&#26512;Excel\WEO2021-2025&#20998;&#26512;&#65288;&#22320;&#22495;&#65289;.xlsx" TargetMode="External"/></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114.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oleObject" Target="file:///C:\Users\sumie\Desktop\WEO\&#20998;&#26512;Excel\WEO2021-2025&#20998;&#26512;&#65288;&#22320;&#22495;&#65289;.xlsx" TargetMode="External"/></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115.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oleObject" Target="file:///C:\Users\sumie\Desktop\WEO\&#20998;&#26512;Excel\WEO2021-2025&#20998;&#26512;&#65288;&#22320;&#22495;&#65289;.xlsx" TargetMode="External"/></Relationships>
</file>

<file path=ppt/charts/_rels/chart119.xml.rels><?xml version="1.0" encoding="UTF-8" standalone="yes"?>
<Relationships xmlns="http://schemas.openxmlformats.org/package/2006/relationships"><Relationship Id="rId3" Type="http://schemas.openxmlformats.org/officeDocument/2006/relationships/themeOverride" Target="../theme/themeOverride116.xml"/><Relationship Id="rId2" Type="http://schemas.microsoft.com/office/2011/relationships/chartColorStyle" Target="colors119.xml"/><Relationship Id="rId1" Type="http://schemas.microsoft.com/office/2011/relationships/chartStyle" Target="style119.xml"/><Relationship Id="rId4" Type="http://schemas.openxmlformats.org/officeDocument/2006/relationships/oleObject" Target="file:///C:\Users\sumie\Desktop\WEO\&#20998;&#26512;Excel\WEO2021-2025&#20998;&#26512;&#65288;&#22320;&#22495;&#65289;.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file:///C:\Users\sumie\Desktop\WEO\&#20998;&#26512;Excel\WEO2021-2025&#20998;&#26512;&#65288;&#19990;&#30028;&#65289;.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themeOverride" Target="../theme/themeOverride117.xml"/><Relationship Id="rId2" Type="http://schemas.microsoft.com/office/2011/relationships/chartColorStyle" Target="colors120.xml"/><Relationship Id="rId1" Type="http://schemas.microsoft.com/office/2011/relationships/chartStyle" Target="style120.xml"/><Relationship Id="rId4" Type="http://schemas.openxmlformats.org/officeDocument/2006/relationships/oleObject" Target="file:///C:\Users\sumie\Desktop\WEO\&#20998;&#26512;Excel\WEO2021-2025&#20998;&#26512;&#65288;&#22320;&#22495;&#65289;.xlsx" TargetMode="External"/></Relationships>
</file>

<file path=ppt/charts/_rels/chart121.xml.rels><?xml version="1.0" encoding="UTF-8" standalone="yes"?>
<Relationships xmlns="http://schemas.openxmlformats.org/package/2006/relationships"><Relationship Id="rId3" Type="http://schemas.openxmlformats.org/officeDocument/2006/relationships/themeOverride" Target="../theme/themeOverride118.xml"/><Relationship Id="rId2" Type="http://schemas.microsoft.com/office/2011/relationships/chartColorStyle" Target="colors121.xml"/><Relationship Id="rId1" Type="http://schemas.microsoft.com/office/2011/relationships/chartStyle" Target="style121.xml"/><Relationship Id="rId4" Type="http://schemas.openxmlformats.org/officeDocument/2006/relationships/oleObject" Target="file:///C:\Users\sumie\Desktop\WEO\&#20998;&#26512;Excel\WEO2021-2025&#20998;&#26512;&#65288;&#22320;&#22495;&#65289;.xlsx" TargetMode="External"/></Relationships>
</file>

<file path=ppt/charts/_rels/chart122.xml.rels><?xml version="1.0" encoding="UTF-8" standalone="yes"?>
<Relationships xmlns="http://schemas.openxmlformats.org/package/2006/relationships"><Relationship Id="rId3" Type="http://schemas.openxmlformats.org/officeDocument/2006/relationships/themeOverride" Target="../theme/themeOverride119.xml"/><Relationship Id="rId2" Type="http://schemas.microsoft.com/office/2011/relationships/chartColorStyle" Target="colors122.xml"/><Relationship Id="rId1" Type="http://schemas.microsoft.com/office/2011/relationships/chartStyle" Target="style122.xml"/><Relationship Id="rId4" Type="http://schemas.openxmlformats.org/officeDocument/2006/relationships/oleObject" Target="file:///C:\Users\sumie\Desktop\WEO\&#20998;&#26512;Excel\WEO2021-2025&#20998;&#26512;&#65288;&#22320;&#22495;&#65289;.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sumie\Desktop\WEO\&#20998;&#26512;Excel\WEO2025&#20998;&#26512;.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sumie\Desktop\WEO\&#20998;&#26512;Excel\WEO2025&#20998;&#26512;.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sumie\Desktop\WEO\&#20998;&#26512;Excel\WEO2025&#20998;&#26512;.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sumie\Desktop\WEO\&#20998;&#26512;Excel\WEO2025&#20998;&#26512;.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C:\Users\sumie\Desktop\WEO\&#20998;&#26512;Excel\WEO2025&#20998;&#2651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sumie\Desktop\WEO\&#20998;&#26512;Excel\WEO2025&#20998;&#26512;.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sumie\Desktop\WEO\&#20998;&#26512;Excel\WEO2021-2025&#20998;&#26512;&#65288;&#19990;&#30028;&#65289;.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umie\Desktop\WEO\&#20998;&#26512;Excel\WEO2024_&#20998;&#26512;.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sumie\Desktop\WEO\&#20998;&#26512;Excel\WEO2021-2025&#20998;&#26512;&#65288;&#19990;&#30028;&#65289;.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sumie\Desktop\WEO\&#20998;&#26512;Excel\WEO2021-2025&#20998;&#26512;&#65288;&#19990;&#30028;&#65289;.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C:\Users\sumie\Desktop\WEO\&#20998;&#26512;Excel\WEO2021-2025&#20998;&#26512;&#65288;&#19990;&#30028;&#65289;.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C:\Users\sumie\Desktop\WEO\&#20998;&#26512;Excel\WEO2021-2025&#20998;&#26512;&#65288;&#19990;&#30028;&#65289;.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C:\Users\sumie\Desktop\WEO\&#20998;&#26512;Excel\WEO2021-2025&#20998;&#26512;&#65288;&#19990;&#30028;&#65289;.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C:\Users\sumie\Desktop\WEO\&#20998;&#26512;Excel\WEO2021-2025&#20998;&#26512;&#65288;&#19990;&#30028;&#65289;.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C:\Users\sumie\Desktop\WEO\&#20998;&#26512;Excel\WEO2021-2025&#20998;&#26512;&#65288;&#19990;&#30028;&#65289;.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C:\Users\sumie\Desktop\WEO\&#20998;&#26512;Excel\WEO2021-2025&#20998;&#26512;&#65288;&#19990;&#30028;&#65289;.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C:\Users\sumie\Desktop\WEO\&#20998;&#26512;Excel\WEO2021-2025&#20998;&#26512;&#65288;&#19990;&#30028;&#65289;.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file:///C:\Users\sumie\Desktop\WEO\&#20998;&#26512;Excel\WEO2021-2025&#20998;&#26512;&#65288;&#19990;&#30028;&#65289;.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sumie\Desktop\WEO\&#20998;&#26512;Excel\WEO2024_&#20998;&#26512;.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C:\Users\sumie\Desktop\WEO\&#20998;&#26512;Excel\WEO2021-2025&#20998;&#26512;&#65288;&#19990;&#30028;&#65289;.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file:///C:\Users\sumie\Desktop\WEO\&#20998;&#26512;Excel\WEO2021-2025&#20998;&#26512;&#65288;&#19990;&#30028;&#65289;.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oleObject" Target="file:///C:\Users\sumie\Desktop\WEO\&#20998;&#26512;Excel\WEO2021-2025&#20998;&#26512;&#65288;&#19990;&#30028;&#65289;.xlsx" TargetMode="Externa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C:\Users\sumie\Desktop\WEO\&#20998;&#26512;Excel\WEO2021-2025&#20998;&#26512;&#65288;&#19990;&#30028;&#65289;.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file:///C:\Users\sumie\Desktop\WEO\&#20998;&#26512;Excel\WEO2021-2025&#20998;&#26512;&#65288;&#19990;&#30028;&#65289;.xlsx" TargetMode="Externa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C:\Users\sumie\Desktop\WEO\&#20998;&#26512;Excel\WEO2021-2025&#20998;&#26512;&#65288;&#19990;&#30028;&#65289;.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C:\Users\sumie\Desktop\WEO\&#20998;&#26512;Excel\WEO2021-2025&#20998;&#26512;&#65288;&#19990;&#30028;&#65289;.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C:\Users\sumie\Desktop\WEO\&#20998;&#26512;Excel\WEO2021-2025&#20998;&#26512;&#65288;&#19990;&#30028;&#65289;.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C:\Users\sumie\Desktop\WEO\&#20998;&#26512;Excel\WEO2021-2025&#20998;&#26512;&#65288;&#19990;&#30028;&#65289;.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C:\Users\sumie\Desktop\WEO\&#20998;&#26512;Excel\WEO2021-2025&#20998;&#26512;&#65288;&#19990;&#30028;&#65289;.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sumie\Desktop\WEO\&#20998;&#26512;Excel\WEO2025&#20998;&#2651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sumie\Desktop\WEO\&#20998;&#26512;Excel\WEO2021-2025&#20998;&#26512;&#65288;&#19990;&#30028;&#65289;.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C:\Users\sumie\Desktop\WEO\&#20998;&#26512;Excel\WEO2021-2025&#20998;&#26512;&#65288;&#19990;&#30028;&#65289;.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sumie\Desktop\WEO\&#20998;&#26512;Excel\WEO2021-2025&#20998;&#26512;&#65288;&#22320;&#22495;&#65289;.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C:\Users\sumie\Desktop\WEO\&#20998;&#26512;Excel\WEO2021-2025&#20998;&#26512;&#65288;&#22320;&#22495;&#65289;.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C:\Users\sumie\Desktop\WEO\&#20998;&#26512;Excel\WEO2021-2025&#20998;&#26512;&#65288;&#22320;&#22495;&#65289;.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C:\Users\sumie\Desktop\WEO\&#20998;&#26512;Excel\WEO2021-2025&#20998;&#26512;&#65288;&#22320;&#22495;&#65289;.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C:\Users\sumie\Desktop\WEO\&#20998;&#26512;Excel\WEO2021-2025&#20998;&#26512;&#65288;&#22320;&#22495;&#65289;.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C:\Users\sumie\Desktop\WEO\&#20998;&#26512;Excel\WEO2021-2025&#20998;&#26512;&#65288;&#22320;&#22495;&#65289;.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C:\Users\sumie\Desktop\WEO\&#20998;&#26512;Excel\WEO2021-2025&#20998;&#26512;&#65288;&#22320;&#22495;&#65289;.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C:\Users\sumie\Desktop\WEO\&#20998;&#26512;Excel\WEO2021-2025&#20998;&#26512;&#65288;&#22320;&#22495;&#65289;.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sumie\Desktop\WEO\&#20998;&#26512;Excel\WEO2025&#20998;&#26512;.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C:\Users\sumie\Desktop\WEO\&#20998;&#26512;Excel\WEO2021-2025&#20998;&#26512;&#65288;&#22320;&#22495;&#65289;.xlsx" TargetMode="Externa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C:\Users\sumie\Desktop\WEO\&#20998;&#26512;Excel\WEO2021-2025&#20998;&#26512;&#65288;&#22320;&#22495;&#65289;.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C:\Users\sumie\Desktop\WEO\&#20998;&#26512;Excel\WEO2021-2025&#20998;&#26512;&#65288;&#22320;&#22495;&#65289;.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C:\Users\sumie\Desktop\WEO\&#20998;&#26512;Excel\WEO2021-2025&#20998;&#26512;&#65288;&#22320;&#22495;&#65289;.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C:\Users\sumie\Desktop\WEO\&#20998;&#26512;Excel\WEO2021-2025&#20998;&#26512;&#65288;&#22320;&#22495;&#65289;.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C:\Users\sumie\Desktop\WEO\&#20998;&#26512;Excel\WEO2021-2025&#20998;&#26512;&#65288;&#22320;&#22495;&#65289;.xlsx"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C:\Users\sumie\Desktop\WEO\&#20998;&#26512;Excel\WEO2021-2025&#20998;&#26512;&#65288;&#22320;&#22495;&#65289;.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C:\Users\sumie\Desktop\WEO\&#20998;&#26512;Excel\WEO2021-2025&#20998;&#26512;&#65288;&#22320;&#22495;&#65289;.xlsx" TargetMode="External"/></Relationships>
</file>

<file path=ppt/charts/_rels/chart58.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file:///C:\Users\sumie\Desktop\WEO\&#20998;&#26512;Excel\WEO2021-2025&#20998;&#26512;&#65288;&#22320;&#22495;&#65289;.xlsx" TargetMode="Externa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56.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C:\Users\sumie\Desktop\WEO\&#20998;&#26512;Excel\WEO2021-2025&#20998;&#26512;&#65288;&#22320;&#22495;&#65289;.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sumie\Desktop\WEO\&#20998;&#26512;Excel\WEO2024_&#20998;&#26512;.xlsx" TargetMode="External"/></Relationships>
</file>

<file path=ppt/charts/_rels/chart60.xml.rels><?xml version="1.0" encoding="UTF-8" standalone="yes"?>
<Relationships xmlns="http://schemas.openxmlformats.org/package/2006/relationships"><Relationship Id="rId3" Type="http://schemas.openxmlformats.org/officeDocument/2006/relationships/themeOverride" Target="../theme/themeOverride57.xml"/><Relationship Id="rId2" Type="http://schemas.microsoft.com/office/2011/relationships/chartColorStyle" Target="colors60.xml"/><Relationship Id="rId1" Type="http://schemas.microsoft.com/office/2011/relationships/chartStyle" Target="style60.xml"/><Relationship Id="rId4" Type="http://schemas.openxmlformats.org/officeDocument/2006/relationships/oleObject" Target="file:///C:\Users\sumie\Desktop\WEO\&#20998;&#26512;Excel\WEO2021-2025&#20998;&#26512;&#65288;&#22320;&#22495;&#65289;.xlsx" TargetMode="Externa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58.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C:\Users\sumie\Desktop\WEO\&#20998;&#26512;Excel\WEO2021-2025&#20998;&#26512;&#65288;&#22320;&#22495;&#65289;.xlsx" TargetMode="Externa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59.xml"/><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oleObject" Target="file:///C:\Users\sumie\Desktop\WEO\&#20998;&#26512;Excel\WEO2021-2025&#20998;&#26512;&#65288;&#22320;&#22495;&#65289;.xlsx" TargetMode="Externa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60.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C:\Users\sumie\Desktop\WEO\&#20998;&#26512;Excel\WEO2021-2025&#20998;&#26512;&#65288;&#22320;&#22495;&#65289;.xlsx" TargetMode="External"/></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61.xml"/><Relationship Id="rId2" Type="http://schemas.microsoft.com/office/2011/relationships/chartColorStyle" Target="colors64.xml"/><Relationship Id="rId1" Type="http://schemas.microsoft.com/office/2011/relationships/chartStyle" Target="style64.xml"/><Relationship Id="rId4" Type="http://schemas.openxmlformats.org/officeDocument/2006/relationships/oleObject" Target="file:///C:\Users\sumie\Desktop\WEO\&#20998;&#26512;Excel\WEO2021-2025&#20998;&#26512;&#65288;&#22320;&#22495;&#65289;.xlsx" TargetMode="External"/></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62.xml"/><Relationship Id="rId2" Type="http://schemas.microsoft.com/office/2011/relationships/chartColorStyle" Target="colors65.xml"/><Relationship Id="rId1" Type="http://schemas.microsoft.com/office/2011/relationships/chartStyle" Target="style65.xml"/><Relationship Id="rId4" Type="http://schemas.openxmlformats.org/officeDocument/2006/relationships/oleObject" Target="file:///C:\Users\sumie\Desktop\WEO\&#20998;&#26512;Excel\WEO2021-2025&#20998;&#26512;&#65288;&#22320;&#22495;&#65289;.xlsx" TargetMode="Externa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63.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C:\Users\sumie\Desktop\WEO\&#20998;&#26512;Excel\WEO2021-2025&#20998;&#26512;&#65288;&#22320;&#22495;&#65289;.xlsx" TargetMode="External"/></Relationships>
</file>

<file path=ppt/charts/_rels/chart67.xml.rels><?xml version="1.0" encoding="UTF-8" standalone="yes"?>
<Relationships xmlns="http://schemas.openxmlformats.org/package/2006/relationships"><Relationship Id="rId3" Type="http://schemas.openxmlformats.org/officeDocument/2006/relationships/themeOverride" Target="../theme/themeOverride64.xml"/><Relationship Id="rId2" Type="http://schemas.microsoft.com/office/2011/relationships/chartColorStyle" Target="colors67.xml"/><Relationship Id="rId1" Type="http://schemas.microsoft.com/office/2011/relationships/chartStyle" Target="style67.xml"/><Relationship Id="rId4" Type="http://schemas.openxmlformats.org/officeDocument/2006/relationships/oleObject" Target="file:///C:\Users\sumie\Desktop\WEO\&#20998;&#26512;Excel\WEO2021-2025&#20998;&#26512;&#65288;&#22320;&#22495;&#65289;.xlsx" TargetMode="Externa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65.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C:\Users\sumie\Desktop\WEO\&#20998;&#26512;Excel\WEO2021-2025&#20998;&#26512;&#65288;&#22320;&#22495;&#65289;.xlsx" TargetMode="External"/></Relationships>
</file>

<file path=ppt/charts/_rels/chart69.xml.rels><?xml version="1.0" encoding="UTF-8" standalone="yes"?>
<Relationships xmlns="http://schemas.openxmlformats.org/package/2006/relationships"><Relationship Id="rId3" Type="http://schemas.openxmlformats.org/officeDocument/2006/relationships/themeOverride" Target="../theme/themeOverride66.xml"/><Relationship Id="rId2" Type="http://schemas.microsoft.com/office/2011/relationships/chartColorStyle" Target="colors69.xml"/><Relationship Id="rId1" Type="http://schemas.microsoft.com/office/2011/relationships/chartStyle" Target="style69.xml"/><Relationship Id="rId4" Type="http://schemas.openxmlformats.org/officeDocument/2006/relationships/oleObject" Target="file:///C:\Users\sumie\Desktop\WEO\&#20998;&#26512;Excel\WEO2021-2025&#20998;&#26512;&#65288;&#22320;&#22495;&#65289;.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sumie\Desktop\WEO\&#20998;&#26512;Excel\WEO2024_&#20998;&#26512;.xlsx" TargetMode="External"/></Relationships>
</file>

<file path=ppt/charts/_rels/chart70.xml.rels><?xml version="1.0" encoding="UTF-8" standalone="yes"?>
<Relationships xmlns="http://schemas.openxmlformats.org/package/2006/relationships"><Relationship Id="rId3" Type="http://schemas.openxmlformats.org/officeDocument/2006/relationships/themeOverride" Target="../theme/themeOverride67.xml"/><Relationship Id="rId2" Type="http://schemas.microsoft.com/office/2011/relationships/chartColorStyle" Target="colors70.xml"/><Relationship Id="rId1" Type="http://schemas.microsoft.com/office/2011/relationships/chartStyle" Target="style70.xml"/><Relationship Id="rId4" Type="http://schemas.openxmlformats.org/officeDocument/2006/relationships/oleObject" Target="file:///C:\Users\sumie\Desktop\WEO\&#20998;&#26512;Excel\WEO2021-2025&#20998;&#26512;&#65288;&#22320;&#22495;&#65289;.xlsx" TargetMode="Externa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68.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C:\Users\sumie\Desktop\WEO\&#20998;&#26512;Excel\WEO2021-2025&#20998;&#26512;&#65288;&#22320;&#22495;&#65289;.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69.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C:\Users\sumie\Desktop\WEO\&#20998;&#26512;Excel\WEO2021-2025&#20998;&#26512;&#65288;&#22320;&#22495;&#65289;.xlsx" TargetMode="External"/></Relationships>
</file>

<file path=ppt/charts/_rels/chart73.xml.rels><?xml version="1.0" encoding="UTF-8" standalone="yes"?>
<Relationships xmlns="http://schemas.openxmlformats.org/package/2006/relationships"><Relationship Id="rId3" Type="http://schemas.openxmlformats.org/officeDocument/2006/relationships/themeOverride" Target="../theme/themeOverride70.xml"/><Relationship Id="rId2" Type="http://schemas.microsoft.com/office/2011/relationships/chartColorStyle" Target="colors73.xml"/><Relationship Id="rId1" Type="http://schemas.microsoft.com/office/2011/relationships/chartStyle" Target="style73.xml"/><Relationship Id="rId4" Type="http://schemas.openxmlformats.org/officeDocument/2006/relationships/oleObject" Target="file:///C:\Users\sumie\Desktop\WEO\&#20998;&#26512;Excel\WEO2021-2025&#20998;&#26512;&#65288;&#22320;&#22495;&#65289;.xlsx" TargetMode="External"/></Relationships>
</file>

<file path=ppt/charts/_rels/chart74.xml.rels><?xml version="1.0" encoding="UTF-8" standalone="yes"?>
<Relationships xmlns="http://schemas.openxmlformats.org/package/2006/relationships"><Relationship Id="rId3" Type="http://schemas.openxmlformats.org/officeDocument/2006/relationships/themeOverride" Target="../theme/themeOverride71.xml"/><Relationship Id="rId2" Type="http://schemas.microsoft.com/office/2011/relationships/chartColorStyle" Target="colors74.xml"/><Relationship Id="rId1" Type="http://schemas.microsoft.com/office/2011/relationships/chartStyle" Target="style74.xml"/><Relationship Id="rId4" Type="http://schemas.openxmlformats.org/officeDocument/2006/relationships/oleObject" Target="file:///C:\Users\sumie\Desktop\WEO\&#20998;&#26512;Excel\WEO2021-2025&#20998;&#26512;&#65288;&#22320;&#22495;&#65289;.xlsx" TargetMode="External"/></Relationships>
</file>

<file path=ppt/charts/_rels/chart75.xml.rels><?xml version="1.0" encoding="UTF-8" standalone="yes"?>
<Relationships xmlns="http://schemas.openxmlformats.org/package/2006/relationships"><Relationship Id="rId3" Type="http://schemas.openxmlformats.org/officeDocument/2006/relationships/themeOverride" Target="../theme/themeOverride72.xml"/><Relationship Id="rId2" Type="http://schemas.microsoft.com/office/2011/relationships/chartColorStyle" Target="colors75.xml"/><Relationship Id="rId1" Type="http://schemas.microsoft.com/office/2011/relationships/chartStyle" Target="style75.xml"/><Relationship Id="rId4" Type="http://schemas.openxmlformats.org/officeDocument/2006/relationships/oleObject" Target="file:///C:\Users\sumie\Desktop\WEO\&#20998;&#26512;Excel\WEO2021-2025&#20998;&#26512;&#65288;&#22320;&#22495;&#65289;.xlsx" TargetMode="Externa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73.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C:\Users\sumie\Desktop\WEO\&#20998;&#26512;Excel\WEO2021-2025&#20998;&#26512;&#65288;&#22320;&#22495;&#65289;.xlsx" TargetMode="External"/></Relationships>
</file>

<file path=ppt/charts/_rels/chart77.xml.rels><?xml version="1.0" encoding="UTF-8" standalone="yes"?>
<Relationships xmlns="http://schemas.openxmlformats.org/package/2006/relationships"><Relationship Id="rId3" Type="http://schemas.openxmlformats.org/officeDocument/2006/relationships/themeOverride" Target="../theme/themeOverride74.xml"/><Relationship Id="rId2" Type="http://schemas.microsoft.com/office/2011/relationships/chartColorStyle" Target="colors77.xml"/><Relationship Id="rId1" Type="http://schemas.microsoft.com/office/2011/relationships/chartStyle" Target="style77.xml"/><Relationship Id="rId4" Type="http://schemas.openxmlformats.org/officeDocument/2006/relationships/oleObject" Target="file:///C:\Users\sumie\Desktop\WEO\&#20998;&#26512;Excel\WEO2021-2025&#20998;&#26512;&#65288;&#22320;&#22495;&#65289;.xlsx" TargetMode="Externa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75.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C:\Users\sumie\Desktop\WEO\&#20998;&#26512;Excel\WEO2021-2025&#20998;&#26512;&#65288;&#22320;&#22495;&#65289;.xlsx" TargetMode="External"/></Relationships>
</file>

<file path=ppt/charts/_rels/chart79.xml.rels><?xml version="1.0" encoding="UTF-8" standalone="yes"?>
<Relationships xmlns="http://schemas.openxmlformats.org/package/2006/relationships"><Relationship Id="rId3" Type="http://schemas.openxmlformats.org/officeDocument/2006/relationships/themeOverride" Target="../theme/themeOverride76.xml"/><Relationship Id="rId2" Type="http://schemas.microsoft.com/office/2011/relationships/chartColorStyle" Target="colors79.xml"/><Relationship Id="rId1" Type="http://schemas.microsoft.com/office/2011/relationships/chartStyle" Target="style79.xml"/><Relationship Id="rId4" Type="http://schemas.openxmlformats.org/officeDocument/2006/relationships/oleObject" Target="file:///C:\Users\sumie\Desktop\WEO\&#20998;&#26512;Excel\WEO2021-2025&#20998;&#26512;&#65288;&#22320;&#22495;&#65289;.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sumie\Desktop\WEO\&#20998;&#26512;Excel\WEO2025&#20998;&#26512;.xlsx" TargetMode="External"/></Relationships>
</file>

<file path=ppt/charts/_rels/chart80.xml.rels><?xml version="1.0" encoding="UTF-8" standalone="yes"?>
<Relationships xmlns="http://schemas.openxmlformats.org/package/2006/relationships"><Relationship Id="rId3" Type="http://schemas.openxmlformats.org/officeDocument/2006/relationships/themeOverride" Target="../theme/themeOverride77.xml"/><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oleObject" Target="file:///C:\Users\sumie\Desktop\WEO\&#20998;&#26512;Excel\WEO2021-2025&#20998;&#26512;&#65288;&#22320;&#22495;&#65289;.xlsx" TargetMode="Externa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78.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C:\Users\sumie\Desktop\WEO\&#20998;&#26512;Excel\WEO2021-2025&#20998;&#26512;&#65288;&#22320;&#22495;&#65289;.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79.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C:\Users\sumie\Desktop\WEO\&#20998;&#26512;Excel\WEO2021-2025&#20998;&#26512;&#65288;&#22320;&#22495;&#65289;.xlsx" TargetMode="External"/></Relationships>
</file>

<file path=ppt/charts/_rels/chart83.xml.rels><?xml version="1.0" encoding="UTF-8" standalone="yes"?>
<Relationships xmlns="http://schemas.openxmlformats.org/package/2006/relationships"><Relationship Id="rId3" Type="http://schemas.openxmlformats.org/officeDocument/2006/relationships/themeOverride" Target="../theme/themeOverride80.xml"/><Relationship Id="rId2" Type="http://schemas.microsoft.com/office/2011/relationships/chartColorStyle" Target="colors83.xml"/><Relationship Id="rId1" Type="http://schemas.microsoft.com/office/2011/relationships/chartStyle" Target="style83.xml"/><Relationship Id="rId4" Type="http://schemas.openxmlformats.org/officeDocument/2006/relationships/oleObject" Target="file:///C:\Users\sumie\Desktop\WEO\&#20998;&#26512;Excel\WEO2021-2025&#20998;&#26512;&#65288;&#22320;&#22495;&#65289;.xlsx" TargetMode="External"/></Relationships>
</file>

<file path=ppt/charts/_rels/chart84.xml.rels><?xml version="1.0" encoding="UTF-8" standalone="yes"?>
<Relationships xmlns="http://schemas.openxmlformats.org/package/2006/relationships"><Relationship Id="rId3" Type="http://schemas.openxmlformats.org/officeDocument/2006/relationships/themeOverride" Target="../theme/themeOverride81.xml"/><Relationship Id="rId2" Type="http://schemas.microsoft.com/office/2011/relationships/chartColorStyle" Target="colors84.xml"/><Relationship Id="rId1" Type="http://schemas.microsoft.com/office/2011/relationships/chartStyle" Target="style84.xml"/><Relationship Id="rId4" Type="http://schemas.openxmlformats.org/officeDocument/2006/relationships/oleObject" Target="file:///C:\Users\sumie\Desktop\WEO\&#20998;&#26512;Excel\WEO2021-2025&#20998;&#26512;&#65288;&#22320;&#22495;&#65289;.xlsx" TargetMode="Externa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82.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C:\Users\sumie\Desktop\WEO\&#20998;&#26512;Excel\WEO2021-2025&#20998;&#26512;&#65288;&#22320;&#22495;&#65289;.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83.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C:\Users\sumie\Desktop\WEO\&#20998;&#26512;Excel\WEO2021-2025&#20998;&#26512;&#65288;&#22320;&#22495;&#65289;.xlsx" TargetMode="External"/></Relationships>
</file>

<file path=ppt/charts/_rels/chart87.xml.rels><?xml version="1.0" encoding="UTF-8" standalone="yes"?>
<Relationships xmlns="http://schemas.openxmlformats.org/package/2006/relationships"><Relationship Id="rId3" Type="http://schemas.openxmlformats.org/officeDocument/2006/relationships/themeOverride" Target="../theme/themeOverride84.xml"/><Relationship Id="rId2" Type="http://schemas.microsoft.com/office/2011/relationships/chartColorStyle" Target="colors87.xml"/><Relationship Id="rId1" Type="http://schemas.microsoft.com/office/2011/relationships/chartStyle" Target="style87.xml"/><Relationship Id="rId4" Type="http://schemas.openxmlformats.org/officeDocument/2006/relationships/oleObject" Target="file:///C:\Users\sumie\Desktop\WEO\&#20998;&#26512;Excel\WEO2021-2025&#20998;&#26512;&#65288;&#22320;&#22495;&#65289;.xlsx" TargetMode="External"/></Relationships>
</file>

<file path=ppt/charts/_rels/chart88.xml.rels><?xml version="1.0" encoding="UTF-8" standalone="yes"?>
<Relationships xmlns="http://schemas.openxmlformats.org/package/2006/relationships"><Relationship Id="rId3" Type="http://schemas.openxmlformats.org/officeDocument/2006/relationships/themeOverride" Target="../theme/themeOverride85.xml"/><Relationship Id="rId2" Type="http://schemas.microsoft.com/office/2011/relationships/chartColorStyle" Target="colors88.xml"/><Relationship Id="rId1" Type="http://schemas.microsoft.com/office/2011/relationships/chartStyle" Target="style88.xml"/><Relationship Id="rId4" Type="http://schemas.openxmlformats.org/officeDocument/2006/relationships/oleObject" Target="file:///C:\Users\sumie\Desktop\WEO\&#20998;&#26512;Excel\WEO2021-2025&#20998;&#26512;&#65288;&#22320;&#22495;&#65289;.xlsx" TargetMode="Externa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86.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C:\Users\sumie\Desktop\WEO\&#20998;&#26512;Excel\WEO2021-2025&#20998;&#26512;&#65288;&#22320;&#22495;&#65289;.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sumie\Desktop\WEO\&#20998;&#26512;Excel\WEO2021-2025&#20998;&#26512;&#65288;&#19990;&#30028;&#65289;.xlsx" TargetMode="Externa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87.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C:\Users\sumie\Desktop\WEO\&#20998;&#26512;Excel\WEO2021-2025&#20998;&#26512;&#65288;&#22320;&#22495;&#65289;.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88.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file:///C:\Users\sumie\Desktop\WEO\&#20998;&#26512;Excel\WEO2021-2025&#20998;&#26512;&#65288;&#22320;&#22495;&#65289;.xlsx" TargetMode="External"/></Relationships>
</file>

<file path=ppt/charts/_rels/chart92.xml.rels><?xml version="1.0" encoding="UTF-8" standalone="yes"?>
<Relationships xmlns="http://schemas.openxmlformats.org/package/2006/relationships"><Relationship Id="rId3" Type="http://schemas.openxmlformats.org/officeDocument/2006/relationships/themeOverride" Target="../theme/themeOverride89.xml"/><Relationship Id="rId2" Type="http://schemas.microsoft.com/office/2011/relationships/chartColorStyle" Target="colors92.xml"/><Relationship Id="rId1" Type="http://schemas.microsoft.com/office/2011/relationships/chartStyle" Target="style92.xml"/><Relationship Id="rId4" Type="http://schemas.openxmlformats.org/officeDocument/2006/relationships/oleObject" Target="file:///C:\Users\sumie\Desktop\WEO\&#20998;&#26512;Excel\WEO2021-2025&#20998;&#26512;&#65288;&#22320;&#22495;&#65289;.xlsx" TargetMode="Externa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90.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file:///C:\Users\sumie\Desktop\WEO\&#20998;&#26512;Excel\WEO2021-2025&#20998;&#26512;&#65288;&#22320;&#22495;&#65289;.xlsx" TargetMode="External"/></Relationships>
</file>

<file path=ppt/charts/_rels/chart94.xml.rels><?xml version="1.0" encoding="UTF-8" standalone="yes"?>
<Relationships xmlns="http://schemas.openxmlformats.org/package/2006/relationships"><Relationship Id="rId3" Type="http://schemas.openxmlformats.org/officeDocument/2006/relationships/themeOverride" Target="../theme/themeOverride91.xml"/><Relationship Id="rId2" Type="http://schemas.microsoft.com/office/2011/relationships/chartColorStyle" Target="colors94.xml"/><Relationship Id="rId1" Type="http://schemas.microsoft.com/office/2011/relationships/chartStyle" Target="style94.xml"/><Relationship Id="rId4" Type="http://schemas.openxmlformats.org/officeDocument/2006/relationships/oleObject" Target="file:///C:\Users\sumie\Desktop\WEO\&#20998;&#26512;Excel\WEO2021-2025&#20998;&#26512;&#65288;&#22320;&#22495;&#65289;.xlsx" TargetMode="External"/></Relationships>
</file>

<file path=ppt/charts/_rels/chart95.xml.rels><?xml version="1.0" encoding="UTF-8" standalone="yes"?>
<Relationships xmlns="http://schemas.openxmlformats.org/package/2006/relationships"><Relationship Id="rId3" Type="http://schemas.openxmlformats.org/officeDocument/2006/relationships/themeOverride" Target="../theme/themeOverride92.xml"/><Relationship Id="rId2" Type="http://schemas.microsoft.com/office/2011/relationships/chartColorStyle" Target="colors95.xml"/><Relationship Id="rId1" Type="http://schemas.microsoft.com/office/2011/relationships/chartStyle" Target="style95.xml"/><Relationship Id="rId4" Type="http://schemas.openxmlformats.org/officeDocument/2006/relationships/oleObject" Target="file:///C:\Users\sumie\Desktop\WEO\&#20998;&#26512;Excel\WEO2021-2025&#20998;&#26512;&#65288;&#22320;&#22495;&#65289;.xlsx" TargetMode="External"/></Relationships>
</file>

<file path=ppt/charts/_rels/chart96.xml.rels><?xml version="1.0" encoding="UTF-8" standalone="yes"?>
<Relationships xmlns="http://schemas.openxmlformats.org/package/2006/relationships"><Relationship Id="rId3" Type="http://schemas.openxmlformats.org/officeDocument/2006/relationships/themeOverride" Target="../theme/themeOverride93.xml"/><Relationship Id="rId2" Type="http://schemas.microsoft.com/office/2011/relationships/chartColorStyle" Target="colors96.xml"/><Relationship Id="rId1" Type="http://schemas.microsoft.com/office/2011/relationships/chartStyle" Target="style96.xml"/><Relationship Id="rId4" Type="http://schemas.openxmlformats.org/officeDocument/2006/relationships/oleObject" Target="file:///C:\Users\sumie\Desktop\WEO\&#20998;&#26512;Excel\WEO2021-2025&#20998;&#26512;&#65288;&#22320;&#22495;&#65289;.xlsx" TargetMode="External"/></Relationships>
</file>

<file path=ppt/charts/_rels/chart97.xml.rels><?xml version="1.0" encoding="UTF-8" standalone="yes"?>
<Relationships xmlns="http://schemas.openxmlformats.org/package/2006/relationships"><Relationship Id="rId3" Type="http://schemas.openxmlformats.org/officeDocument/2006/relationships/themeOverride" Target="../theme/themeOverride94.xml"/><Relationship Id="rId2" Type="http://schemas.microsoft.com/office/2011/relationships/chartColorStyle" Target="colors97.xml"/><Relationship Id="rId1" Type="http://schemas.microsoft.com/office/2011/relationships/chartStyle" Target="style97.xml"/><Relationship Id="rId4" Type="http://schemas.openxmlformats.org/officeDocument/2006/relationships/oleObject" Target="file:///C:\Users\sumie\Desktop\WEO\&#20998;&#26512;Excel\WEO2021-2025&#20998;&#26512;&#65288;&#22320;&#22495;&#65289;.xlsx" TargetMode="External"/></Relationships>
</file>

<file path=ppt/charts/_rels/chart98.xml.rels><?xml version="1.0" encoding="UTF-8" standalone="yes"?>
<Relationships xmlns="http://schemas.openxmlformats.org/package/2006/relationships"><Relationship Id="rId3" Type="http://schemas.openxmlformats.org/officeDocument/2006/relationships/themeOverride" Target="../theme/themeOverride95.xml"/><Relationship Id="rId2" Type="http://schemas.microsoft.com/office/2011/relationships/chartColorStyle" Target="colors98.xml"/><Relationship Id="rId1" Type="http://schemas.microsoft.com/office/2011/relationships/chartStyle" Target="style98.xml"/><Relationship Id="rId4" Type="http://schemas.openxmlformats.org/officeDocument/2006/relationships/oleObject" Target="file:///C:\Users\sumie\Desktop\WEO\&#20998;&#26512;Excel\WEO2021-2025&#20998;&#26512;&#65288;&#22320;&#22495;&#65289;.xlsx" TargetMode="Externa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96.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file:///C:\Users\sumie\Desktop\WEO\&#20998;&#26512;Excel\WEO2021-2025&#20998;&#26512;&#65288;&#22320;&#22495;&#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c:f>
          <c:strCache>
            <c:ptCount val="1"/>
            <c:pt idx="0">
              <c:v>Total energy supply</c:v>
            </c:pt>
          </c:strCache>
        </c:strRef>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843244103720933"/>
          <c:y val="0.14443997709919423"/>
          <c:w val="0.71724133021945347"/>
          <c:h val="0.7500112712973479"/>
        </c:manualLayout>
      </c:layout>
      <c:scatterChart>
        <c:scatterStyle val="lineMarker"/>
        <c:varyColors val="0"/>
        <c:ser>
          <c:idx val="0"/>
          <c:order val="0"/>
          <c:tx>
            <c:strRef>
              <c:f>'シナリオ比較 世界'!$AN$3</c:f>
              <c:strCache>
                <c:ptCount val="1"/>
                <c:pt idx="0">
                  <c:v>CPS</c:v>
                </c:pt>
              </c:strCache>
            </c:strRef>
          </c:tx>
          <c:spPr>
            <a:ln w="38100" cap="rnd">
              <a:solidFill>
                <a:srgbClr val="CC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世界'!$AO$3:$AW$3</c:f>
              <c:numCache>
                <c:formatCode>General</c:formatCode>
                <c:ptCount val="9"/>
                <c:pt idx="3" formatCode="#\ ##0\ \ \ \ ;\-#\ ##0\ \ \ \ ;\-\ \ \ \ ">
                  <c:v>654.245</c:v>
                </c:pt>
                <c:pt idx="5" formatCode="#\ ##0\ \ \ \ ;\-#\ ##0\ \ \ \ ;\-\ \ \ \ ">
                  <c:v>744.08500000000004</c:v>
                </c:pt>
                <c:pt idx="6" formatCode="#\ ##0\ \ \ \ ;\-#\ ##0\ \ \ \ ;\-\ \ \ \ ">
                  <c:v>776.50300000000004</c:v>
                </c:pt>
                <c:pt idx="7" formatCode="#\ ##0\ \ \ \ ;\-#\ ##0\ \ \ \ ;\-\ \ \ \ ">
                  <c:v>809.88499999999999</c:v>
                </c:pt>
                <c:pt idx="8" formatCode="#\ ##0\ \ \ \ ;\-#\ ##0\ \ \ \ ;\-\ \ \ \ ">
                  <c:v>838.02300000000002</c:v>
                </c:pt>
              </c:numCache>
            </c:numRef>
          </c:yVal>
          <c:smooth val="0"/>
          <c:extLst>
            <c:ext xmlns:c16="http://schemas.microsoft.com/office/drawing/2014/chart" uri="{C3380CC4-5D6E-409C-BE32-E72D297353CC}">
              <c16:uniqueId val="{00000000-C4AB-4482-B256-23AB69929938}"/>
            </c:ext>
          </c:extLst>
        </c:ser>
        <c:ser>
          <c:idx val="1"/>
          <c:order val="1"/>
          <c:tx>
            <c:strRef>
              <c:f>'シナリオ比較 世界'!$AN$4</c:f>
              <c:strCache>
                <c:ptCount val="1"/>
                <c:pt idx="0">
                  <c:v>STEPS</c:v>
                </c:pt>
              </c:strCache>
            </c:strRef>
          </c:tx>
          <c:spPr>
            <a:ln w="38100"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世界'!$AO$4:$AW$4</c:f>
              <c:numCache>
                <c:formatCode>General</c:formatCode>
                <c:ptCount val="9"/>
                <c:pt idx="3" formatCode="#\ ##0\ \ \ \ ;\-#\ ##0\ \ \ \ ;\-\ \ \ \ ">
                  <c:v>654.245</c:v>
                </c:pt>
                <c:pt idx="5" formatCode="#\ ##0\ \ \ \ ;\-#\ ##0\ \ \ \ ;\-\ \ \ \ ">
                  <c:v>708.01400000000001</c:v>
                </c:pt>
                <c:pt idx="6" formatCode="#\ ##0\ \ \ \ ;\-#\ ##0\ \ \ \ ;\-\ \ \ \ ">
                  <c:v>717.49300000000005</c:v>
                </c:pt>
                <c:pt idx="7" formatCode="#\ ##0\ \ \ \ ;\-#\ ##0\ \ \ \ ;\-\ \ \ \ ">
                  <c:v>730.88300000000004</c:v>
                </c:pt>
                <c:pt idx="8" formatCode="#\ ##0\ \ \ \ ;\-#\ ##0\ \ \ \ ;\-\ \ \ \ ">
                  <c:v>747.02599999999995</c:v>
                </c:pt>
              </c:numCache>
            </c:numRef>
          </c:yVal>
          <c:smooth val="0"/>
          <c:extLst>
            <c:ext xmlns:c16="http://schemas.microsoft.com/office/drawing/2014/chart" uri="{C3380CC4-5D6E-409C-BE32-E72D297353CC}">
              <c16:uniqueId val="{00000001-C4AB-4482-B256-23AB69929938}"/>
            </c:ext>
          </c:extLst>
        </c:ser>
        <c:ser>
          <c:idx val="2"/>
          <c:order val="2"/>
          <c:tx>
            <c:strRef>
              <c:f>'シナリオ比較 世界'!$AN$5</c:f>
              <c:strCache>
                <c:ptCount val="1"/>
                <c:pt idx="0">
                  <c:v>NZE</c:v>
                </c:pt>
              </c:strCache>
            </c:strRef>
          </c:tx>
          <c:spPr>
            <a:ln w="38100"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世界'!$AO$5:$AW$5</c:f>
              <c:numCache>
                <c:formatCode>General</c:formatCode>
                <c:ptCount val="9"/>
                <c:pt idx="3" formatCode="#\ ##0\ \ \ \ ;\-#\ ##0\ \ \ \ ;\-\ \ \ \ ">
                  <c:v>654.245</c:v>
                </c:pt>
                <c:pt idx="5" formatCode="#\ ##0\ \ \ \ ;\-#\ ##0\ \ \ \ ;\-\ \ \ \ ">
                  <c:v>570.51900000000001</c:v>
                </c:pt>
                <c:pt idx="6" formatCode="#\ ##0\ \ \ \ ;\-#\ ##0\ \ \ \ ;\-\ \ \ \ ">
                  <c:v>550.84</c:v>
                </c:pt>
                <c:pt idx="7" formatCode="#\ ##0\ \ \ \ ;\-#\ ##0\ \ \ \ ;\-\ \ \ \ ">
                  <c:v>559.12900000000002</c:v>
                </c:pt>
                <c:pt idx="8" formatCode="#\ ##0\ \ \ \ ;\-#\ ##0\ \ \ \ ;\-\ \ \ \ ">
                  <c:v>570.35900000000004</c:v>
                </c:pt>
              </c:numCache>
            </c:numRef>
          </c:yVal>
          <c:smooth val="0"/>
          <c:extLst>
            <c:ext xmlns:c16="http://schemas.microsoft.com/office/drawing/2014/chart" uri="{C3380CC4-5D6E-409C-BE32-E72D297353CC}">
              <c16:uniqueId val="{00000002-C4AB-4482-B256-23AB69929938}"/>
            </c:ext>
          </c:extLst>
        </c:ser>
        <c:ser>
          <c:idx val="3"/>
          <c:order val="3"/>
          <c:tx>
            <c:strRef>
              <c:f>'シナリオ比較 世界'!$AN$6</c:f>
              <c:strCache>
                <c:ptCount val="1"/>
                <c:pt idx="0">
                  <c:v>Histrorical data</c:v>
                </c:pt>
              </c:strCache>
            </c:strRef>
          </c:tx>
          <c:spPr>
            <a:ln w="38100" cap="rnd">
              <a:solidFill>
                <a:sysClr val="windowText" lastClr="0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世界'!$AO$6:$AW$6</c:f>
              <c:numCache>
                <c:formatCode>#\ ##0\ \ \ \ ;\-#\ ##0\ \ \ \ ;\-\ \ \ \ </c:formatCode>
                <c:ptCount val="9"/>
                <c:pt idx="0">
                  <c:v>536.40599999999995</c:v>
                </c:pt>
                <c:pt idx="1">
                  <c:v>568.46500000000003</c:v>
                </c:pt>
                <c:pt idx="2">
                  <c:v>640.73800000000006</c:v>
                </c:pt>
                <c:pt idx="3">
                  <c:v>654.245</c:v>
                </c:pt>
              </c:numCache>
            </c:numRef>
          </c:yVal>
          <c:smooth val="0"/>
          <c:extLst>
            <c:ext xmlns:c16="http://schemas.microsoft.com/office/drawing/2014/chart" uri="{C3380CC4-5D6E-409C-BE32-E72D297353CC}">
              <c16:uniqueId val="{00000003-C4AB-4482-B256-23AB69929938}"/>
            </c:ext>
          </c:extLst>
        </c:ser>
        <c:dLbls>
          <c:showLegendKey val="0"/>
          <c:showVal val="0"/>
          <c:showCatName val="0"/>
          <c:showSerName val="0"/>
          <c:showPercent val="0"/>
          <c:showBubbleSize val="0"/>
        </c:dLbls>
        <c:axId val="422440575"/>
        <c:axId val="422452095"/>
      </c:scatterChart>
      <c:valAx>
        <c:axId val="42244057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52095"/>
        <c:crosses val="autoZero"/>
        <c:crossBetween val="midCat"/>
      </c:valAx>
      <c:valAx>
        <c:axId val="42245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40575"/>
        <c:crosses val="autoZero"/>
        <c:crossBetween val="midCat"/>
      </c:valAx>
      <c:spPr>
        <a:noFill/>
        <a:ln>
          <a:noFill/>
        </a:ln>
        <a:effectLst/>
      </c:spPr>
    </c:plotArea>
    <c:legend>
      <c:legendPos val="r"/>
      <c:layout>
        <c:manualLayout>
          <c:xMode val="edge"/>
          <c:yMode val="edge"/>
          <c:x val="0.39264879744832687"/>
          <c:y val="0.5210788700539849"/>
          <c:w val="0.50051380312022153"/>
          <c:h val="0.303410972499887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分析TES!$BU$1</c:f>
          <c:strCache>
            <c:ptCount val="1"/>
            <c:pt idx="0">
              <c:v>Unabated natural gas</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1367984154879743"/>
          <c:y val="0.13797884899327109"/>
          <c:w val="0.68694645801876153"/>
          <c:h val="0.77219364027921189"/>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分析TES!$BU$7:$CH$7</c:f>
              <c:numCache>
                <c:formatCode>#,##0_);[Red]\(#,##0\)</c:formatCode>
                <c:ptCount val="14"/>
                <c:pt idx="0">
                  <c:v>115.1</c:v>
                </c:pt>
                <c:pt idx="1">
                  <c:v>123.2</c:v>
                </c:pt>
                <c:pt idx="2">
                  <c:v>141.4</c:v>
                </c:pt>
                <c:pt idx="3">
                  <c:v>138.69999999999999</c:v>
                </c:pt>
                <c:pt idx="9">
                  <c:v>155.9</c:v>
                </c:pt>
                <c:pt idx="10">
                  <c:v>161.9</c:v>
                </c:pt>
                <c:pt idx="11">
                  <c:v>168</c:v>
                </c:pt>
                <c:pt idx="12">
                  <c:v>172.8</c:v>
                </c:pt>
                <c:pt idx="13">
                  <c:v>174</c:v>
                </c:pt>
              </c:numCache>
            </c:numRef>
          </c:yVal>
          <c:smooth val="1"/>
          <c:extLst>
            <c:ext xmlns:c16="http://schemas.microsoft.com/office/drawing/2014/chart" uri="{C3380CC4-5D6E-409C-BE32-E72D297353CC}">
              <c16:uniqueId val="{00000000-A8DC-469C-8160-1B27F019DED4}"/>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分析TES!$BU$6:$CH$6</c:f>
              <c:numCache>
                <c:formatCode>#,##0_);[Red]\(#,##0\)</c:formatCode>
                <c:ptCount val="14"/>
                <c:pt idx="0">
                  <c:v>115.29300000000001</c:v>
                </c:pt>
                <c:pt idx="1">
                  <c:v>123.56699999999999</c:v>
                </c:pt>
                <c:pt idx="3">
                  <c:v>139.33600000000001</c:v>
                </c:pt>
                <c:pt idx="4">
                  <c:v>145.71799999999999</c:v>
                </c:pt>
                <c:pt idx="9">
                  <c:v>149.72399999999999</c:v>
                </c:pt>
                <c:pt idx="10">
                  <c:v>148.03399999999999</c:v>
                </c:pt>
                <c:pt idx="11">
                  <c:v>147.48400000000001</c:v>
                </c:pt>
                <c:pt idx="12">
                  <c:v>147.32499999999999</c:v>
                </c:pt>
                <c:pt idx="13">
                  <c:v>146.82599999999999</c:v>
                </c:pt>
              </c:numCache>
            </c:numRef>
          </c:yVal>
          <c:smooth val="1"/>
          <c:extLst>
            <c:ext xmlns:c16="http://schemas.microsoft.com/office/drawing/2014/chart" uri="{C3380CC4-5D6E-409C-BE32-E72D297353CC}">
              <c16:uniqueId val="{00000001-A8DC-469C-8160-1B27F019DED4}"/>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分析TES!$BU$5:$CH$5</c:f>
              <c:numCache>
                <c:formatCode>#,##0_);[Red]\(#,##0\)</c:formatCode>
                <c:ptCount val="14"/>
                <c:pt idx="0">
                  <c:v>114.964</c:v>
                </c:pt>
                <c:pt idx="1">
                  <c:v>123.175</c:v>
                </c:pt>
                <c:pt idx="4">
                  <c:v>145.714</c:v>
                </c:pt>
                <c:pt idx="5">
                  <c:v>143.54599999999999</c:v>
                </c:pt>
                <c:pt idx="9">
                  <c:v>147.541</c:v>
                </c:pt>
                <c:pt idx="10">
                  <c:v>145.13499999999999</c:v>
                </c:pt>
                <c:pt idx="11">
                  <c:v>143.41900000000001</c:v>
                </c:pt>
                <c:pt idx="12">
                  <c:v>142.529</c:v>
                </c:pt>
                <c:pt idx="13">
                  <c:v>141.56299999999999</c:v>
                </c:pt>
              </c:numCache>
            </c:numRef>
          </c:yVal>
          <c:smooth val="1"/>
          <c:extLst>
            <c:ext xmlns:c16="http://schemas.microsoft.com/office/drawing/2014/chart" uri="{C3380CC4-5D6E-409C-BE32-E72D297353CC}">
              <c16:uniqueId val="{00000002-A8DC-469C-8160-1B27F019DED4}"/>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分析TES!$BU$4:$CH$4</c:f>
              <c:numCache>
                <c:formatCode>#,##0_);[Red]\(#,##0\)</c:formatCode>
                <c:ptCount val="14"/>
                <c:pt idx="0">
                  <c:v>108.745</c:v>
                </c:pt>
                <c:pt idx="1">
                  <c:v>115.655</c:v>
                </c:pt>
                <c:pt idx="5">
                  <c:v>136.37799999999999</c:v>
                </c:pt>
                <c:pt idx="6">
                  <c:v>136.93199999999999</c:v>
                </c:pt>
                <c:pt idx="9">
                  <c:v>143.63499999999999</c:v>
                </c:pt>
                <c:pt idx="10">
                  <c:v>142.35400000000001</c:v>
                </c:pt>
                <c:pt idx="11">
                  <c:v>140.42400000000001</c:v>
                </c:pt>
                <c:pt idx="12">
                  <c:v>139.964</c:v>
                </c:pt>
                <c:pt idx="13">
                  <c:v>138.75399999999999</c:v>
                </c:pt>
              </c:numCache>
            </c:numRef>
          </c:yVal>
          <c:smooth val="1"/>
          <c:extLst>
            <c:ext xmlns:c16="http://schemas.microsoft.com/office/drawing/2014/chart" uri="{C3380CC4-5D6E-409C-BE32-E72D297353CC}">
              <c16:uniqueId val="{00000003-A8DC-469C-8160-1B27F019DED4}"/>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分析TES!$BU$3:$CH$3</c:f>
              <c:numCache>
                <c:formatCode>#,##0_);[Red]\(#,##0\)</c:formatCode>
                <c:ptCount val="14"/>
                <c:pt idx="0">
                  <c:v>108.807</c:v>
                </c:pt>
                <c:pt idx="1">
                  <c:v>115.633</c:v>
                </c:pt>
                <c:pt idx="6">
                  <c:v>136.02500000000001</c:v>
                </c:pt>
                <c:pt idx="7">
                  <c:v>139.43</c:v>
                </c:pt>
                <c:pt idx="10">
                  <c:v>154.66800000000001</c:v>
                </c:pt>
                <c:pt idx="11">
                  <c:v>153.30500000000001</c:v>
                </c:pt>
                <c:pt idx="12">
                  <c:v>151.68100000000001</c:v>
                </c:pt>
                <c:pt idx="13">
                  <c:v>149.01900000000001</c:v>
                </c:pt>
              </c:numCache>
            </c:numRef>
          </c:yVal>
          <c:smooth val="1"/>
          <c:extLst>
            <c:ext xmlns:c16="http://schemas.microsoft.com/office/drawing/2014/chart" uri="{C3380CC4-5D6E-409C-BE32-E72D297353CC}">
              <c16:uniqueId val="{00000004-A8DC-469C-8160-1B27F019DED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'[WEO2021-2025分析（地域）.xlsx]分析TES(RE)'!$FP$1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'[WEO2021-2025分析（地域）.xlsx]分析TES(RE)'!$B$3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'[WEO2021-2025分析（地域）.xlsx]分析TES(RE)'!$FP$2:$GB$2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'[WEO2021-2025分析（地域）.xlsx]分析TES(RE)'!$FP$3:$GB$3</c:f>
              <c:numCache>
                <c:formatCode>#,##0_);[Red]\(#,##0\)</c:formatCode>
                <c:ptCount val="13"/>
                <c:pt idx="0">
                  <c:v>0</c:v>
                </c:pt>
                <c:pt idx="1">
                  <c:v>32</c:v>
                </c:pt>
                <c:pt idx="6">
                  <c:v>426</c:v>
                </c:pt>
                <c:pt idx="7">
                  <c:v>426</c:v>
                </c:pt>
                <c:pt idx="9">
                  <c:v>853</c:v>
                </c:pt>
                <c:pt idx="10">
                  <c:v>996</c:v>
                </c:pt>
                <c:pt idx="11">
                  <c:v>1091</c:v>
                </c:pt>
                <c:pt idx="12">
                  <c:v>1146</c:v>
                </c:pt>
              </c:numCache>
            </c:numRef>
          </c:yVal>
          <c:smooth val="1"/>
          <c:extLst>
            <c:ext xmlns:c16="http://schemas.microsoft.com/office/drawing/2014/chart" uri="{C3380CC4-5D6E-409C-BE32-E72D297353CC}">
              <c16:uniqueId val="{00000000-055B-4137-B01B-B09F5852DE98}"/>
            </c:ext>
          </c:extLst>
        </c:ser>
        <c:ser>
          <c:idx val="0"/>
          <c:order val="1"/>
          <c:tx>
            <c:strRef>
              <c:f>'[WEO2021-2025分析（地域）.xlsx]分析TES(RE)'!$B$4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'[WEO2021-2025分析（地域）.xlsx]分析TES(RE)'!$FP$2:$GB$2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'[WEO2021-2025分析（地域）.xlsx]分析TES(RE)'!$FP$4:$GB$4</c:f>
              <c:numCache>
                <c:formatCode>#,##0_);[Red]\(#,##0\)</c:formatCode>
                <c:ptCount val="13"/>
                <c:pt idx="0">
                  <c:v>0</c:v>
                </c:pt>
                <c:pt idx="1">
                  <c:v>32</c:v>
                </c:pt>
                <c:pt idx="5">
                  <c:v>313</c:v>
                </c:pt>
                <c:pt idx="6">
                  <c:v>436</c:v>
                </c:pt>
                <c:pt idx="8">
                  <c:v>507</c:v>
                </c:pt>
                <c:pt idx="9">
                  <c:v>870</c:v>
                </c:pt>
                <c:pt idx="10">
                  <c:v>1006</c:v>
                </c:pt>
                <c:pt idx="11">
                  <c:v>1099</c:v>
                </c:pt>
                <c:pt idx="12">
                  <c:v>1179</c:v>
                </c:pt>
              </c:numCache>
            </c:numRef>
          </c:yVal>
          <c:smooth val="1"/>
          <c:extLst>
            <c:ext xmlns:c16="http://schemas.microsoft.com/office/drawing/2014/chart" uri="{C3380CC4-5D6E-409C-BE32-E72D297353CC}">
              <c16:uniqueId val="{00000001-055B-4137-B01B-B09F5852DE98}"/>
            </c:ext>
          </c:extLst>
        </c:ser>
        <c:ser>
          <c:idx val="1"/>
          <c:order val="2"/>
          <c:tx>
            <c:strRef>
              <c:f>'[WEO2021-2025分析（地域）.xlsx]分析TES(RE)'!$B$5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'[WEO2021-2025分析（地域）.xlsx]分析TES(RE)'!$FP$2:$GB$2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'[WEO2021-2025分析（地域）.xlsx]分析TES(RE)'!$FP$5:$GB$5</c:f>
              <c:numCache>
                <c:formatCode>#,##0_);[Red]\(#,##0\)</c:formatCode>
                <c:ptCount val="13"/>
                <c:pt idx="0">
                  <c:v>0</c:v>
                </c:pt>
                <c:pt idx="1">
                  <c:v>32</c:v>
                </c:pt>
                <c:pt idx="4">
                  <c:v>165</c:v>
                </c:pt>
                <c:pt idx="5">
                  <c:v>280</c:v>
                </c:pt>
                <c:pt idx="8">
                  <c:v>489</c:v>
                </c:pt>
                <c:pt idx="9">
                  <c:v>712</c:v>
                </c:pt>
                <c:pt idx="10">
                  <c:v>801</c:v>
                </c:pt>
                <c:pt idx="11">
                  <c:v>894</c:v>
                </c:pt>
                <c:pt idx="12">
                  <c:v>974</c:v>
                </c:pt>
              </c:numCache>
            </c:numRef>
          </c:yVal>
          <c:smooth val="1"/>
          <c:extLst>
            <c:ext xmlns:c16="http://schemas.microsoft.com/office/drawing/2014/chart" uri="{C3380CC4-5D6E-409C-BE32-E72D297353CC}">
              <c16:uniqueId val="{00000002-055B-4137-B01B-B09F5852DE98}"/>
            </c:ext>
          </c:extLst>
        </c:ser>
        <c:ser>
          <c:idx val="2"/>
          <c:order val="3"/>
          <c:tx>
            <c:strRef>
              <c:f>'[WEO2021-2025分析（地域）.xlsx]分析TES(RE)'!$B$6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'[WEO2021-2025分析（地域）.xlsx]分析TES(RE)'!$FP$2:$GB$2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'[WEO2021-2025分析（地域）.xlsx]分析TES(RE)'!$FP$6:$GB$6</c:f>
              <c:numCache>
                <c:formatCode>#,##0_);[Red]\(#,##0\)</c:formatCode>
                <c:ptCount val="13"/>
                <c:pt idx="0">
                  <c:v>0</c:v>
                </c:pt>
                <c:pt idx="1">
                  <c:v>32</c:v>
                </c:pt>
                <c:pt idx="3">
                  <c:v>63</c:v>
                </c:pt>
                <c:pt idx="4">
                  <c:v>152</c:v>
                </c:pt>
                <c:pt idx="8">
                  <c:v>552</c:v>
                </c:pt>
                <c:pt idx="9">
                  <c:v>779</c:v>
                </c:pt>
                <c:pt idx="10">
                  <c:v>868</c:v>
                </c:pt>
                <c:pt idx="11">
                  <c:v>962</c:v>
                </c:pt>
                <c:pt idx="12">
                  <c:v>1042</c:v>
                </c:pt>
              </c:numCache>
            </c:numRef>
          </c:yVal>
          <c:smooth val="1"/>
          <c:extLst>
            <c:ext xmlns:c16="http://schemas.microsoft.com/office/drawing/2014/chart" uri="{C3380CC4-5D6E-409C-BE32-E72D297353CC}">
              <c16:uniqueId val="{00000003-055B-4137-B01B-B09F5852DE98}"/>
            </c:ext>
          </c:extLst>
        </c:ser>
        <c:ser>
          <c:idx val="4"/>
          <c:order val="4"/>
          <c:tx>
            <c:strRef>
              <c:f>'[WEO2021-2025分析（地域）.xlsx]分析TES(RE)'!$B$7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'[WEO2021-2025分析（地域）.xlsx]分析TES(RE)'!$FP$2:$GB$2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'[WEO2021-2025分析（地域）.xlsx]分析TES(RE)'!$FP$7:$GB$7</c:f>
              <c:numCache>
                <c:formatCode>#,##0_);[Red]\(#,##0\)</c:formatCode>
                <c:ptCount val="13"/>
                <c:pt idx="0">
                  <c:v>0</c:v>
                </c:pt>
                <c:pt idx="1">
                  <c:v>32</c:v>
                </c:pt>
                <c:pt idx="2">
                  <c:v>78</c:v>
                </c:pt>
                <c:pt idx="3">
                  <c:v>78</c:v>
                </c:pt>
                <c:pt idx="8">
                  <c:v>557</c:v>
                </c:pt>
                <c:pt idx="9">
                  <c:v>779</c:v>
                </c:pt>
                <c:pt idx="10">
                  <c:v>868</c:v>
                </c:pt>
                <c:pt idx="11">
                  <c:v>962</c:v>
                </c:pt>
                <c:pt idx="12">
                  <c:v>1042</c:v>
                </c:pt>
              </c:numCache>
            </c:numRef>
          </c:yVal>
          <c:smooth val="1"/>
          <c:extLst>
            <c:ext xmlns:c16="http://schemas.microsoft.com/office/drawing/2014/chart" uri="{C3380CC4-5D6E-409C-BE32-E72D297353CC}">
              <c16:uniqueId val="{00000004-055B-4137-B01B-B09F5852DE9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'[WEO2021-2025分析（地域）.xlsx]分析TES(RE)'!$GC$1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'[WEO2021-2025分析（地域）.xlsx]分析TES(RE)'!$B$3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'[WEO2021-2025分析（地域）.xlsx]分析TES(RE)'!$GC$2:$GO$2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'[WEO2021-2025分析（地域）.xlsx]分析TES(RE)'!$GC$3:$GO$3</c:f>
              <c:numCache>
                <c:formatCode>#,##0_);[Red]\(#,##0\)</c:formatCode>
                <c:ptCount val="13"/>
                <c:pt idx="0">
                  <c:v>1901</c:v>
                </c:pt>
                <c:pt idx="1">
                  <c:v>2182</c:v>
                </c:pt>
                <c:pt idx="6">
                  <c:v>2411</c:v>
                </c:pt>
                <c:pt idx="7">
                  <c:v>2384</c:v>
                </c:pt>
                <c:pt idx="9">
                  <c:v>2853</c:v>
                </c:pt>
                <c:pt idx="10">
                  <c:v>3253</c:v>
                </c:pt>
                <c:pt idx="11">
                  <c:v>3514</c:v>
                </c:pt>
                <c:pt idx="12">
                  <c:v>3636</c:v>
                </c:pt>
              </c:numCache>
            </c:numRef>
          </c:yVal>
          <c:smooth val="1"/>
          <c:extLst>
            <c:ext xmlns:c16="http://schemas.microsoft.com/office/drawing/2014/chart" uri="{C3380CC4-5D6E-409C-BE32-E72D297353CC}">
              <c16:uniqueId val="{00000000-2CE9-4975-9BBE-176EDF3A71AC}"/>
            </c:ext>
          </c:extLst>
        </c:ser>
        <c:ser>
          <c:idx val="0"/>
          <c:order val="1"/>
          <c:tx>
            <c:strRef>
              <c:f>'[WEO2021-2025分析（地域）.xlsx]分析TES(RE)'!$B$4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'[WEO2021-2025分析（地域）.xlsx]分析TES(RE)'!$GC$2:$GO$2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'[WEO2021-2025分析（地域）.xlsx]分析TES(RE)'!$GC$4:$GO$4</c:f>
              <c:numCache>
                <c:formatCode>#,##0_);[Red]\(#,##0\)</c:formatCode>
                <c:ptCount val="13"/>
                <c:pt idx="0">
                  <c:v>1901</c:v>
                </c:pt>
                <c:pt idx="1">
                  <c:v>2182</c:v>
                </c:pt>
                <c:pt idx="5">
                  <c:v>2482</c:v>
                </c:pt>
                <c:pt idx="6">
                  <c:v>2448</c:v>
                </c:pt>
                <c:pt idx="8">
                  <c:v>2384</c:v>
                </c:pt>
                <c:pt idx="9">
                  <c:v>2689</c:v>
                </c:pt>
                <c:pt idx="10">
                  <c:v>3074</c:v>
                </c:pt>
                <c:pt idx="11">
                  <c:v>3320</c:v>
                </c:pt>
                <c:pt idx="12">
                  <c:v>3435</c:v>
                </c:pt>
              </c:numCache>
            </c:numRef>
          </c:yVal>
          <c:smooth val="1"/>
          <c:extLst>
            <c:ext xmlns:c16="http://schemas.microsoft.com/office/drawing/2014/chart" uri="{C3380CC4-5D6E-409C-BE32-E72D297353CC}">
              <c16:uniqueId val="{00000001-2CE9-4975-9BBE-176EDF3A71AC}"/>
            </c:ext>
          </c:extLst>
        </c:ser>
        <c:ser>
          <c:idx val="1"/>
          <c:order val="2"/>
          <c:tx>
            <c:strRef>
              <c:f>'[WEO2021-2025分析（地域）.xlsx]分析TES(RE)'!$B$5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'[WEO2021-2025分析（地域）.xlsx]分析TES(RE)'!$GC$2:$GO$2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'[WEO2021-2025分析（地域）.xlsx]分析TES(RE)'!$GC$5:$GO$5</c:f>
              <c:numCache>
                <c:formatCode>#,##0_);[Red]\(#,##0\)</c:formatCode>
                <c:ptCount val="13"/>
                <c:pt idx="0">
                  <c:v>1901</c:v>
                </c:pt>
                <c:pt idx="1">
                  <c:v>2182</c:v>
                </c:pt>
                <c:pt idx="4">
                  <c:v>2475</c:v>
                </c:pt>
                <c:pt idx="5">
                  <c:v>2483</c:v>
                </c:pt>
                <c:pt idx="8">
                  <c:v>2627</c:v>
                </c:pt>
                <c:pt idx="9">
                  <c:v>2982</c:v>
                </c:pt>
                <c:pt idx="10">
                  <c:v>3104</c:v>
                </c:pt>
                <c:pt idx="11">
                  <c:v>3220</c:v>
                </c:pt>
                <c:pt idx="12">
                  <c:v>3369</c:v>
                </c:pt>
              </c:numCache>
            </c:numRef>
          </c:yVal>
          <c:smooth val="1"/>
          <c:extLst>
            <c:ext xmlns:c16="http://schemas.microsoft.com/office/drawing/2014/chart" uri="{C3380CC4-5D6E-409C-BE32-E72D297353CC}">
              <c16:uniqueId val="{00000002-2CE9-4975-9BBE-176EDF3A71AC}"/>
            </c:ext>
          </c:extLst>
        </c:ser>
        <c:ser>
          <c:idx val="2"/>
          <c:order val="3"/>
          <c:tx>
            <c:strRef>
              <c:f>'[WEO2021-2025分析（地域）.xlsx]分析TES(RE)'!$B$6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'[WEO2021-2025分析（地域）.xlsx]分析TES(RE)'!$GC$2:$GO$2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'[WEO2021-2025分析（地域）.xlsx]分析TES(RE)'!$GC$6:$GO$6</c:f>
              <c:numCache>
                <c:formatCode>#,##0_);[Red]\(#,##0\)</c:formatCode>
                <c:ptCount val="13"/>
                <c:pt idx="0">
                  <c:v>1901</c:v>
                </c:pt>
                <c:pt idx="1">
                  <c:v>2182</c:v>
                </c:pt>
                <c:pt idx="3">
                  <c:v>2398</c:v>
                </c:pt>
                <c:pt idx="4">
                  <c:v>2407</c:v>
                </c:pt>
                <c:pt idx="8">
                  <c:v>2532</c:v>
                </c:pt>
                <c:pt idx="9">
                  <c:v>2852</c:v>
                </c:pt>
                <c:pt idx="10">
                  <c:v>2964</c:v>
                </c:pt>
                <c:pt idx="11">
                  <c:v>3073</c:v>
                </c:pt>
                <c:pt idx="12">
                  <c:v>3195</c:v>
                </c:pt>
              </c:numCache>
            </c:numRef>
          </c:yVal>
          <c:smooth val="1"/>
          <c:extLst>
            <c:ext xmlns:c16="http://schemas.microsoft.com/office/drawing/2014/chart" uri="{C3380CC4-5D6E-409C-BE32-E72D297353CC}">
              <c16:uniqueId val="{00000003-2CE9-4975-9BBE-176EDF3A71AC}"/>
            </c:ext>
          </c:extLst>
        </c:ser>
        <c:ser>
          <c:idx val="4"/>
          <c:order val="4"/>
          <c:tx>
            <c:strRef>
              <c:f>'[WEO2021-2025分析（地域）.xlsx]分析TES(RE)'!$B$7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'[WEO2021-2025分析（地域）.xlsx]分析TES(RE)'!$GC$2:$GO$2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'[WEO2021-2025分析（地域）.xlsx]分析TES(RE)'!$GC$7:$GO$7</c:f>
              <c:numCache>
                <c:formatCode>#,##0_);[Red]\(#,##0\)</c:formatCode>
                <c:ptCount val="13"/>
                <c:pt idx="0">
                  <c:v>1901</c:v>
                </c:pt>
                <c:pt idx="1">
                  <c:v>2182</c:v>
                </c:pt>
                <c:pt idx="2">
                  <c:v>2321</c:v>
                </c:pt>
                <c:pt idx="3">
                  <c:v>2397</c:v>
                </c:pt>
                <c:pt idx="8">
                  <c:v>2421</c:v>
                </c:pt>
                <c:pt idx="9">
                  <c:v>2744</c:v>
                </c:pt>
                <c:pt idx="10">
                  <c:v>2854</c:v>
                </c:pt>
                <c:pt idx="11">
                  <c:v>2962</c:v>
                </c:pt>
                <c:pt idx="12">
                  <c:v>3098</c:v>
                </c:pt>
              </c:numCache>
            </c:numRef>
          </c:yVal>
          <c:smooth val="1"/>
          <c:extLst>
            <c:ext xmlns:c16="http://schemas.microsoft.com/office/drawing/2014/chart" uri="{C3380CC4-5D6E-409C-BE32-E72D297353CC}">
              <c16:uniqueId val="{00000004-2CE9-4975-9BBE-176EDF3A71A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'[WEO2021-2025分析（地域）.xlsx]分析TES(RE)'!$GP$1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'[WEO2021-2025分析（地域）.xlsx]分析TES(RE)'!$B$3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'[WEO2021-2025分析（地域）.xlsx]分析TES(RE)'!$GP$2:$HB$2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'[WEO2021-2025分析（地域）.xlsx]分析TES(RE)'!$GP$3:$HB$3</c:f>
              <c:numCache>
                <c:formatCode>#,##0_);[Red]\(#,##0\)</c:formatCode>
                <c:ptCount val="13"/>
                <c:pt idx="0">
                  <c:v>806</c:v>
                </c:pt>
                <c:pt idx="1">
                  <c:v>1863</c:v>
                </c:pt>
                <c:pt idx="6">
                  <c:v>4742</c:v>
                </c:pt>
                <c:pt idx="7">
                  <c:v>4918</c:v>
                </c:pt>
                <c:pt idx="9">
                  <c:v>10942</c:v>
                </c:pt>
                <c:pt idx="10">
                  <c:v>13578</c:v>
                </c:pt>
                <c:pt idx="11">
                  <c:v>14891</c:v>
                </c:pt>
                <c:pt idx="12">
                  <c:v>15951</c:v>
                </c:pt>
              </c:numCache>
            </c:numRef>
          </c:yVal>
          <c:smooth val="1"/>
          <c:extLst>
            <c:ext xmlns:c16="http://schemas.microsoft.com/office/drawing/2014/chart" uri="{C3380CC4-5D6E-409C-BE32-E72D297353CC}">
              <c16:uniqueId val="{00000000-FB1E-455C-B86F-5336BEC34C59}"/>
            </c:ext>
          </c:extLst>
        </c:ser>
        <c:ser>
          <c:idx val="0"/>
          <c:order val="1"/>
          <c:tx>
            <c:strRef>
              <c:f>'[WEO2021-2025分析（地域）.xlsx]分析TES(RE)'!$B$4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'[WEO2021-2025分析（地域）.xlsx]分析TES(RE)'!$GP$2:$HB$2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'[WEO2021-2025分析（地域）.xlsx]分析TES(RE)'!$GP$4:$HB$4</c:f>
              <c:numCache>
                <c:formatCode>#,##0_);[Red]\(#,##0\)</c:formatCode>
                <c:ptCount val="13"/>
                <c:pt idx="0">
                  <c:v>806</c:v>
                </c:pt>
                <c:pt idx="1">
                  <c:v>1863</c:v>
                </c:pt>
                <c:pt idx="5">
                  <c:v>4558</c:v>
                </c:pt>
                <c:pt idx="6">
                  <c:v>4744</c:v>
                </c:pt>
                <c:pt idx="8">
                  <c:v>7001</c:v>
                </c:pt>
                <c:pt idx="9">
                  <c:v>10085</c:v>
                </c:pt>
                <c:pt idx="10">
                  <c:v>11451</c:v>
                </c:pt>
                <c:pt idx="11">
                  <c:v>12097</c:v>
                </c:pt>
                <c:pt idx="12">
                  <c:v>13178</c:v>
                </c:pt>
              </c:numCache>
            </c:numRef>
          </c:yVal>
          <c:smooth val="1"/>
          <c:extLst>
            <c:ext xmlns:c16="http://schemas.microsoft.com/office/drawing/2014/chart" uri="{C3380CC4-5D6E-409C-BE32-E72D297353CC}">
              <c16:uniqueId val="{00000001-FB1E-455C-B86F-5336BEC34C59}"/>
            </c:ext>
          </c:extLst>
        </c:ser>
        <c:ser>
          <c:idx val="1"/>
          <c:order val="2"/>
          <c:tx>
            <c:strRef>
              <c:f>'[WEO2021-2025分析（地域）.xlsx]分析TES(RE)'!$B$5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'[WEO2021-2025分析（地域）.xlsx]分析TES(RE)'!$GP$2:$HB$2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'[WEO2021-2025分析（地域）.xlsx]分析TES(RE)'!$GP$5:$HB$5</c:f>
              <c:numCache>
                <c:formatCode>#,##0_);[Red]\(#,##0\)</c:formatCode>
                <c:ptCount val="13"/>
                <c:pt idx="0">
                  <c:v>806</c:v>
                </c:pt>
                <c:pt idx="1">
                  <c:v>1863</c:v>
                </c:pt>
                <c:pt idx="4">
                  <c:v>4446</c:v>
                </c:pt>
                <c:pt idx="5">
                  <c:v>4557</c:v>
                </c:pt>
                <c:pt idx="8">
                  <c:v>7184</c:v>
                </c:pt>
                <c:pt idx="9">
                  <c:v>9249</c:v>
                </c:pt>
                <c:pt idx="10">
                  <c:v>10877</c:v>
                </c:pt>
                <c:pt idx="11">
                  <c:v>12337</c:v>
                </c:pt>
                <c:pt idx="12">
                  <c:v>14024</c:v>
                </c:pt>
              </c:numCache>
            </c:numRef>
          </c:yVal>
          <c:smooth val="1"/>
          <c:extLst>
            <c:ext xmlns:c16="http://schemas.microsoft.com/office/drawing/2014/chart" uri="{C3380CC4-5D6E-409C-BE32-E72D297353CC}">
              <c16:uniqueId val="{00000002-FB1E-455C-B86F-5336BEC34C59}"/>
            </c:ext>
          </c:extLst>
        </c:ser>
        <c:ser>
          <c:idx val="2"/>
          <c:order val="3"/>
          <c:tx>
            <c:strRef>
              <c:f>'[WEO2021-2025分析（地域）.xlsx]分析TES(RE)'!$B$6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'[WEO2021-2025分析（地域）.xlsx]分析TES(RE)'!$GP$2:$HB$2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'[WEO2021-2025分析（地域）.xlsx]分析TES(RE)'!$GP$6:$HB$6</c:f>
              <c:numCache>
                <c:formatCode>#,##0_);[Red]\(#,##0\)</c:formatCode>
                <c:ptCount val="13"/>
                <c:pt idx="0">
                  <c:v>806</c:v>
                </c:pt>
                <c:pt idx="1">
                  <c:v>1863</c:v>
                </c:pt>
                <c:pt idx="3">
                  <c:v>3996</c:v>
                </c:pt>
                <c:pt idx="4">
                  <c:v>4448</c:v>
                </c:pt>
                <c:pt idx="8">
                  <c:v>7018</c:v>
                </c:pt>
                <c:pt idx="9">
                  <c:v>9586</c:v>
                </c:pt>
                <c:pt idx="10">
                  <c:v>11111</c:v>
                </c:pt>
                <c:pt idx="11">
                  <c:v>12160</c:v>
                </c:pt>
                <c:pt idx="12">
                  <c:v>13190</c:v>
                </c:pt>
              </c:numCache>
            </c:numRef>
          </c:yVal>
          <c:smooth val="1"/>
          <c:extLst>
            <c:ext xmlns:c16="http://schemas.microsoft.com/office/drawing/2014/chart" uri="{C3380CC4-5D6E-409C-BE32-E72D297353CC}">
              <c16:uniqueId val="{00000003-FB1E-455C-B86F-5336BEC34C59}"/>
            </c:ext>
          </c:extLst>
        </c:ser>
        <c:ser>
          <c:idx val="4"/>
          <c:order val="4"/>
          <c:tx>
            <c:strRef>
              <c:f>'[WEO2021-2025分析（地域）.xlsx]分析TES(RE)'!$B$7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'[WEO2021-2025分析（地域）.xlsx]分析TES(RE)'!$GP$2:$HB$2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'[WEO2021-2025分析（地域）.xlsx]分析TES(RE)'!$GP$7:$HB$7</c:f>
              <c:numCache>
                <c:formatCode>#,##0_);[Red]\(#,##0\)</c:formatCode>
                <c:ptCount val="13"/>
                <c:pt idx="0">
                  <c:v>806</c:v>
                </c:pt>
                <c:pt idx="1">
                  <c:v>1863</c:v>
                </c:pt>
                <c:pt idx="2">
                  <c:v>3800</c:v>
                </c:pt>
                <c:pt idx="3">
                  <c:v>3995</c:v>
                </c:pt>
                <c:pt idx="8">
                  <c:v>7362</c:v>
                </c:pt>
                <c:pt idx="9">
                  <c:v>9459</c:v>
                </c:pt>
                <c:pt idx="10">
                  <c:v>11205</c:v>
                </c:pt>
                <c:pt idx="11">
                  <c:v>12273</c:v>
                </c:pt>
                <c:pt idx="12">
                  <c:v>13331</c:v>
                </c:pt>
              </c:numCache>
            </c:numRef>
          </c:yVal>
          <c:smooth val="1"/>
          <c:extLst>
            <c:ext xmlns:c16="http://schemas.microsoft.com/office/drawing/2014/chart" uri="{C3380CC4-5D6E-409C-BE32-E72D297353CC}">
              <c16:uniqueId val="{00000004-FB1E-455C-B86F-5336BEC34C5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'[WEO2021-2025分析（地域）.xlsx]分析TES(RE)'!$HC$1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'[WEO2021-2025分析（地域）.xlsx]分析TES(RE)'!$B$3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'[WEO2021-2025分析（地域）.xlsx]分析TES(RE)'!$HC$2:$HO$2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'[WEO2021-2025分析（地域）.xlsx]分析TES(RE)'!$HC$3:$HO$3</c:f>
              <c:numCache>
                <c:formatCode>#,##0_);[Red]\(#,##0\)</c:formatCode>
                <c:ptCount val="13"/>
                <c:pt idx="0">
                  <c:v>287</c:v>
                </c:pt>
                <c:pt idx="1">
                  <c:v>408</c:v>
                </c:pt>
                <c:pt idx="6">
                  <c:v>523</c:v>
                </c:pt>
                <c:pt idx="7">
                  <c:v>593</c:v>
                </c:pt>
                <c:pt idx="9">
                  <c:v>2102</c:v>
                </c:pt>
                <c:pt idx="10">
                  <c:v>2830</c:v>
                </c:pt>
                <c:pt idx="11">
                  <c:v>3237</c:v>
                </c:pt>
                <c:pt idx="12">
                  <c:v>3672</c:v>
                </c:pt>
              </c:numCache>
            </c:numRef>
          </c:yVal>
          <c:smooth val="1"/>
          <c:extLst>
            <c:ext xmlns:c16="http://schemas.microsoft.com/office/drawing/2014/chart" uri="{C3380CC4-5D6E-409C-BE32-E72D297353CC}">
              <c16:uniqueId val="{00000000-E4A3-4EA4-AE33-E0594C4CF9FF}"/>
            </c:ext>
          </c:extLst>
        </c:ser>
        <c:ser>
          <c:idx val="0"/>
          <c:order val="1"/>
          <c:tx>
            <c:strRef>
              <c:f>'[WEO2021-2025分析（地域）.xlsx]分析TES(RE)'!$B$4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'[WEO2021-2025分析（地域）.xlsx]分析TES(RE)'!$HC$2:$HO$2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'[WEO2021-2025分析（地域）.xlsx]分析TES(RE)'!$HC$4:$HO$4</c:f>
              <c:numCache>
                <c:formatCode>#,##0_);[Red]\(#,##0\)</c:formatCode>
                <c:ptCount val="13"/>
                <c:pt idx="0">
                  <c:v>287</c:v>
                </c:pt>
                <c:pt idx="1">
                  <c:v>408</c:v>
                </c:pt>
                <c:pt idx="5">
                  <c:v>500</c:v>
                </c:pt>
                <c:pt idx="6">
                  <c:v>522</c:v>
                </c:pt>
                <c:pt idx="8">
                  <c:v>1392</c:v>
                </c:pt>
                <c:pt idx="9">
                  <c:v>2188</c:v>
                </c:pt>
                <c:pt idx="10">
                  <c:v>2830</c:v>
                </c:pt>
                <c:pt idx="11">
                  <c:v>3237</c:v>
                </c:pt>
                <c:pt idx="12">
                  <c:v>3672</c:v>
                </c:pt>
              </c:numCache>
            </c:numRef>
          </c:yVal>
          <c:smooth val="1"/>
          <c:extLst>
            <c:ext xmlns:c16="http://schemas.microsoft.com/office/drawing/2014/chart" uri="{C3380CC4-5D6E-409C-BE32-E72D297353CC}">
              <c16:uniqueId val="{00000001-E4A3-4EA4-AE33-E0594C4CF9FF}"/>
            </c:ext>
          </c:extLst>
        </c:ser>
        <c:ser>
          <c:idx val="1"/>
          <c:order val="2"/>
          <c:tx>
            <c:strRef>
              <c:f>'[WEO2021-2025分析（地域）.xlsx]分析TES(RE)'!$B$5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'[WEO2021-2025分析（地域）.xlsx]分析TES(RE)'!$HC$2:$HO$2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'[WEO2021-2025分析（地域）.xlsx]分析TES(RE)'!$HC$5:$HO$5</c:f>
              <c:numCache>
                <c:formatCode>#,##0_);[Red]\(#,##0\)</c:formatCode>
                <c:ptCount val="13"/>
                <c:pt idx="0">
                  <c:v>287</c:v>
                </c:pt>
                <c:pt idx="1">
                  <c:v>408</c:v>
                </c:pt>
                <c:pt idx="4">
                  <c:v>514</c:v>
                </c:pt>
                <c:pt idx="5">
                  <c:v>541</c:v>
                </c:pt>
                <c:pt idx="8">
                  <c:v>1392</c:v>
                </c:pt>
                <c:pt idx="9">
                  <c:v>2188</c:v>
                </c:pt>
                <c:pt idx="10">
                  <c:v>2830</c:v>
                </c:pt>
                <c:pt idx="11">
                  <c:v>3237</c:v>
                </c:pt>
                <c:pt idx="12">
                  <c:v>3672</c:v>
                </c:pt>
              </c:numCache>
            </c:numRef>
          </c:yVal>
          <c:smooth val="1"/>
          <c:extLst>
            <c:ext xmlns:c16="http://schemas.microsoft.com/office/drawing/2014/chart" uri="{C3380CC4-5D6E-409C-BE32-E72D297353CC}">
              <c16:uniqueId val="{00000002-E4A3-4EA4-AE33-E0594C4CF9FF}"/>
            </c:ext>
          </c:extLst>
        </c:ser>
        <c:ser>
          <c:idx val="2"/>
          <c:order val="3"/>
          <c:tx>
            <c:strRef>
              <c:f>'[WEO2021-2025分析（地域）.xlsx]分析TES(RE)'!$B$6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'[WEO2021-2025分析（地域）.xlsx]分析TES(RE)'!$HC$2:$HO$2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'[WEO2021-2025分析（地域）.xlsx]分析TES(RE)'!$HC$6:$HO$6</c:f>
              <c:numCache>
                <c:formatCode>#,##0_);[Red]\(#,##0\)</c:formatCode>
                <c:ptCount val="13"/>
                <c:pt idx="0">
                  <c:v>287</c:v>
                </c:pt>
                <c:pt idx="1">
                  <c:v>408</c:v>
                </c:pt>
                <c:pt idx="3">
                  <c:v>469</c:v>
                </c:pt>
                <c:pt idx="4">
                  <c:v>462</c:v>
                </c:pt>
                <c:pt idx="8">
                  <c:v>1392</c:v>
                </c:pt>
                <c:pt idx="9">
                  <c:v>2188</c:v>
                </c:pt>
                <c:pt idx="10">
                  <c:v>2830</c:v>
                </c:pt>
                <c:pt idx="11">
                  <c:v>3237</c:v>
                </c:pt>
                <c:pt idx="12">
                  <c:v>3672</c:v>
                </c:pt>
              </c:numCache>
            </c:numRef>
          </c:yVal>
          <c:smooth val="1"/>
          <c:extLst>
            <c:ext xmlns:c16="http://schemas.microsoft.com/office/drawing/2014/chart" uri="{C3380CC4-5D6E-409C-BE32-E72D297353CC}">
              <c16:uniqueId val="{00000003-E4A3-4EA4-AE33-E0594C4CF9FF}"/>
            </c:ext>
          </c:extLst>
        </c:ser>
        <c:ser>
          <c:idx val="4"/>
          <c:order val="4"/>
          <c:tx>
            <c:strRef>
              <c:f>'[WEO2021-2025分析（地域）.xlsx]分析TES(RE)'!$B$7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'[WEO2021-2025分析（地域）.xlsx]分析TES(RE)'!$HC$2:$HO$2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'[WEO2021-2025分析（地域）.xlsx]分析TES(RE)'!$HC$7:$HO$7</c:f>
              <c:numCache>
                <c:formatCode>#,##0_);[Red]\(#,##0\)</c:formatCode>
                <c:ptCount val="13"/>
                <c:pt idx="0">
                  <c:v>287</c:v>
                </c:pt>
                <c:pt idx="1">
                  <c:v>408</c:v>
                </c:pt>
                <c:pt idx="2">
                  <c:v>507</c:v>
                </c:pt>
                <c:pt idx="3">
                  <c:v>503</c:v>
                </c:pt>
                <c:pt idx="8">
                  <c:v>1190</c:v>
                </c:pt>
                <c:pt idx="9">
                  <c:v>1837</c:v>
                </c:pt>
                <c:pt idx="10">
                  <c:v>2421</c:v>
                </c:pt>
                <c:pt idx="11">
                  <c:v>2792</c:v>
                </c:pt>
                <c:pt idx="12">
                  <c:v>3189</c:v>
                </c:pt>
              </c:numCache>
            </c:numRef>
          </c:yVal>
          <c:smooth val="1"/>
          <c:extLst>
            <c:ext xmlns:c16="http://schemas.microsoft.com/office/drawing/2014/chart" uri="{C3380CC4-5D6E-409C-BE32-E72D297353CC}">
              <c16:uniqueId val="{00000004-E4A3-4EA4-AE33-E0594C4CF9F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'[WEO2021-2025分析（地域）.xlsx]分析TES(RE)'!$HP$1</c:f>
          <c:strCache>
            <c:ptCount val="1"/>
            <c:pt idx="0">
              <c:v>ASIAPAC-(CHINA+INDIA)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'[WEO2021-2025分析（地域）.xlsx]分析TES(RE)'!$B$3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'[WEO2021-2025分析（地域）.xlsx]分析TES(RE)'!$HP$2:$IB$2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'[WEO2021-2025分析（地域）.xlsx]分析TES(RE)'!$HP$3:$IB$3</c:f>
              <c:numCache>
                <c:formatCode>#,##0_);[Red]\(#,##0\)</c:formatCode>
                <c:ptCount val="13"/>
                <c:pt idx="0">
                  <c:v>5256</c:v>
                </c:pt>
                <c:pt idx="1">
                  <c:v>2349</c:v>
                </c:pt>
                <c:pt idx="6">
                  <c:v>3366</c:v>
                </c:pt>
                <c:pt idx="7">
                  <c:v>3553</c:v>
                </c:pt>
                <c:pt idx="9">
                  <c:v>5555</c:v>
                </c:pt>
                <c:pt idx="10">
                  <c:v>6072</c:v>
                </c:pt>
                <c:pt idx="11">
                  <c:v>6217</c:v>
                </c:pt>
                <c:pt idx="12">
                  <c:v>6404</c:v>
                </c:pt>
              </c:numCache>
            </c:numRef>
          </c:yVal>
          <c:smooth val="1"/>
          <c:extLst>
            <c:ext xmlns:c16="http://schemas.microsoft.com/office/drawing/2014/chart" uri="{C3380CC4-5D6E-409C-BE32-E72D297353CC}">
              <c16:uniqueId val="{00000000-C280-4E89-A954-7511ABB7FDA1}"/>
            </c:ext>
          </c:extLst>
        </c:ser>
        <c:ser>
          <c:idx val="0"/>
          <c:order val="1"/>
          <c:tx>
            <c:strRef>
              <c:f>'[WEO2021-2025分析（地域）.xlsx]分析TES(RE)'!$B$4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'[WEO2021-2025分析（地域）.xlsx]分析TES(RE)'!$HP$2:$IB$2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'[WEO2021-2025分析（地域）.xlsx]分析TES(RE)'!$HP$4:$IB$4</c:f>
              <c:numCache>
                <c:formatCode>#,##0_);[Red]\(#,##0\)</c:formatCode>
                <c:ptCount val="13"/>
                <c:pt idx="0">
                  <c:v>5256</c:v>
                </c:pt>
                <c:pt idx="1">
                  <c:v>2349</c:v>
                </c:pt>
                <c:pt idx="5">
                  <c:v>3085</c:v>
                </c:pt>
                <c:pt idx="6">
                  <c:v>3414</c:v>
                </c:pt>
                <c:pt idx="8">
                  <c:v>5396</c:v>
                </c:pt>
                <c:pt idx="9">
                  <c:v>5610</c:v>
                </c:pt>
                <c:pt idx="10">
                  <c:v>5812</c:v>
                </c:pt>
                <c:pt idx="11">
                  <c:v>6082</c:v>
                </c:pt>
                <c:pt idx="12">
                  <c:v>6240</c:v>
                </c:pt>
              </c:numCache>
            </c:numRef>
          </c:yVal>
          <c:smooth val="1"/>
          <c:extLst>
            <c:ext xmlns:c16="http://schemas.microsoft.com/office/drawing/2014/chart" uri="{C3380CC4-5D6E-409C-BE32-E72D297353CC}">
              <c16:uniqueId val="{00000001-C280-4E89-A954-7511ABB7FDA1}"/>
            </c:ext>
          </c:extLst>
        </c:ser>
        <c:ser>
          <c:idx val="1"/>
          <c:order val="2"/>
          <c:tx>
            <c:strRef>
              <c:f>'[WEO2021-2025分析（地域）.xlsx]分析TES(RE)'!$B$5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'[WEO2021-2025分析（地域）.xlsx]分析TES(RE)'!$HP$2:$IB$2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'[WEO2021-2025分析（地域）.xlsx]分析TES(RE)'!$HP$5:$IB$5</c:f>
              <c:numCache>
                <c:formatCode>#,##0_);[Red]\(#,##0\)</c:formatCode>
                <c:ptCount val="13"/>
                <c:pt idx="0">
                  <c:v>5256</c:v>
                </c:pt>
                <c:pt idx="1">
                  <c:v>2349</c:v>
                </c:pt>
                <c:pt idx="4">
                  <c:v>2965</c:v>
                </c:pt>
                <c:pt idx="5">
                  <c:v>3066</c:v>
                </c:pt>
                <c:pt idx="8">
                  <c:v>5572</c:v>
                </c:pt>
                <c:pt idx="9">
                  <c:v>5657</c:v>
                </c:pt>
                <c:pt idx="10">
                  <c:v>5762</c:v>
                </c:pt>
                <c:pt idx="11">
                  <c:v>5856</c:v>
                </c:pt>
                <c:pt idx="12">
                  <c:v>5906</c:v>
                </c:pt>
              </c:numCache>
            </c:numRef>
          </c:yVal>
          <c:smooth val="1"/>
          <c:extLst>
            <c:ext xmlns:c16="http://schemas.microsoft.com/office/drawing/2014/chart" uri="{C3380CC4-5D6E-409C-BE32-E72D297353CC}">
              <c16:uniqueId val="{00000002-C280-4E89-A954-7511ABB7FDA1}"/>
            </c:ext>
          </c:extLst>
        </c:ser>
        <c:ser>
          <c:idx val="2"/>
          <c:order val="3"/>
          <c:tx>
            <c:strRef>
              <c:f>'[WEO2021-2025分析（地域）.xlsx]分析TES(RE)'!$B$6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'[WEO2021-2025分析（地域）.xlsx]分析TES(RE)'!$HP$2:$IB$2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'[WEO2021-2025分析（地域）.xlsx]分析TES(RE)'!$HP$6:$IB$6</c:f>
              <c:numCache>
                <c:formatCode>#,##0_);[Red]\(#,##0\)</c:formatCode>
                <c:ptCount val="13"/>
                <c:pt idx="0">
                  <c:v>5256</c:v>
                </c:pt>
                <c:pt idx="1">
                  <c:v>2349</c:v>
                </c:pt>
                <c:pt idx="3">
                  <c:v>2631</c:v>
                </c:pt>
                <c:pt idx="4">
                  <c:v>2751</c:v>
                </c:pt>
                <c:pt idx="8">
                  <c:v>5383</c:v>
                </c:pt>
                <c:pt idx="9">
                  <c:v>5562</c:v>
                </c:pt>
                <c:pt idx="10">
                  <c:v>5848</c:v>
                </c:pt>
                <c:pt idx="11">
                  <c:v>6034</c:v>
                </c:pt>
                <c:pt idx="12">
                  <c:v>6084</c:v>
                </c:pt>
              </c:numCache>
            </c:numRef>
          </c:yVal>
          <c:smooth val="1"/>
          <c:extLst>
            <c:ext xmlns:c16="http://schemas.microsoft.com/office/drawing/2014/chart" uri="{C3380CC4-5D6E-409C-BE32-E72D297353CC}">
              <c16:uniqueId val="{00000003-C280-4E89-A954-7511ABB7FDA1}"/>
            </c:ext>
          </c:extLst>
        </c:ser>
        <c:ser>
          <c:idx val="4"/>
          <c:order val="4"/>
          <c:tx>
            <c:strRef>
              <c:f>'[WEO2021-2025分析（地域）.xlsx]分析TES(RE)'!$B$7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'[WEO2021-2025分析（地域）.xlsx]分析TES(RE)'!$HP$2:$IB$2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'[WEO2021-2025分析（地域）.xlsx]分析TES(RE)'!$HP$7:$IB$7</c:f>
              <c:numCache>
                <c:formatCode>#,##0_);[Red]\(#,##0\)</c:formatCode>
                <c:ptCount val="13"/>
                <c:pt idx="0">
                  <c:v>5256</c:v>
                </c:pt>
                <c:pt idx="1">
                  <c:v>2349</c:v>
                </c:pt>
                <c:pt idx="2">
                  <c:v>2754</c:v>
                </c:pt>
                <c:pt idx="3">
                  <c:v>2677</c:v>
                </c:pt>
                <c:pt idx="8">
                  <c:v>4466</c:v>
                </c:pt>
                <c:pt idx="9">
                  <c:v>4480</c:v>
                </c:pt>
                <c:pt idx="10">
                  <c:v>4526</c:v>
                </c:pt>
                <c:pt idx="11">
                  <c:v>4174</c:v>
                </c:pt>
                <c:pt idx="12">
                  <c:v>3884</c:v>
                </c:pt>
              </c:numCache>
            </c:numRef>
          </c:yVal>
          <c:smooth val="1"/>
          <c:extLst>
            <c:ext xmlns:c16="http://schemas.microsoft.com/office/drawing/2014/chart" uri="{C3380CC4-5D6E-409C-BE32-E72D297353CC}">
              <c16:uniqueId val="{00000004-C280-4E89-A954-7511ABB7FDA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分析TFC!$RC$1</c:f>
          <c:strCache>
            <c:ptCount val="1"/>
            <c:pt idx="0">
              <c:v>NAM</c:v>
            </c:pt>
          </c:strCache>
        </c:strRef>
      </c:tx>
      <c:layout>
        <c:manualLayout>
          <c:xMode val="edge"/>
          <c:yMode val="edge"/>
          <c:x val="0.34602990656063087"/>
          <c:y val="1.99200454116235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8991331049489202"/>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分析TFC!$RC$2:$RO$2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分析TFC!$RC$3:$RO$3</c:f>
              <c:numCache>
                <c:formatCode>#,##0_);[Red]\(#,##0\)</c:formatCode>
                <c:ptCount val="13"/>
                <c:pt idx="0">
                  <c:v>42</c:v>
                </c:pt>
                <c:pt idx="1">
                  <c:v>59</c:v>
                </c:pt>
                <c:pt idx="6">
                  <c:v>110</c:v>
                </c:pt>
                <c:pt idx="7">
                  <c:v>130</c:v>
                </c:pt>
                <c:pt idx="9">
                  <c:v>926</c:v>
                </c:pt>
                <c:pt idx="10">
                  <c:v>1525</c:v>
                </c:pt>
                <c:pt idx="11">
                  <c:v>2069</c:v>
                </c:pt>
                <c:pt idx="12">
                  <c:v>2527</c:v>
                </c:pt>
              </c:numCache>
            </c:numRef>
          </c:yVal>
          <c:smooth val="1"/>
          <c:extLst>
            <c:ext xmlns:c16="http://schemas.microsoft.com/office/drawing/2014/chart" uri="{C3380CC4-5D6E-409C-BE32-E72D297353CC}">
              <c16:uniqueId val="{00000000-B29A-4D43-A380-C1C0D8EB6311}"/>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分析TFC!$RC$2:$RO$2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分析TFC!$RC$4:$RO$4</c:f>
              <c:numCache>
                <c:formatCode>#,##0_);[Red]\(#,##0\)</c:formatCode>
                <c:ptCount val="13"/>
                <c:pt idx="0">
                  <c:v>42</c:v>
                </c:pt>
                <c:pt idx="1">
                  <c:v>59</c:v>
                </c:pt>
                <c:pt idx="5">
                  <c:v>97</c:v>
                </c:pt>
                <c:pt idx="6">
                  <c:v>99</c:v>
                </c:pt>
                <c:pt idx="8">
                  <c:v>943</c:v>
                </c:pt>
                <c:pt idx="9">
                  <c:v>2343</c:v>
                </c:pt>
                <c:pt idx="10">
                  <c:v>3670</c:v>
                </c:pt>
                <c:pt idx="11">
                  <c:v>4741</c:v>
                </c:pt>
                <c:pt idx="12">
                  <c:v>5540</c:v>
                </c:pt>
              </c:numCache>
            </c:numRef>
          </c:yVal>
          <c:smooth val="1"/>
          <c:extLst>
            <c:ext xmlns:c16="http://schemas.microsoft.com/office/drawing/2014/chart" uri="{C3380CC4-5D6E-409C-BE32-E72D297353CC}">
              <c16:uniqueId val="{00000001-B29A-4D43-A380-C1C0D8EB6311}"/>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分析TFC!$RC$2:$RO$2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分析TFC!$RC$5:$RO$5</c:f>
              <c:numCache>
                <c:formatCode>#,##0_);[Red]\(#,##0\)</c:formatCode>
                <c:ptCount val="13"/>
                <c:pt idx="0">
                  <c:v>42</c:v>
                </c:pt>
                <c:pt idx="1">
                  <c:v>59</c:v>
                </c:pt>
                <c:pt idx="4">
                  <c:v>80</c:v>
                </c:pt>
                <c:pt idx="5">
                  <c:v>82</c:v>
                </c:pt>
                <c:pt idx="8">
                  <c:v>997</c:v>
                </c:pt>
                <c:pt idx="9">
                  <c:v>1946</c:v>
                </c:pt>
                <c:pt idx="10">
                  <c:v>2840</c:v>
                </c:pt>
                <c:pt idx="11">
                  <c:v>3589</c:v>
                </c:pt>
                <c:pt idx="12">
                  <c:v>4161</c:v>
                </c:pt>
              </c:numCache>
            </c:numRef>
          </c:yVal>
          <c:smooth val="1"/>
          <c:extLst>
            <c:ext xmlns:c16="http://schemas.microsoft.com/office/drawing/2014/chart" uri="{C3380CC4-5D6E-409C-BE32-E72D297353CC}">
              <c16:uniqueId val="{00000002-B29A-4D43-A380-C1C0D8EB6311}"/>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分析TFC!$RC$2:$RO$2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分析TFC!$RC$6:$RO$6</c:f>
              <c:numCache>
                <c:formatCode>#,##0_);[Red]\(#,##0\)</c:formatCode>
                <c:ptCount val="13"/>
                <c:pt idx="0">
                  <c:v>42</c:v>
                </c:pt>
                <c:pt idx="1">
                  <c:v>60</c:v>
                </c:pt>
                <c:pt idx="3">
                  <c:v>68</c:v>
                </c:pt>
                <c:pt idx="4">
                  <c:v>76</c:v>
                </c:pt>
                <c:pt idx="8">
                  <c:v>687</c:v>
                </c:pt>
                <c:pt idx="9">
                  <c:v>1313</c:v>
                </c:pt>
                <c:pt idx="10">
                  <c:v>1949</c:v>
                </c:pt>
                <c:pt idx="11">
                  <c:v>2523</c:v>
                </c:pt>
                <c:pt idx="12">
                  <c:v>3006</c:v>
                </c:pt>
              </c:numCache>
            </c:numRef>
          </c:yVal>
          <c:smooth val="1"/>
          <c:extLst>
            <c:ext xmlns:c16="http://schemas.microsoft.com/office/drawing/2014/chart" uri="{C3380CC4-5D6E-409C-BE32-E72D297353CC}">
              <c16:uniqueId val="{00000003-B29A-4D43-A380-C1C0D8EB6311}"/>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分析TFC!$RC$2:$RO$2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分析TFC!$RC$7:$RO$7</c:f>
              <c:numCache>
                <c:formatCode>#,##0_);[Red]\(#,##0\)</c:formatCode>
                <c:ptCount val="13"/>
                <c:pt idx="0">
                  <c:v>42</c:v>
                </c:pt>
                <c:pt idx="1">
                  <c:v>60</c:v>
                </c:pt>
                <c:pt idx="2">
                  <c:v>81</c:v>
                </c:pt>
                <c:pt idx="3">
                  <c:v>79</c:v>
                </c:pt>
                <c:pt idx="8">
                  <c:v>389</c:v>
                </c:pt>
                <c:pt idx="9">
                  <c:v>729</c:v>
                </c:pt>
                <c:pt idx="10">
                  <c:v>1205</c:v>
                </c:pt>
                <c:pt idx="11">
                  <c:v>1587</c:v>
                </c:pt>
                <c:pt idx="12">
                  <c:v>1935</c:v>
                </c:pt>
              </c:numCache>
            </c:numRef>
          </c:yVal>
          <c:smooth val="1"/>
          <c:extLst>
            <c:ext xmlns:c16="http://schemas.microsoft.com/office/drawing/2014/chart" uri="{C3380CC4-5D6E-409C-BE32-E72D297353CC}">
              <c16:uniqueId val="{00000004-B29A-4D43-A380-C1C0D8EB631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分析TFC!$RP$1</c:f>
          <c:strCache>
            <c:ptCount val="1"/>
            <c:pt idx="0">
              <c:v>CSAM</c:v>
            </c:pt>
          </c:strCache>
        </c:strRef>
      </c:tx>
      <c:layout>
        <c:manualLayout>
          <c:xMode val="edge"/>
          <c:yMode val="edge"/>
          <c:x val="0.36544599711583048"/>
          <c:y val="1.99200454116235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4622636641643261"/>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分析TFC!$RP$2:$SB$2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分析TFC!$RP$3:$SB$3</c:f>
              <c:numCache>
                <c:formatCode>#,##0_);[Red]\(#,##0\)</c:formatCode>
                <c:ptCount val="13"/>
                <c:pt idx="0">
                  <c:v>22</c:v>
                </c:pt>
                <c:pt idx="1">
                  <c:v>18</c:v>
                </c:pt>
                <c:pt idx="6">
                  <c:v>18</c:v>
                </c:pt>
                <c:pt idx="7">
                  <c:v>19</c:v>
                </c:pt>
                <c:pt idx="9">
                  <c:v>162</c:v>
                </c:pt>
                <c:pt idx="10">
                  <c:v>291</c:v>
                </c:pt>
                <c:pt idx="11">
                  <c:v>428</c:v>
                </c:pt>
                <c:pt idx="12">
                  <c:v>563</c:v>
                </c:pt>
              </c:numCache>
            </c:numRef>
          </c:yVal>
          <c:smooth val="1"/>
          <c:extLst>
            <c:ext xmlns:c16="http://schemas.microsoft.com/office/drawing/2014/chart" uri="{C3380CC4-5D6E-409C-BE32-E72D297353CC}">
              <c16:uniqueId val="{00000000-2373-42B5-A571-964F78D27424}"/>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分析TFC!$RP$2:$SB$2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分析TFC!$RP$4:$SB$4</c:f>
              <c:numCache>
                <c:formatCode>#,##0_);[Red]\(#,##0\)</c:formatCode>
                <c:ptCount val="13"/>
                <c:pt idx="0">
                  <c:v>22</c:v>
                </c:pt>
                <c:pt idx="1">
                  <c:v>18</c:v>
                </c:pt>
                <c:pt idx="5">
                  <c:v>21</c:v>
                </c:pt>
                <c:pt idx="6">
                  <c:v>21</c:v>
                </c:pt>
                <c:pt idx="8">
                  <c:v>70</c:v>
                </c:pt>
                <c:pt idx="9">
                  <c:v>154</c:v>
                </c:pt>
                <c:pt idx="10">
                  <c:v>265</c:v>
                </c:pt>
                <c:pt idx="11">
                  <c:v>396</c:v>
                </c:pt>
                <c:pt idx="12">
                  <c:v>544</c:v>
                </c:pt>
              </c:numCache>
            </c:numRef>
          </c:yVal>
          <c:smooth val="1"/>
          <c:extLst>
            <c:ext xmlns:c16="http://schemas.microsoft.com/office/drawing/2014/chart" uri="{C3380CC4-5D6E-409C-BE32-E72D297353CC}">
              <c16:uniqueId val="{00000001-2373-42B5-A571-964F78D27424}"/>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分析TFC!$RP$2:$SB$2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分析TFC!$RP$5:$SB$5</c:f>
              <c:numCache>
                <c:formatCode>#,##0_);[Red]\(#,##0\)</c:formatCode>
                <c:ptCount val="13"/>
                <c:pt idx="0">
                  <c:v>22</c:v>
                </c:pt>
                <c:pt idx="1">
                  <c:v>18</c:v>
                </c:pt>
                <c:pt idx="4">
                  <c:v>18</c:v>
                </c:pt>
                <c:pt idx="5">
                  <c:v>17</c:v>
                </c:pt>
                <c:pt idx="8">
                  <c:v>58</c:v>
                </c:pt>
                <c:pt idx="9">
                  <c:v>117</c:v>
                </c:pt>
                <c:pt idx="10">
                  <c:v>206</c:v>
                </c:pt>
                <c:pt idx="11">
                  <c:v>314</c:v>
                </c:pt>
                <c:pt idx="12">
                  <c:v>441</c:v>
                </c:pt>
              </c:numCache>
            </c:numRef>
          </c:yVal>
          <c:smooth val="1"/>
          <c:extLst>
            <c:ext xmlns:c16="http://schemas.microsoft.com/office/drawing/2014/chart" uri="{C3380CC4-5D6E-409C-BE32-E72D297353CC}">
              <c16:uniqueId val="{00000002-2373-42B5-A571-964F78D27424}"/>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分析TFC!$RP$2:$SB$2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分析TFC!$RP$6:$SB$6</c:f>
              <c:numCache>
                <c:formatCode>#,##0_);[Red]\(#,##0\)</c:formatCode>
                <c:ptCount val="13"/>
                <c:pt idx="0">
                  <c:v>22</c:v>
                </c:pt>
                <c:pt idx="1">
                  <c:v>18</c:v>
                </c:pt>
                <c:pt idx="3">
                  <c:v>18</c:v>
                </c:pt>
                <c:pt idx="4">
                  <c:v>18</c:v>
                </c:pt>
                <c:pt idx="8">
                  <c:v>53</c:v>
                </c:pt>
                <c:pt idx="9">
                  <c:v>110</c:v>
                </c:pt>
                <c:pt idx="10">
                  <c:v>184</c:v>
                </c:pt>
                <c:pt idx="11">
                  <c:v>295</c:v>
                </c:pt>
                <c:pt idx="12">
                  <c:v>443</c:v>
                </c:pt>
              </c:numCache>
            </c:numRef>
          </c:yVal>
          <c:smooth val="1"/>
          <c:extLst>
            <c:ext xmlns:c16="http://schemas.microsoft.com/office/drawing/2014/chart" uri="{C3380CC4-5D6E-409C-BE32-E72D297353CC}">
              <c16:uniqueId val="{00000003-2373-42B5-A571-964F78D27424}"/>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分析TFC!$RP$2:$SB$2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分析TFC!$RP$7:$SB$7</c:f>
              <c:numCache>
                <c:formatCode>#,##0_);[Red]\(#,##0\)</c:formatCode>
                <c:ptCount val="13"/>
                <c:pt idx="0">
                  <c:v>22</c:v>
                </c:pt>
                <c:pt idx="1">
                  <c:v>18</c:v>
                </c:pt>
                <c:pt idx="2">
                  <c:v>20</c:v>
                </c:pt>
                <c:pt idx="3">
                  <c:v>19</c:v>
                </c:pt>
                <c:pt idx="8">
                  <c:v>48</c:v>
                </c:pt>
                <c:pt idx="9">
                  <c:v>94</c:v>
                </c:pt>
                <c:pt idx="10">
                  <c:v>163</c:v>
                </c:pt>
                <c:pt idx="11">
                  <c:v>245</c:v>
                </c:pt>
                <c:pt idx="12">
                  <c:v>351</c:v>
                </c:pt>
              </c:numCache>
            </c:numRef>
          </c:yVal>
          <c:smooth val="1"/>
          <c:extLst>
            <c:ext xmlns:c16="http://schemas.microsoft.com/office/drawing/2014/chart" uri="{C3380CC4-5D6E-409C-BE32-E72D297353CC}">
              <c16:uniqueId val="{00000004-2373-42B5-A571-964F78D2742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分析TFC!$SC$1</c:f>
          <c:strCache>
            <c:ptCount val="1"/>
            <c:pt idx="0">
              <c:v>EUR</c:v>
            </c:pt>
          </c:strCache>
        </c:strRef>
      </c:tx>
      <c:layout>
        <c:manualLayout>
          <c:xMode val="edge"/>
          <c:yMode val="edge"/>
          <c:x val="0.3557379555487607"/>
          <c:y val="8.717218262698044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1903759053643457"/>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分析TFC!$SC$2:$SO$2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分析TFC!$SC$3:$SO$3</c:f>
              <c:numCache>
                <c:formatCode>#,##0_);[Red]\(#,##0\)</c:formatCode>
                <c:ptCount val="13"/>
                <c:pt idx="0">
                  <c:v>273</c:v>
                </c:pt>
                <c:pt idx="1">
                  <c:v>269</c:v>
                </c:pt>
                <c:pt idx="6">
                  <c:v>347</c:v>
                </c:pt>
                <c:pt idx="7">
                  <c:v>369</c:v>
                </c:pt>
                <c:pt idx="9">
                  <c:v>1990</c:v>
                </c:pt>
                <c:pt idx="10">
                  <c:v>3019</c:v>
                </c:pt>
                <c:pt idx="11">
                  <c:v>3778</c:v>
                </c:pt>
                <c:pt idx="12">
                  <c:v>4209</c:v>
                </c:pt>
              </c:numCache>
            </c:numRef>
          </c:yVal>
          <c:smooth val="1"/>
          <c:extLst>
            <c:ext xmlns:c16="http://schemas.microsoft.com/office/drawing/2014/chart" uri="{C3380CC4-5D6E-409C-BE32-E72D297353CC}">
              <c16:uniqueId val="{00000000-70BB-450B-8B63-C4A61A9B8036}"/>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分析TFC!$SC$2:$SO$2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分析TFC!$SC$4:$SO$4</c:f>
              <c:numCache>
                <c:formatCode>#,##0_);[Red]\(#,##0\)</c:formatCode>
                <c:ptCount val="13"/>
                <c:pt idx="0">
                  <c:v>273</c:v>
                </c:pt>
                <c:pt idx="1">
                  <c:v>269</c:v>
                </c:pt>
                <c:pt idx="5">
                  <c:v>307</c:v>
                </c:pt>
                <c:pt idx="6">
                  <c:v>332</c:v>
                </c:pt>
                <c:pt idx="8">
                  <c:v>984</c:v>
                </c:pt>
                <c:pt idx="9">
                  <c:v>1925</c:v>
                </c:pt>
                <c:pt idx="10">
                  <c:v>2828</c:v>
                </c:pt>
                <c:pt idx="11">
                  <c:v>3460</c:v>
                </c:pt>
                <c:pt idx="12">
                  <c:v>3813</c:v>
                </c:pt>
              </c:numCache>
            </c:numRef>
          </c:yVal>
          <c:smooth val="1"/>
          <c:extLst>
            <c:ext xmlns:c16="http://schemas.microsoft.com/office/drawing/2014/chart" uri="{C3380CC4-5D6E-409C-BE32-E72D297353CC}">
              <c16:uniqueId val="{00000001-70BB-450B-8B63-C4A61A9B8036}"/>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分析TFC!$SC$2:$SO$2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分析TFC!$SC$5:$SO$5</c:f>
              <c:numCache>
                <c:formatCode>#,##0_);[Red]\(#,##0\)</c:formatCode>
                <c:ptCount val="13"/>
                <c:pt idx="0">
                  <c:v>273</c:v>
                </c:pt>
                <c:pt idx="1">
                  <c:v>269</c:v>
                </c:pt>
                <c:pt idx="4">
                  <c:v>292</c:v>
                </c:pt>
                <c:pt idx="5">
                  <c:v>297</c:v>
                </c:pt>
                <c:pt idx="8">
                  <c:v>1036</c:v>
                </c:pt>
                <c:pt idx="9">
                  <c:v>1822</c:v>
                </c:pt>
                <c:pt idx="10">
                  <c:v>2561</c:v>
                </c:pt>
                <c:pt idx="11">
                  <c:v>3114</c:v>
                </c:pt>
                <c:pt idx="12">
                  <c:v>3443</c:v>
                </c:pt>
              </c:numCache>
            </c:numRef>
          </c:yVal>
          <c:smooth val="1"/>
          <c:extLst>
            <c:ext xmlns:c16="http://schemas.microsoft.com/office/drawing/2014/chart" uri="{C3380CC4-5D6E-409C-BE32-E72D297353CC}">
              <c16:uniqueId val="{00000002-70BB-450B-8B63-C4A61A9B8036}"/>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分析TFC!$SC$2:$SO$2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分析TFC!$SC$6:$SO$6</c:f>
              <c:numCache>
                <c:formatCode>#,##0_);[Red]\(#,##0\)</c:formatCode>
                <c:ptCount val="13"/>
                <c:pt idx="0">
                  <c:v>272</c:v>
                </c:pt>
                <c:pt idx="1">
                  <c:v>269</c:v>
                </c:pt>
                <c:pt idx="3">
                  <c:v>259</c:v>
                </c:pt>
                <c:pt idx="4">
                  <c:v>278</c:v>
                </c:pt>
                <c:pt idx="8">
                  <c:v>852</c:v>
                </c:pt>
                <c:pt idx="9">
                  <c:v>1271</c:v>
                </c:pt>
                <c:pt idx="10">
                  <c:v>1675</c:v>
                </c:pt>
                <c:pt idx="11">
                  <c:v>2056</c:v>
                </c:pt>
                <c:pt idx="12">
                  <c:v>2365</c:v>
                </c:pt>
              </c:numCache>
            </c:numRef>
          </c:yVal>
          <c:smooth val="1"/>
          <c:extLst>
            <c:ext xmlns:c16="http://schemas.microsoft.com/office/drawing/2014/chart" uri="{C3380CC4-5D6E-409C-BE32-E72D297353CC}">
              <c16:uniqueId val="{00000003-70BB-450B-8B63-C4A61A9B8036}"/>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分析TFC!$SC$2:$SO$2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分析TFC!$SC$7:$SO$7</c:f>
              <c:numCache>
                <c:formatCode>#,##0_);[Red]\(#,##0\)</c:formatCode>
                <c:ptCount val="13"/>
                <c:pt idx="0">
                  <c:v>272</c:v>
                </c:pt>
                <c:pt idx="1">
                  <c:v>268</c:v>
                </c:pt>
                <c:pt idx="2">
                  <c:v>283</c:v>
                </c:pt>
                <c:pt idx="3">
                  <c:v>273</c:v>
                </c:pt>
                <c:pt idx="8">
                  <c:v>861</c:v>
                </c:pt>
                <c:pt idx="9">
                  <c:v>1357</c:v>
                </c:pt>
                <c:pt idx="10">
                  <c:v>1918</c:v>
                </c:pt>
                <c:pt idx="11">
                  <c:v>2395</c:v>
                </c:pt>
                <c:pt idx="12">
                  <c:v>2714</c:v>
                </c:pt>
              </c:numCache>
            </c:numRef>
          </c:yVal>
          <c:smooth val="1"/>
          <c:extLst>
            <c:ext xmlns:c16="http://schemas.microsoft.com/office/drawing/2014/chart" uri="{C3380CC4-5D6E-409C-BE32-E72D297353CC}">
              <c16:uniqueId val="{00000004-70BB-450B-8B63-C4A61A9B803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分析TFC!$SP$1</c:f>
          <c:strCache>
            <c:ptCount val="1"/>
            <c:pt idx="0">
              <c:v>AFRICA</c:v>
            </c:pt>
          </c:strCache>
        </c:strRef>
      </c:tx>
      <c:layout>
        <c:manualLayout>
          <c:xMode val="edge"/>
          <c:yMode val="edge"/>
          <c:x val="0.28367879302570687"/>
          <c:y val="1.99200454116235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45128589567329369"/>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分析TFC!$SP$2:$TB$2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分析TFC!$SP$3:$TB$3</c:f>
              <c:numCache>
                <c:formatCode>#,##0_);[Red]\(#,##0\)</c:formatCode>
                <c:ptCount val="13"/>
                <c:pt idx="0">
                  <c:v>17</c:v>
                </c:pt>
                <c:pt idx="1">
                  <c:v>20</c:v>
                </c:pt>
                <c:pt idx="6">
                  <c:v>19</c:v>
                </c:pt>
                <c:pt idx="7">
                  <c:v>20</c:v>
                </c:pt>
                <c:pt idx="9">
                  <c:v>87</c:v>
                </c:pt>
                <c:pt idx="10">
                  <c:v>168</c:v>
                </c:pt>
                <c:pt idx="11">
                  <c:v>284</c:v>
                </c:pt>
                <c:pt idx="12">
                  <c:v>414</c:v>
                </c:pt>
              </c:numCache>
            </c:numRef>
          </c:yVal>
          <c:smooth val="1"/>
          <c:extLst>
            <c:ext xmlns:c16="http://schemas.microsoft.com/office/drawing/2014/chart" uri="{C3380CC4-5D6E-409C-BE32-E72D297353CC}">
              <c16:uniqueId val="{00000000-39A5-425D-86CF-22EB17C5D9D9}"/>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分析TFC!$SP$2:$TB$2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分析TFC!$SP$4:$TB$4</c:f>
              <c:numCache>
                <c:formatCode>#,##0_);[Red]\(#,##0\)</c:formatCode>
                <c:ptCount val="13"/>
                <c:pt idx="0">
                  <c:v>17</c:v>
                </c:pt>
                <c:pt idx="1">
                  <c:v>20</c:v>
                </c:pt>
                <c:pt idx="5">
                  <c:v>19</c:v>
                </c:pt>
                <c:pt idx="6">
                  <c:v>19</c:v>
                </c:pt>
                <c:pt idx="8">
                  <c:v>41</c:v>
                </c:pt>
                <c:pt idx="9">
                  <c:v>97</c:v>
                </c:pt>
                <c:pt idx="10">
                  <c:v>175</c:v>
                </c:pt>
                <c:pt idx="11">
                  <c:v>271</c:v>
                </c:pt>
                <c:pt idx="12">
                  <c:v>390</c:v>
                </c:pt>
              </c:numCache>
            </c:numRef>
          </c:yVal>
          <c:smooth val="1"/>
          <c:extLst>
            <c:ext xmlns:c16="http://schemas.microsoft.com/office/drawing/2014/chart" uri="{C3380CC4-5D6E-409C-BE32-E72D297353CC}">
              <c16:uniqueId val="{00000001-39A5-425D-86CF-22EB17C5D9D9}"/>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分析TFC!$SP$2:$TB$2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分析TFC!$SP$5:$TB$5</c:f>
              <c:numCache>
                <c:formatCode>#,##0_);[Red]\(#,##0\)</c:formatCode>
                <c:ptCount val="13"/>
                <c:pt idx="0">
                  <c:v>17</c:v>
                </c:pt>
                <c:pt idx="1">
                  <c:v>20</c:v>
                </c:pt>
                <c:pt idx="4">
                  <c:v>20</c:v>
                </c:pt>
                <c:pt idx="5">
                  <c:v>21</c:v>
                </c:pt>
                <c:pt idx="8">
                  <c:v>42</c:v>
                </c:pt>
                <c:pt idx="9">
                  <c:v>77</c:v>
                </c:pt>
                <c:pt idx="10">
                  <c:v>125</c:v>
                </c:pt>
                <c:pt idx="11">
                  <c:v>190</c:v>
                </c:pt>
                <c:pt idx="12">
                  <c:v>273</c:v>
                </c:pt>
              </c:numCache>
            </c:numRef>
          </c:yVal>
          <c:smooth val="1"/>
          <c:extLst>
            <c:ext xmlns:c16="http://schemas.microsoft.com/office/drawing/2014/chart" uri="{C3380CC4-5D6E-409C-BE32-E72D297353CC}">
              <c16:uniqueId val="{00000002-39A5-425D-86CF-22EB17C5D9D9}"/>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分析TFC!$SP$2:$TB$2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分析TFC!$SP$6:$TB$6</c:f>
              <c:numCache>
                <c:formatCode>#,##0_);[Red]\(#,##0\)</c:formatCode>
                <c:ptCount val="13"/>
                <c:pt idx="0">
                  <c:v>17</c:v>
                </c:pt>
                <c:pt idx="1">
                  <c:v>20</c:v>
                </c:pt>
                <c:pt idx="3">
                  <c:v>18</c:v>
                </c:pt>
                <c:pt idx="4">
                  <c:v>19</c:v>
                </c:pt>
                <c:pt idx="8">
                  <c:v>41</c:v>
                </c:pt>
                <c:pt idx="9">
                  <c:v>77</c:v>
                </c:pt>
                <c:pt idx="10">
                  <c:v>127</c:v>
                </c:pt>
                <c:pt idx="11">
                  <c:v>199</c:v>
                </c:pt>
                <c:pt idx="12">
                  <c:v>307</c:v>
                </c:pt>
              </c:numCache>
            </c:numRef>
          </c:yVal>
          <c:smooth val="1"/>
          <c:extLst>
            <c:ext xmlns:c16="http://schemas.microsoft.com/office/drawing/2014/chart" uri="{C3380CC4-5D6E-409C-BE32-E72D297353CC}">
              <c16:uniqueId val="{00000003-39A5-425D-86CF-22EB17C5D9D9}"/>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分析TFC!$SP$2:$TB$2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分析TFC!$SP$7:$TB$7</c:f>
              <c:numCache>
                <c:formatCode>#,##0_);[Red]\(#,##0\)</c:formatCode>
                <c:ptCount val="13"/>
                <c:pt idx="0">
                  <c:v>17</c:v>
                </c:pt>
                <c:pt idx="1">
                  <c:v>20</c:v>
                </c:pt>
                <c:pt idx="2">
                  <c:v>20</c:v>
                </c:pt>
                <c:pt idx="3">
                  <c:v>19</c:v>
                </c:pt>
                <c:pt idx="8">
                  <c:v>39</c:v>
                </c:pt>
                <c:pt idx="9">
                  <c:v>61</c:v>
                </c:pt>
                <c:pt idx="10">
                  <c:v>92</c:v>
                </c:pt>
                <c:pt idx="11">
                  <c:v>136</c:v>
                </c:pt>
                <c:pt idx="12">
                  <c:v>193</c:v>
                </c:pt>
              </c:numCache>
            </c:numRef>
          </c:yVal>
          <c:smooth val="1"/>
          <c:extLst>
            <c:ext xmlns:c16="http://schemas.microsoft.com/office/drawing/2014/chart" uri="{C3380CC4-5D6E-409C-BE32-E72D297353CC}">
              <c16:uniqueId val="{00000004-39A5-425D-86CF-22EB17C5D9D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分析TFC!$UP$1</c:f>
          <c:strCache>
            <c:ptCount val="1"/>
            <c:pt idx="0">
              <c:v>INDIA</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1239118648364852"/>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分析TFC!$UP$2:$VB$2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分析TFC!$UP$3:$VB$3</c:f>
              <c:numCache>
                <c:formatCode>#,##0_);[Red]\(#,##0\)</c:formatCode>
                <c:ptCount val="13"/>
                <c:pt idx="0">
                  <c:v>48</c:v>
                </c:pt>
                <c:pt idx="1">
                  <c:v>61</c:v>
                </c:pt>
                <c:pt idx="6">
                  <c:v>125</c:v>
                </c:pt>
                <c:pt idx="7">
                  <c:v>135</c:v>
                </c:pt>
                <c:pt idx="9">
                  <c:v>497</c:v>
                </c:pt>
                <c:pt idx="10">
                  <c:v>780</c:v>
                </c:pt>
                <c:pt idx="11">
                  <c:v>1061</c:v>
                </c:pt>
                <c:pt idx="12">
                  <c:v>1330</c:v>
                </c:pt>
              </c:numCache>
            </c:numRef>
          </c:yVal>
          <c:smooth val="1"/>
          <c:extLst>
            <c:ext xmlns:c16="http://schemas.microsoft.com/office/drawing/2014/chart" uri="{C3380CC4-5D6E-409C-BE32-E72D297353CC}">
              <c16:uniqueId val="{00000000-2704-463A-AB54-1CDE3123961D}"/>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分析TFC!$UP$2:$VB$2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分析TFC!$UP$4:$VB$4</c:f>
              <c:numCache>
                <c:formatCode>#,##0_);[Red]\(#,##0\)</c:formatCode>
                <c:ptCount val="13"/>
                <c:pt idx="0">
                  <c:v>48</c:v>
                </c:pt>
                <c:pt idx="1">
                  <c:v>60</c:v>
                </c:pt>
                <c:pt idx="5">
                  <c:v>90</c:v>
                </c:pt>
                <c:pt idx="6">
                  <c:v>97</c:v>
                </c:pt>
                <c:pt idx="8">
                  <c:v>332</c:v>
                </c:pt>
                <c:pt idx="9">
                  <c:v>552</c:v>
                </c:pt>
                <c:pt idx="10">
                  <c:v>810</c:v>
                </c:pt>
                <c:pt idx="11">
                  <c:v>1042</c:v>
                </c:pt>
                <c:pt idx="12">
                  <c:v>1266</c:v>
                </c:pt>
              </c:numCache>
            </c:numRef>
          </c:yVal>
          <c:smooth val="1"/>
          <c:extLst>
            <c:ext xmlns:c16="http://schemas.microsoft.com/office/drawing/2014/chart" uri="{C3380CC4-5D6E-409C-BE32-E72D297353CC}">
              <c16:uniqueId val="{00000001-2704-463A-AB54-1CDE3123961D}"/>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分析TFC!$UP$2:$VB$2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分析TFC!$UP$5:$VB$5</c:f>
              <c:numCache>
                <c:formatCode>#,##0_);[Red]\(#,##0\)</c:formatCode>
                <c:ptCount val="13"/>
                <c:pt idx="0">
                  <c:v>48</c:v>
                </c:pt>
                <c:pt idx="1">
                  <c:v>60</c:v>
                </c:pt>
                <c:pt idx="4">
                  <c:v>71</c:v>
                </c:pt>
                <c:pt idx="5">
                  <c:v>77</c:v>
                </c:pt>
                <c:pt idx="8">
                  <c:v>330</c:v>
                </c:pt>
                <c:pt idx="9">
                  <c:v>554</c:v>
                </c:pt>
                <c:pt idx="10">
                  <c:v>814</c:v>
                </c:pt>
                <c:pt idx="11">
                  <c:v>1094</c:v>
                </c:pt>
                <c:pt idx="12">
                  <c:v>1382</c:v>
                </c:pt>
              </c:numCache>
            </c:numRef>
          </c:yVal>
          <c:smooth val="1"/>
          <c:extLst>
            <c:ext xmlns:c16="http://schemas.microsoft.com/office/drawing/2014/chart" uri="{C3380CC4-5D6E-409C-BE32-E72D297353CC}">
              <c16:uniqueId val="{00000002-2704-463A-AB54-1CDE3123961D}"/>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分析TFC!$UP$2:$VB$2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分析TFC!$UP$6:$VB$6</c:f>
              <c:numCache>
                <c:formatCode>#,##0_);[Red]\(#,##0\)</c:formatCode>
                <c:ptCount val="13"/>
                <c:pt idx="0">
                  <c:v>48</c:v>
                </c:pt>
                <c:pt idx="1">
                  <c:v>60</c:v>
                </c:pt>
                <c:pt idx="3">
                  <c:v>67</c:v>
                </c:pt>
                <c:pt idx="4">
                  <c:v>73</c:v>
                </c:pt>
                <c:pt idx="8">
                  <c:v>330</c:v>
                </c:pt>
                <c:pt idx="9">
                  <c:v>573</c:v>
                </c:pt>
                <c:pt idx="10">
                  <c:v>807</c:v>
                </c:pt>
                <c:pt idx="11">
                  <c:v>1040</c:v>
                </c:pt>
                <c:pt idx="12">
                  <c:v>1314</c:v>
                </c:pt>
              </c:numCache>
            </c:numRef>
          </c:yVal>
          <c:smooth val="1"/>
          <c:extLst>
            <c:ext xmlns:c16="http://schemas.microsoft.com/office/drawing/2014/chart" uri="{C3380CC4-5D6E-409C-BE32-E72D297353CC}">
              <c16:uniqueId val="{00000003-2704-463A-AB54-1CDE3123961D}"/>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分析TFC!$UP$2:$VB$2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分析TFC!$UP$7:$VB$7</c:f>
              <c:numCache>
                <c:formatCode>#,##0_);[Red]\(#,##0\)</c:formatCode>
                <c:ptCount val="13"/>
                <c:pt idx="0">
                  <c:v>48</c:v>
                </c:pt>
                <c:pt idx="1">
                  <c:v>60</c:v>
                </c:pt>
                <c:pt idx="2">
                  <c:v>70</c:v>
                </c:pt>
                <c:pt idx="3">
                  <c:v>69</c:v>
                </c:pt>
                <c:pt idx="8">
                  <c:v>248</c:v>
                </c:pt>
                <c:pt idx="9">
                  <c:v>429</c:v>
                </c:pt>
                <c:pt idx="10">
                  <c:v>625</c:v>
                </c:pt>
                <c:pt idx="11">
                  <c:v>851</c:v>
                </c:pt>
                <c:pt idx="12">
                  <c:v>1164</c:v>
                </c:pt>
              </c:numCache>
            </c:numRef>
          </c:yVal>
          <c:smooth val="1"/>
          <c:extLst>
            <c:ext xmlns:c16="http://schemas.microsoft.com/office/drawing/2014/chart" uri="{C3380CC4-5D6E-409C-BE32-E72D297353CC}">
              <c16:uniqueId val="{00000004-2704-463A-AB54-1CDE3123961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分析TES!$CI$1</c:f>
          <c:strCache>
            <c:ptCount val="1"/>
            <c:pt idx="0">
              <c:v>Oil</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1222401524236698"/>
          <c:y val="0.17110881759924643"/>
          <c:w val="0.69415675598659932"/>
          <c:h val="0.7390636716732365"/>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分析TES!$CI$7:$CV$7</c:f>
              <c:numCache>
                <c:formatCode>#,##0_);[Red]\(#,##0\)</c:formatCode>
                <c:ptCount val="14"/>
                <c:pt idx="0">
                  <c:v>172.1</c:v>
                </c:pt>
                <c:pt idx="1">
                  <c:v>181.1</c:v>
                </c:pt>
                <c:pt idx="2">
                  <c:v>187.9</c:v>
                </c:pt>
                <c:pt idx="3">
                  <c:v>171.4</c:v>
                </c:pt>
                <c:pt idx="9">
                  <c:v>198.5</c:v>
                </c:pt>
                <c:pt idx="10">
                  <c:v>200.4</c:v>
                </c:pt>
                <c:pt idx="11">
                  <c:v>199.6</c:v>
                </c:pt>
                <c:pt idx="12">
                  <c:v>199.3</c:v>
                </c:pt>
                <c:pt idx="13">
                  <c:v>198.3</c:v>
                </c:pt>
              </c:numCache>
            </c:numRef>
          </c:yVal>
          <c:smooth val="1"/>
          <c:extLst>
            <c:ext xmlns:c16="http://schemas.microsoft.com/office/drawing/2014/chart" uri="{C3380CC4-5D6E-409C-BE32-E72D297353CC}">
              <c16:uniqueId val="{00000000-D45B-4BC6-9F0D-017455EADD81}"/>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分析TES!$CI$6:$CV$6</c:f>
              <c:numCache>
                <c:formatCode>#,##0_);[Red]\(#,##0\)</c:formatCode>
                <c:ptCount val="14"/>
                <c:pt idx="0">
                  <c:v>173.06899999999999</c:v>
                </c:pt>
                <c:pt idx="1">
                  <c:v>182.786</c:v>
                </c:pt>
                <c:pt idx="3">
                  <c:v>172.214</c:v>
                </c:pt>
                <c:pt idx="4">
                  <c:v>183.16300000000001</c:v>
                </c:pt>
                <c:pt idx="9">
                  <c:v>197.29</c:v>
                </c:pt>
                <c:pt idx="10">
                  <c:v>198.58799999999999</c:v>
                </c:pt>
                <c:pt idx="11">
                  <c:v>197.83600000000001</c:v>
                </c:pt>
                <c:pt idx="12">
                  <c:v>197.35400000000001</c:v>
                </c:pt>
                <c:pt idx="13">
                  <c:v>196.69900000000001</c:v>
                </c:pt>
              </c:numCache>
            </c:numRef>
          </c:yVal>
          <c:smooth val="1"/>
          <c:extLst>
            <c:ext xmlns:c16="http://schemas.microsoft.com/office/drawing/2014/chart" uri="{C3380CC4-5D6E-409C-BE32-E72D297353CC}">
              <c16:uniqueId val="{00000001-D45B-4BC6-9F0D-017455EADD81}"/>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分析TES!$CI$5:$CV$5</c:f>
              <c:numCache>
                <c:formatCode>#,##0_);[Red]\(#,##0\)</c:formatCode>
                <c:ptCount val="14"/>
                <c:pt idx="0">
                  <c:v>173.018</c:v>
                </c:pt>
                <c:pt idx="1">
                  <c:v>182.16499999999999</c:v>
                </c:pt>
                <c:pt idx="4">
                  <c:v>182.44300000000001</c:v>
                </c:pt>
                <c:pt idx="5">
                  <c:v>186.738</c:v>
                </c:pt>
                <c:pt idx="9">
                  <c:v>195.14099999999999</c:v>
                </c:pt>
                <c:pt idx="10">
                  <c:v>188.73400000000001</c:v>
                </c:pt>
                <c:pt idx="11">
                  <c:v>181.64599999999999</c:v>
                </c:pt>
                <c:pt idx="12">
                  <c:v>185.87700000000001</c:v>
                </c:pt>
                <c:pt idx="13">
                  <c:v>185.82499999999999</c:v>
                </c:pt>
              </c:numCache>
            </c:numRef>
          </c:yVal>
          <c:smooth val="1"/>
          <c:extLst>
            <c:ext xmlns:c16="http://schemas.microsoft.com/office/drawing/2014/chart" uri="{C3380CC4-5D6E-409C-BE32-E72D297353CC}">
              <c16:uniqueId val="{00000002-D45B-4BC6-9F0D-017455EADD81}"/>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分析TES!$CI$4:$CV$4</c:f>
              <c:numCache>
                <c:formatCode>#,##0_);[Red]\(#,##0\)</c:formatCode>
                <c:ptCount val="14"/>
                <c:pt idx="0">
                  <c:v>173.304</c:v>
                </c:pt>
                <c:pt idx="1">
                  <c:v>181.96</c:v>
                </c:pt>
                <c:pt idx="5">
                  <c:v>187.34</c:v>
                </c:pt>
                <c:pt idx="6">
                  <c:v>192.27699999999999</c:v>
                </c:pt>
                <c:pt idx="9">
                  <c:v>195.14099999999999</c:v>
                </c:pt>
                <c:pt idx="10">
                  <c:v>188.73400000000001</c:v>
                </c:pt>
                <c:pt idx="11">
                  <c:v>181.64599999999999</c:v>
                </c:pt>
                <c:pt idx="12">
                  <c:v>177.48099999999999</c:v>
                </c:pt>
                <c:pt idx="13">
                  <c:v>175.50700000000001</c:v>
                </c:pt>
              </c:numCache>
            </c:numRef>
          </c:yVal>
          <c:smooth val="1"/>
          <c:extLst>
            <c:ext xmlns:c16="http://schemas.microsoft.com/office/drawing/2014/chart" uri="{C3380CC4-5D6E-409C-BE32-E72D297353CC}">
              <c16:uniqueId val="{00000003-D45B-4BC6-9F0D-017455EADD81}"/>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分析TES!$CI$3:$CV$3</c:f>
              <c:numCache>
                <c:formatCode>#,##0_);[Red]\(#,##0\)</c:formatCode>
                <c:ptCount val="14"/>
                <c:pt idx="0">
                  <c:v>173.65799999999999</c:v>
                </c:pt>
                <c:pt idx="1">
                  <c:v>181.92599999999999</c:v>
                </c:pt>
                <c:pt idx="6">
                  <c:v>191.72499999999999</c:v>
                </c:pt>
                <c:pt idx="7">
                  <c:v>193.30500000000001</c:v>
                </c:pt>
                <c:pt idx="10">
                  <c:v>191.53100000000001</c:v>
                </c:pt>
                <c:pt idx="11">
                  <c:v>187.452</c:v>
                </c:pt>
                <c:pt idx="12">
                  <c:v>185.148</c:v>
                </c:pt>
                <c:pt idx="13">
                  <c:v>183.91800000000001</c:v>
                </c:pt>
              </c:numCache>
            </c:numRef>
          </c:yVal>
          <c:smooth val="1"/>
          <c:extLst>
            <c:ext xmlns:c16="http://schemas.microsoft.com/office/drawing/2014/chart" uri="{C3380CC4-5D6E-409C-BE32-E72D297353CC}">
              <c16:uniqueId val="{00000004-D45B-4BC6-9F0D-017455EADD8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分析TFC!$VC$1</c:f>
          <c:strCache>
            <c:ptCount val="1"/>
            <c:pt idx="0">
              <c:v>ASIAPAC-(CHINA+INDIA)</c:v>
            </c:pt>
          </c:strCache>
        </c:strRef>
      </c:tx>
      <c:layout>
        <c:manualLayout>
          <c:xMode val="edge"/>
          <c:yMode val="edge"/>
          <c:x val="0.1595562520305005"/>
          <c:y val="1.7403653156439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0726385311619422"/>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分析TFC!$VC$2:$VO$2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分析TFC!$VC$3:$VO$3</c:f>
              <c:numCache>
                <c:formatCode>#,##0_);[Red]\(#,##0\)</c:formatCode>
                <c:ptCount val="13"/>
                <c:pt idx="0">
                  <c:v>100</c:v>
                </c:pt>
                <c:pt idx="1">
                  <c:v>108</c:v>
                </c:pt>
                <c:pt idx="6">
                  <c:v>128</c:v>
                </c:pt>
                <c:pt idx="7">
                  <c:v>137</c:v>
                </c:pt>
                <c:pt idx="9">
                  <c:v>606</c:v>
                </c:pt>
                <c:pt idx="10">
                  <c:v>973</c:v>
                </c:pt>
                <c:pt idx="11">
                  <c:v>1305</c:v>
                </c:pt>
                <c:pt idx="12">
                  <c:v>1596</c:v>
                </c:pt>
              </c:numCache>
            </c:numRef>
          </c:yVal>
          <c:smooth val="1"/>
          <c:extLst>
            <c:ext xmlns:c16="http://schemas.microsoft.com/office/drawing/2014/chart" uri="{C3380CC4-5D6E-409C-BE32-E72D297353CC}">
              <c16:uniqueId val="{00000000-A71A-4F21-BD5B-D88D8E1E2C5D}"/>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分析TFC!$VC$2:$VO$2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分析TFC!$VC$4:$VO$4</c:f>
              <c:numCache>
                <c:formatCode>#,##0_);[Red]\(#,##0\)</c:formatCode>
                <c:ptCount val="13"/>
                <c:pt idx="0">
                  <c:v>100</c:v>
                </c:pt>
                <c:pt idx="1">
                  <c:v>108</c:v>
                </c:pt>
                <c:pt idx="5">
                  <c:v>125</c:v>
                </c:pt>
                <c:pt idx="6">
                  <c:v>125</c:v>
                </c:pt>
                <c:pt idx="8">
                  <c:v>368</c:v>
                </c:pt>
                <c:pt idx="9">
                  <c:v>713</c:v>
                </c:pt>
                <c:pt idx="10">
                  <c:v>1104</c:v>
                </c:pt>
                <c:pt idx="11">
                  <c:v>1483</c:v>
                </c:pt>
                <c:pt idx="12">
                  <c:v>1820</c:v>
                </c:pt>
              </c:numCache>
            </c:numRef>
          </c:yVal>
          <c:smooth val="1"/>
          <c:extLst>
            <c:ext xmlns:c16="http://schemas.microsoft.com/office/drawing/2014/chart" uri="{C3380CC4-5D6E-409C-BE32-E72D297353CC}">
              <c16:uniqueId val="{00000001-A71A-4F21-BD5B-D88D8E1E2C5D}"/>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分析TFC!$VC$2:$VO$2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分析TFC!$VC$5:$VO$5</c:f>
              <c:numCache>
                <c:formatCode>#,##0_);[Red]\(#,##0\)</c:formatCode>
                <c:ptCount val="13"/>
                <c:pt idx="0">
                  <c:v>100</c:v>
                </c:pt>
                <c:pt idx="1">
                  <c:v>108</c:v>
                </c:pt>
                <c:pt idx="4">
                  <c:v>120</c:v>
                </c:pt>
                <c:pt idx="5">
                  <c:v>122</c:v>
                </c:pt>
                <c:pt idx="8">
                  <c:v>404</c:v>
                </c:pt>
                <c:pt idx="9">
                  <c:v>702</c:v>
                </c:pt>
                <c:pt idx="10">
                  <c:v>992</c:v>
                </c:pt>
                <c:pt idx="11">
                  <c:v>1257</c:v>
                </c:pt>
                <c:pt idx="12">
                  <c:v>1489</c:v>
                </c:pt>
              </c:numCache>
            </c:numRef>
          </c:yVal>
          <c:smooth val="1"/>
          <c:extLst>
            <c:ext xmlns:c16="http://schemas.microsoft.com/office/drawing/2014/chart" uri="{C3380CC4-5D6E-409C-BE32-E72D297353CC}">
              <c16:uniqueId val="{00000002-A71A-4F21-BD5B-D88D8E1E2C5D}"/>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分析TFC!$VC$2:$VO$2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分析TFC!$VC$6:$VO$6</c:f>
              <c:numCache>
                <c:formatCode>#,##0_);[Red]\(#,##0\)</c:formatCode>
                <c:ptCount val="13"/>
                <c:pt idx="0">
                  <c:v>100</c:v>
                </c:pt>
                <c:pt idx="1">
                  <c:v>107</c:v>
                </c:pt>
                <c:pt idx="3">
                  <c:v>117</c:v>
                </c:pt>
                <c:pt idx="4">
                  <c:v>119</c:v>
                </c:pt>
                <c:pt idx="8">
                  <c:v>379</c:v>
                </c:pt>
                <c:pt idx="9">
                  <c:v>663</c:v>
                </c:pt>
                <c:pt idx="10">
                  <c:v>947</c:v>
                </c:pt>
                <c:pt idx="11">
                  <c:v>1213</c:v>
                </c:pt>
                <c:pt idx="12">
                  <c:v>1463</c:v>
                </c:pt>
              </c:numCache>
            </c:numRef>
          </c:yVal>
          <c:smooth val="1"/>
          <c:extLst>
            <c:ext xmlns:c16="http://schemas.microsoft.com/office/drawing/2014/chart" uri="{C3380CC4-5D6E-409C-BE32-E72D297353CC}">
              <c16:uniqueId val="{00000003-A71A-4F21-BD5B-D88D8E1E2C5D}"/>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分析TFC!$VC$2:$VO$2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分析TFC!$VC$7:$VO$7</c:f>
              <c:numCache>
                <c:formatCode>#,##0_);[Red]\(#,##0\)</c:formatCode>
                <c:ptCount val="13"/>
                <c:pt idx="0">
                  <c:v>100</c:v>
                </c:pt>
                <c:pt idx="1">
                  <c:v>107</c:v>
                </c:pt>
                <c:pt idx="2">
                  <c:v>120</c:v>
                </c:pt>
                <c:pt idx="3">
                  <c:v>115</c:v>
                </c:pt>
                <c:pt idx="8">
                  <c:v>350</c:v>
                </c:pt>
                <c:pt idx="9">
                  <c:v>607</c:v>
                </c:pt>
                <c:pt idx="10">
                  <c:v>854</c:v>
                </c:pt>
                <c:pt idx="11">
                  <c:v>1145</c:v>
                </c:pt>
                <c:pt idx="12">
                  <c:v>1463</c:v>
                </c:pt>
              </c:numCache>
            </c:numRef>
          </c:yVal>
          <c:smooth val="1"/>
          <c:extLst>
            <c:ext xmlns:c16="http://schemas.microsoft.com/office/drawing/2014/chart" uri="{C3380CC4-5D6E-409C-BE32-E72D297353CC}">
              <c16:uniqueId val="{00000004-A71A-4F21-BD5B-D88D8E1E2C5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分析TFC!$UC$1</c:f>
          <c:strCache>
            <c:ptCount val="1"/>
            <c:pt idx="0">
              <c:v>CHINA</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7644555918842653"/>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分析TFC!$UC$2:$UO$2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分析TFC!$UC$3:$UO$3</c:f>
              <c:numCache>
                <c:formatCode>#,##0_);[Red]\(#,##0\)</c:formatCode>
                <c:ptCount val="13"/>
                <c:pt idx="0">
                  <c:v>144</c:v>
                </c:pt>
                <c:pt idx="1">
                  <c:v>260</c:v>
                </c:pt>
                <c:pt idx="6">
                  <c:v>742</c:v>
                </c:pt>
                <c:pt idx="7">
                  <c:v>852</c:v>
                </c:pt>
                <c:pt idx="9">
                  <c:v>3265</c:v>
                </c:pt>
                <c:pt idx="10">
                  <c:v>4427</c:v>
                </c:pt>
                <c:pt idx="11">
                  <c:v>5227</c:v>
                </c:pt>
                <c:pt idx="12">
                  <c:v>5821</c:v>
                </c:pt>
              </c:numCache>
            </c:numRef>
          </c:yVal>
          <c:smooth val="1"/>
          <c:extLst>
            <c:ext xmlns:c16="http://schemas.microsoft.com/office/drawing/2014/chart" uri="{C3380CC4-5D6E-409C-BE32-E72D297353CC}">
              <c16:uniqueId val="{00000000-693D-4770-AA65-A8FD25B76DCE}"/>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分析TFC!$UC$2:$UO$2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分析TFC!$UC$4:$UO$4</c:f>
              <c:numCache>
                <c:formatCode>#,##0_);[Red]\(#,##0\)</c:formatCode>
                <c:ptCount val="13"/>
                <c:pt idx="0">
                  <c:v>144</c:v>
                </c:pt>
                <c:pt idx="1">
                  <c:v>260</c:v>
                </c:pt>
                <c:pt idx="5">
                  <c:v>636</c:v>
                </c:pt>
                <c:pt idx="6">
                  <c:v>744</c:v>
                </c:pt>
                <c:pt idx="8">
                  <c:v>1997</c:v>
                </c:pt>
                <c:pt idx="9">
                  <c:v>3355</c:v>
                </c:pt>
                <c:pt idx="10">
                  <c:v>4651</c:v>
                </c:pt>
                <c:pt idx="11">
                  <c:v>5639</c:v>
                </c:pt>
                <c:pt idx="12">
                  <c:v>6256</c:v>
                </c:pt>
              </c:numCache>
            </c:numRef>
          </c:yVal>
          <c:smooth val="1"/>
          <c:extLst>
            <c:ext xmlns:c16="http://schemas.microsoft.com/office/drawing/2014/chart" uri="{C3380CC4-5D6E-409C-BE32-E72D297353CC}">
              <c16:uniqueId val="{00000001-693D-4770-AA65-A8FD25B76DCE}"/>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分析TFC!$UC$2:$UO$2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分析TFC!$UC$5:$UO$5</c:f>
              <c:numCache>
                <c:formatCode>#,##0_);[Red]\(#,##0\)</c:formatCode>
                <c:ptCount val="13"/>
                <c:pt idx="0">
                  <c:v>144</c:v>
                </c:pt>
                <c:pt idx="1">
                  <c:v>260</c:v>
                </c:pt>
                <c:pt idx="4">
                  <c:v>566</c:v>
                </c:pt>
                <c:pt idx="5">
                  <c:v>587</c:v>
                </c:pt>
                <c:pt idx="8">
                  <c:v>1561</c:v>
                </c:pt>
                <c:pt idx="9">
                  <c:v>2229</c:v>
                </c:pt>
                <c:pt idx="10">
                  <c:v>2799</c:v>
                </c:pt>
                <c:pt idx="11">
                  <c:v>3225</c:v>
                </c:pt>
                <c:pt idx="12">
                  <c:v>3451</c:v>
                </c:pt>
              </c:numCache>
            </c:numRef>
          </c:yVal>
          <c:smooth val="1"/>
          <c:extLst>
            <c:ext xmlns:c16="http://schemas.microsoft.com/office/drawing/2014/chart" uri="{C3380CC4-5D6E-409C-BE32-E72D297353CC}">
              <c16:uniqueId val="{00000002-693D-4770-AA65-A8FD25B76DCE}"/>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分析TFC!$UC$2:$UO$2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分析TFC!$UC$6:$UO$6</c:f>
              <c:numCache>
                <c:formatCode>#,##0_);[Red]\(#,##0\)</c:formatCode>
                <c:ptCount val="13"/>
                <c:pt idx="0">
                  <c:v>233</c:v>
                </c:pt>
                <c:pt idx="1">
                  <c:v>360</c:v>
                </c:pt>
                <c:pt idx="3">
                  <c:v>627</c:v>
                </c:pt>
                <c:pt idx="4">
                  <c:v>689</c:v>
                </c:pt>
                <c:pt idx="8">
                  <c:v>1495</c:v>
                </c:pt>
                <c:pt idx="9">
                  <c:v>1998</c:v>
                </c:pt>
                <c:pt idx="10">
                  <c:v>2590</c:v>
                </c:pt>
                <c:pt idx="11">
                  <c:v>3103</c:v>
                </c:pt>
                <c:pt idx="12">
                  <c:v>3400</c:v>
                </c:pt>
              </c:numCache>
            </c:numRef>
          </c:yVal>
          <c:smooth val="1"/>
          <c:extLst>
            <c:ext xmlns:c16="http://schemas.microsoft.com/office/drawing/2014/chart" uri="{C3380CC4-5D6E-409C-BE32-E72D297353CC}">
              <c16:uniqueId val="{00000003-693D-4770-AA65-A8FD25B76DCE}"/>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分析TFC!$UC$2:$UO$2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分析TFC!$UC$7:$UO$7</c:f>
              <c:numCache>
                <c:formatCode>#,##0_);[Red]\(#,##0\)</c:formatCode>
                <c:ptCount val="13"/>
                <c:pt idx="0">
                  <c:v>233</c:v>
                </c:pt>
                <c:pt idx="1">
                  <c:v>360</c:v>
                </c:pt>
                <c:pt idx="2">
                  <c:v>596</c:v>
                </c:pt>
                <c:pt idx="3">
                  <c:v>619</c:v>
                </c:pt>
                <c:pt idx="8">
                  <c:v>1668</c:v>
                </c:pt>
                <c:pt idx="9">
                  <c:v>2365</c:v>
                </c:pt>
                <c:pt idx="10">
                  <c:v>3211</c:v>
                </c:pt>
                <c:pt idx="11">
                  <c:v>3830</c:v>
                </c:pt>
                <c:pt idx="12">
                  <c:v>4376</c:v>
                </c:pt>
              </c:numCache>
            </c:numRef>
          </c:yVal>
          <c:smooth val="1"/>
          <c:extLst>
            <c:ext xmlns:c16="http://schemas.microsoft.com/office/drawing/2014/chart" uri="{C3380CC4-5D6E-409C-BE32-E72D297353CC}">
              <c16:uniqueId val="{00000004-693D-4770-AA65-A8FD25B76DCE}"/>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分析TFC!$TC$1</c:f>
          <c:strCache>
            <c:ptCount val="1"/>
            <c:pt idx="0">
              <c:v>ME</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3287830759164263"/>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分析TFC!$TC$2:$TO$2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分析TFC!$TC$3:$TO$3</c:f>
              <c:numCache>
                <c:formatCode>#,##0_);[Red]\(#,##0\)</c:formatCode>
                <c:ptCount val="13"/>
                <c:pt idx="0">
                  <c:v>1</c:v>
                </c:pt>
                <c:pt idx="1">
                  <c:v>2</c:v>
                </c:pt>
                <c:pt idx="6">
                  <c:v>3</c:v>
                </c:pt>
                <c:pt idx="7">
                  <c:v>3</c:v>
                </c:pt>
                <c:pt idx="9">
                  <c:v>105</c:v>
                </c:pt>
                <c:pt idx="10">
                  <c:v>208</c:v>
                </c:pt>
                <c:pt idx="11">
                  <c:v>331</c:v>
                </c:pt>
                <c:pt idx="12">
                  <c:v>465</c:v>
                </c:pt>
              </c:numCache>
            </c:numRef>
          </c:yVal>
          <c:smooth val="1"/>
          <c:extLst>
            <c:ext xmlns:c16="http://schemas.microsoft.com/office/drawing/2014/chart" uri="{C3380CC4-5D6E-409C-BE32-E72D297353CC}">
              <c16:uniqueId val="{00000000-0542-43BF-8CD7-4DB3F6B8F297}"/>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分析TFC!$TC$2:$TO$2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分析TFC!$TC$4:$TO$4</c:f>
              <c:numCache>
                <c:formatCode>#,##0_);[Red]\(#,##0\)</c:formatCode>
                <c:ptCount val="13"/>
                <c:pt idx="0">
                  <c:v>1</c:v>
                </c:pt>
                <c:pt idx="1">
                  <c:v>2</c:v>
                </c:pt>
                <c:pt idx="5">
                  <c:v>2</c:v>
                </c:pt>
                <c:pt idx="6">
                  <c:v>2</c:v>
                </c:pt>
                <c:pt idx="8">
                  <c:v>47</c:v>
                </c:pt>
                <c:pt idx="9">
                  <c:v>127</c:v>
                </c:pt>
                <c:pt idx="10">
                  <c:v>234</c:v>
                </c:pt>
                <c:pt idx="11">
                  <c:v>359</c:v>
                </c:pt>
                <c:pt idx="12">
                  <c:v>495</c:v>
                </c:pt>
              </c:numCache>
            </c:numRef>
          </c:yVal>
          <c:smooth val="1"/>
          <c:extLst>
            <c:ext xmlns:c16="http://schemas.microsoft.com/office/drawing/2014/chart" uri="{C3380CC4-5D6E-409C-BE32-E72D297353CC}">
              <c16:uniqueId val="{00000001-0542-43BF-8CD7-4DB3F6B8F297}"/>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分析TFC!$TC$2:$TO$2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分析TFC!$TC$5:$TO$5</c:f>
              <c:numCache>
                <c:formatCode>#,##0_);[Red]\(#,##0\)</c:formatCode>
                <c:ptCount val="13"/>
                <c:pt idx="0">
                  <c:v>1</c:v>
                </c:pt>
                <c:pt idx="1">
                  <c:v>2</c:v>
                </c:pt>
                <c:pt idx="4">
                  <c:v>2</c:v>
                </c:pt>
                <c:pt idx="5">
                  <c:v>2</c:v>
                </c:pt>
                <c:pt idx="8">
                  <c:v>38</c:v>
                </c:pt>
                <c:pt idx="9">
                  <c:v>93</c:v>
                </c:pt>
                <c:pt idx="10">
                  <c:v>164</c:v>
                </c:pt>
                <c:pt idx="11">
                  <c:v>239</c:v>
                </c:pt>
                <c:pt idx="12">
                  <c:v>319</c:v>
                </c:pt>
              </c:numCache>
            </c:numRef>
          </c:yVal>
          <c:smooth val="1"/>
          <c:extLst>
            <c:ext xmlns:c16="http://schemas.microsoft.com/office/drawing/2014/chart" uri="{C3380CC4-5D6E-409C-BE32-E72D297353CC}">
              <c16:uniqueId val="{00000002-0542-43BF-8CD7-4DB3F6B8F297}"/>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分析TFC!$TC$2:$TO$2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分析TFC!$TC$6:$TO$6</c:f>
              <c:numCache>
                <c:formatCode>#,##0_);[Red]\(#,##0\)</c:formatCode>
                <c:ptCount val="13"/>
                <c:pt idx="0">
                  <c:v>1</c:v>
                </c:pt>
                <c:pt idx="1">
                  <c:v>2</c:v>
                </c:pt>
                <c:pt idx="3">
                  <c:v>2</c:v>
                </c:pt>
                <c:pt idx="4">
                  <c:v>2</c:v>
                </c:pt>
                <c:pt idx="8">
                  <c:v>24</c:v>
                </c:pt>
                <c:pt idx="9">
                  <c:v>63</c:v>
                </c:pt>
                <c:pt idx="10">
                  <c:v>113</c:v>
                </c:pt>
                <c:pt idx="11">
                  <c:v>166</c:v>
                </c:pt>
                <c:pt idx="12">
                  <c:v>226</c:v>
                </c:pt>
              </c:numCache>
            </c:numRef>
          </c:yVal>
          <c:smooth val="1"/>
          <c:extLst>
            <c:ext xmlns:c16="http://schemas.microsoft.com/office/drawing/2014/chart" uri="{C3380CC4-5D6E-409C-BE32-E72D297353CC}">
              <c16:uniqueId val="{00000003-0542-43BF-8CD7-4DB3F6B8F297}"/>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分析TFC!$TC$2:$TO$2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分析TFC!$TC$7:$TO$7</c:f>
              <c:numCache>
                <c:formatCode>#,##0_);[Red]\(#,##0\)</c:formatCode>
                <c:ptCount val="13"/>
                <c:pt idx="0">
                  <c:v>1</c:v>
                </c:pt>
                <c:pt idx="1">
                  <c:v>2</c:v>
                </c:pt>
                <c:pt idx="2">
                  <c:v>2</c:v>
                </c:pt>
                <c:pt idx="3">
                  <c:v>2</c:v>
                </c:pt>
                <c:pt idx="8">
                  <c:v>6</c:v>
                </c:pt>
                <c:pt idx="9">
                  <c:v>16</c:v>
                </c:pt>
                <c:pt idx="10">
                  <c:v>31</c:v>
                </c:pt>
                <c:pt idx="11">
                  <c:v>50</c:v>
                </c:pt>
                <c:pt idx="12">
                  <c:v>72</c:v>
                </c:pt>
              </c:numCache>
            </c:numRef>
          </c:yVal>
          <c:smooth val="1"/>
          <c:extLst>
            <c:ext xmlns:c16="http://schemas.microsoft.com/office/drawing/2014/chart" uri="{C3380CC4-5D6E-409C-BE32-E72D297353CC}">
              <c16:uniqueId val="{00000004-0542-43BF-8CD7-4DB3F6B8F297}"/>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分析TFC!$TP$1</c:f>
          <c:strCache>
            <c:ptCount val="1"/>
            <c:pt idx="0">
              <c:v>EURASIA</c:v>
            </c:pt>
          </c:strCache>
        </c:strRef>
      </c:tx>
      <c:layout>
        <c:manualLayout>
          <c:xMode val="edge"/>
          <c:yMode val="edge"/>
          <c:x val="0.3408559645333416"/>
          <c:y val="1.99200022916010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1237268247079866"/>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分析TFC!$TP$2:$UB$2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分析TFC!$TP$3:$UB$3</c:f>
              <c:numCache>
                <c:formatCode>#,##0_);[Red]\(#,##0\)</c:formatCode>
                <c:ptCount val="13"/>
                <c:pt idx="0">
                  <c:v>328</c:v>
                </c:pt>
                <c:pt idx="1">
                  <c:v>314</c:v>
                </c:pt>
                <c:pt idx="6">
                  <c:v>334</c:v>
                </c:pt>
                <c:pt idx="7">
                  <c:v>343</c:v>
                </c:pt>
                <c:pt idx="9">
                  <c:v>396</c:v>
                </c:pt>
                <c:pt idx="10">
                  <c:v>435</c:v>
                </c:pt>
                <c:pt idx="11">
                  <c:v>472</c:v>
                </c:pt>
                <c:pt idx="12">
                  <c:v>511</c:v>
                </c:pt>
              </c:numCache>
            </c:numRef>
          </c:yVal>
          <c:smooth val="1"/>
          <c:extLst>
            <c:ext xmlns:c16="http://schemas.microsoft.com/office/drawing/2014/chart" uri="{C3380CC4-5D6E-409C-BE32-E72D297353CC}">
              <c16:uniqueId val="{00000000-DBE3-455F-BD1B-CD1072869F2B}"/>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分析TFC!$TP$2:$UB$2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分析TFC!$TP$4:$UB$4</c:f>
              <c:numCache>
                <c:formatCode>#,##0_);[Red]\(#,##0\)</c:formatCode>
                <c:ptCount val="13"/>
                <c:pt idx="0">
                  <c:v>328</c:v>
                </c:pt>
                <c:pt idx="1">
                  <c:v>314</c:v>
                </c:pt>
                <c:pt idx="5">
                  <c:v>328</c:v>
                </c:pt>
                <c:pt idx="6">
                  <c:v>332</c:v>
                </c:pt>
                <c:pt idx="8">
                  <c:v>354</c:v>
                </c:pt>
                <c:pt idx="9">
                  <c:v>379</c:v>
                </c:pt>
                <c:pt idx="10">
                  <c:v>409</c:v>
                </c:pt>
                <c:pt idx="11">
                  <c:v>437</c:v>
                </c:pt>
                <c:pt idx="12">
                  <c:v>464</c:v>
                </c:pt>
              </c:numCache>
            </c:numRef>
          </c:yVal>
          <c:smooth val="1"/>
          <c:extLst>
            <c:ext xmlns:c16="http://schemas.microsoft.com/office/drawing/2014/chart" uri="{C3380CC4-5D6E-409C-BE32-E72D297353CC}">
              <c16:uniqueId val="{00000001-DBE3-455F-BD1B-CD1072869F2B}"/>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分析TFC!$TP$2:$UB$2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分析TFC!$TP$5:$UB$5</c:f>
              <c:numCache>
                <c:formatCode>#,##0_);[Red]\(#,##0\)</c:formatCode>
                <c:ptCount val="13"/>
                <c:pt idx="0">
                  <c:v>328</c:v>
                </c:pt>
                <c:pt idx="1">
                  <c:v>314</c:v>
                </c:pt>
                <c:pt idx="4">
                  <c:v>322</c:v>
                </c:pt>
                <c:pt idx="5">
                  <c:v>327</c:v>
                </c:pt>
                <c:pt idx="8">
                  <c:v>344</c:v>
                </c:pt>
                <c:pt idx="9">
                  <c:v>367</c:v>
                </c:pt>
                <c:pt idx="10">
                  <c:v>390</c:v>
                </c:pt>
                <c:pt idx="11">
                  <c:v>409</c:v>
                </c:pt>
                <c:pt idx="12">
                  <c:v>426</c:v>
                </c:pt>
              </c:numCache>
            </c:numRef>
          </c:yVal>
          <c:smooth val="1"/>
          <c:extLst>
            <c:ext xmlns:c16="http://schemas.microsoft.com/office/drawing/2014/chart" uri="{C3380CC4-5D6E-409C-BE32-E72D297353CC}">
              <c16:uniqueId val="{00000002-DBE3-455F-BD1B-CD1072869F2B}"/>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分析TFC!$TP$2:$UB$2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分析TFC!$TP$6:$UB$6</c:f>
              <c:numCache>
                <c:formatCode>#,##0_);[Red]\(#,##0\)</c:formatCode>
                <c:ptCount val="13"/>
                <c:pt idx="0">
                  <c:v>328</c:v>
                </c:pt>
                <c:pt idx="1">
                  <c:v>314</c:v>
                </c:pt>
                <c:pt idx="3">
                  <c:v>297</c:v>
                </c:pt>
                <c:pt idx="4">
                  <c:v>313</c:v>
                </c:pt>
                <c:pt idx="8">
                  <c:v>345</c:v>
                </c:pt>
                <c:pt idx="9">
                  <c:v>377</c:v>
                </c:pt>
                <c:pt idx="10">
                  <c:v>407</c:v>
                </c:pt>
                <c:pt idx="11">
                  <c:v>435</c:v>
                </c:pt>
                <c:pt idx="12">
                  <c:v>461</c:v>
                </c:pt>
              </c:numCache>
            </c:numRef>
          </c:yVal>
          <c:smooth val="1"/>
          <c:extLst>
            <c:ext xmlns:c16="http://schemas.microsoft.com/office/drawing/2014/chart" uri="{C3380CC4-5D6E-409C-BE32-E72D297353CC}">
              <c16:uniqueId val="{00000003-DBE3-455F-BD1B-CD1072869F2B}"/>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分析TFC!$TP$2:$UB$2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分析TFC!$TP$7:$UB$7</c:f>
              <c:numCache>
                <c:formatCode>#,##0_);[Red]\(#,##0\)</c:formatCode>
                <c:ptCount val="13"/>
                <c:pt idx="0">
                  <c:v>328</c:v>
                </c:pt>
                <c:pt idx="1">
                  <c:v>314</c:v>
                </c:pt>
                <c:pt idx="2">
                  <c:v>319</c:v>
                </c:pt>
                <c:pt idx="3">
                  <c:v>303</c:v>
                </c:pt>
                <c:pt idx="8">
                  <c:v>408</c:v>
                </c:pt>
                <c:pt idx="9">
                  <c:v>472</c:v>
                </c:pt>
                <c:pt idx="10">
                  <c:v>549</c:v>
                </c:pt>
                <c:pt idx="11">
                  <c:v>623</c:v>
                </c:pt>
                <c:pt idx="12">
                  <c:v>698</c:v>
                </c:pt>
              </c:numCache>
            </c:numRef>
          </c:yVal>
          <c:smooth val="1"/>
          <c:extLst>
            <c:ext xmlns:c16="http://schemas.microsoft.com/office/drawing/2014/chart" uri="{C3380CC4-5D6E-409C-BE32-E72D297353CC}">
              <c16:uniqueId val="{00000004-DBE3-455F-BD1B-CD1072869F2B}"/>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分析TFC!$AAC$1</c:f>
          <c:strCache>
            <c:ptCount val="1"/>
            <c:pt idx="0">
              <c:v>NAM</c:v>
            </c:pt>
          </c:strCache>
        </c:strRef>
      </c:tx>
      <c:layout>
        <c:manualLayout>
          <c:xMode val="edge"/>
          <c:yMode val="edge"/>
          <c:x val="0.41836359065173001"/>
          <c:y val="1.9920023089676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6008429340580987"/>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分析TFC!$AAC$2:$AAO$2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分析TFC!$AAC$3:$AAO$3</c:f>
              <c:numCache>
                <c:formatCode>0%</c:formatCode>
                <c:ptCount val="13"/>
                <c:pt idx="0">
                  <c:v>1.4187271990271585E-3</c:v>
                </c:pt>
                <c:pt idx="1">
                  <c:v>1.9431544972499423E-3</c:v>
                </c:pt>
                <c:pt idx="6">
                  <c:v>3.6498772314022166E-3</c:v>
                </c:pt>
                <c:pt idx="7">
                  <c:v>4.3097732396233917E-3</c:v>
                </c:pt>
                <c:pt idx="9">
                  <c:v>3.2242339832869081E-2</c:v>
                </c:pt>
                <c:pt idx="10">
                  <c:v>5.5426328414625282E-2</c:v>
                </c:pt>
                <c:pt idx="11">
                  <c:v>7.7755646585741661E-2</c:v>
                </c:pt>
                <c:pt idx="12">
                  <c:v>9.7315823930373163E-2</c:v>
                </c:pt>
              </c:numCache>
            </c:numRef>
          </c:yVal>
          <c:smooth val="1"/>
          <c:extLst>
            <c:ext xmlns:c16="http://schemas.microsoft.com/office/drawing/2014/chart" uri="{C3380CC4-5D6E-409C-BE32-E72D297353CC}">
              <c16:uniqueId val="{00000000-B736-4DB6-9D4E-4AE9ECDD1DB8}"/>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分析TFC!$AAC$2:$AAO$2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分析TFC!$AAC$4:$AAO$4</c:f>
              <c:numCache>
                <c:formatCode>0%</c:formatCode>
                <c:ptCount val="13"/>
                <c:pt idx="0">
                  <c:v>1.4211274277593558E-3</c:v>
                </c:pt>
                <c:pt idx="1">
                  <c:v>1.9470662002508085E-3</c:v>
                </c:pt>
                <c:pt idx="5">
                  <c:v>3.2020598818208825E-3</c:v>
                </c:pt>
                <c:pt idx="6">
                  <c:v>3.2313868851388842E-3</c:v>
                </c:pt>
                <c:pt idx="8">
                  <c:v>3.2218388055621987E-2</c:v>
                </c:pt>
                <c:pt idx="9">
                  <c:v>9.0355173344645406E-2</c:v>
                </c:pt>
                <c:pt idx="10">
                  <c:v>0.15849024011055449</c:v>
                </c:pt>
                <c:pt idx="11">
                  <c:v>0.2191964492117065</c:v>
                </c:pt>
                <c:pt idx="12">
                  <c:v>0.26059551248882828</c:v>
                </c:pt>
              </c:numCache>
            </c:numRef>
          </c:yVal>
          <c:smooth val="1"/>
          <c:extLst>
            <c:ext xmlns:c16="http://schemas.microsoft.com/office/drawing/2014/chart" uri="{C3380CC4-5D6E-409C-BE32-E72D297353CC}">
              <c16:uniqueId val="{00000001-B736-4DB6-9D4E-4AE9ECDD1DB8}"/>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分析TFC!$AAC$2:$AAO$2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分析TFC!$AAC$5:$AAO$5</c:f>
              <c:numCache>
                <c:formatCode>0%</c:formatCode>
                <c:ptCount val="13"/>
                <c:pt idx="0">
                  <c:v>1.4211274277593558E-3</c:v>
                </c:pt>
                <c:pt idx="1">
                  <c:v>1.9470662002508085E-3</c:v>
                </c:pt>
                <c:pt idx="4">
                  <c:v>2.7404768429706767E-3</c:v>
                </c:pt>
                <c:pt idx="5">
                  <c:v>2.7430253562587812E-3</c:v>
                </c:pt>
                <c:pt idx="8">
                  <c:v>3.5342077277561147E-2</c:v>
                </c:pt>
                <c:pt idx="9">
                  <c:v>7.484615384615384E-2</c:v>
                </c:pt>
                <c:pt idx="10">
                  <c:v>0.11602255086199853</c:v>
                </c:pt>
                <c:pt idx="11">
                  <c:v>0.15178684711355467</c:v>
                </c:pt>
                <c:pt idx="12">
                  <c:v>0.17916038751345534</c:v>
                </c:pt>
              </c:numCache>
            </c:numRef>
          </c:yVal>
          <c:smooth val="1"/>
          <c:extLst>
            <c:ext xmlns:c16="http://schemas.microsoft.com/office/drawing/2014/chart" uri="{C3380CC4-5D6E-409C-BE32-E72D297353CC}">
              <c16:uniqueId val="{00000002-B736-4DB6-9D4E-4AE9ECDD1DB8}"/>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分析TFC!$AAC$2:$AAO$2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分析TFC!$AAC$6:$AAO$6</c:f>
              <c:numCache>
                <c:formatCode>0%</c:formatCode>
                <c:ptCount val="13"/>
                <c:pt idx="0">
                  <c:v>1.4175779667881733E-3</c:v>
                </c:pt>
                <c:pt idx="1">
                  <c:v>1.9661172461251106E-3</c:v>
                </c:pt>
                <c:pt idx="3">
                  <c:v>2.5283509946086632E-3</c:v>
                </c:pt>
                <c:pt idx="4">
                  <c:v>2.6148288319284363E-3</c:v>
                </c:pt>
                <c:pt idx="8">
                  <c:v>2.4163764904505645E-2</c:v>
                </c:pt>
                <c:pt idx="9">
                  <c:v>4.8337812465486137E-2</c:v>
                </c:pt>
                <c:pt idx="10">
                  <c:v>7.5001924112983911E-2</c:v>
                </c:pt>
                <c:pt idx="11">
                  <c:v>9.9436408780987667E-2</c:v>
                </c:pt>
                <c:pt idx="12">
                  <c:v>0.12094632654703469</c:v>
                </c:pt>
              </c:numCache>
            </c:numRef>
          </c:yVal>
          <c:smooth val="1"/>
          <c:extLst>
            <c:ext xmlns:c16="http://schemas.microsoft.com/office/drawing/2014/chart" uri="{C3380CC4-5D6E-409C-BE32-E72D297353CC}">
              <c16:uniqueId val="{00000003-B736-4DB6-9D4E-4AE9ECDD1DB8}"/>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分析TFC!$AAC$2:$AAO$2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分析TFC!$AAC$7:$AAO$7</c:f>
              <c:numCache>
                <c:formatCode>0%</c:formatCode>
                <c:ptCount val="13"/>
                <c:pt idx="0">
                  <c:v>1.4175779667881733E-3</c:v>
                </c:pt>
                <c:pt idx="1">
                  <c:v>1.9661172461251106E-3</c:v>
                </c:pt>
                <c:pt idx="2">
                  <c:v>2.5588374664350022E-3</c:v>
                </c:pt>
                <c:pt idx="3">
                  <c:v>2.9200857544170919E-3</c:v>
                </c:pt>
                <c:pt idx="8">
                  <c:v>1.2962777833316671E-2</c:v>
                </c:pt>
                <c:pt idx="9">
                  <c:v>2.5779758115849778E-2</c:v>
                </c:pt>
                <c:pt idx="10">
                  <c:v>4.4502714480924771E-2</c:v>
                </c:pt>
                <c:pt idx="11">
                  <c:v>5.9090739844360876E-2</c:v>
                </c:pt>
                <c:pt idx="12">
                  <c:v>7.2714291082634996E-2</c:v>
                </c:pt>
              </c:numCache>
            </c:numRef>
          </c:yVal>
          <c:smooth val="1"/>
          <c:extLst>
            <c:ext xmlns:c16="http://schemas.microsoft.com/office/drawing/2014/chart" uri="{C3380CC4-5D6E-409C-BE32-E72D297353CC}">
              <c16:uniqueId val="{00000004-B736-4DB6-9D4E-4AE9ECDD1DB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分析TFC!$ABC$1</c:f>
          <c:strCache>
            <c:ptCount val="1"/>
            <c:pt idx="0">
              <c:v>EUR</c:v>
            </c:pt>
          </c:strCache>
        </c:strRef>
      </c:tx>
      <c:layout>
        <c:manualLayout>
          <c:xMode val="edge"/>
          <c:yMode val="edge"/>
          <c:x val="0.38598007774118359"/>
          <c:y val="1.9920023089676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5724723526456474"/>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分析TFC!$ABC$2:$ABO$2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分析TFC!$ABC$3:$ABO$3</c:f>
              <c:numCache>
                <c:formatCode>0%</c:formatCode>
                <c:ptCount val="13"/>
                <c:pt idx="0">
                  <c:v>1.7459708365310821E-2</c:v>
                </c:pt>
                <c:pt idx="1">
                  <c:v>1.7215999999999999E-2</c:v>
                </c:pt>
                <c:pt idx="6">
                  <c:v>2.1460820087822376E-2</c:v>
                </c:pt>
                <c:pt idx="7">
                  <c:v>2.2753900228155641E-2</c:v>
                </c:pt>
                <c:pt idx="9">
                  <c:v>0.1475166790214974</c:v>
                </c:pt>
                <c:pt idx="10">
                  <c:v>0.26206597222222222</c:v>
                </c:pt>
                <c:pt idx="11">
                  <c:v>0.37188699675164877</c:v>
                </c:pt>
                <c:pt idx="12">
                  <c:v>0.44996792815907632</c:v>
                </c:pt>
              </c:numCache>
            </c:numRef>
          </c:yVal>
          <c:smooth val="1"/>
          <c:extLst>
            <c:ext xmlns:c16="http://schemas.microsoft.com/office/drawing/2014/chart" uri="{C3380CC4-5D6E-409C-BE32-E72D297353CC}">
              <c16:uniqueId val="{00000000-5073-42CC-AFAA-EECFF570D177}"/>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分析TFC!$ABC$2:$ABO$2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分析TFC!$ABC$4:$ABO$4</c:f>
              <c:numCache>
                <c:formatCode>0%</c:formatCode>
                <c:ptCount val="13"/>
                <c:pt idx="0">
                  <c:v>1.7999604404298805E-2</c:v>
                </c:pt>
                <c:pt idx="1">
                  <c:v>1.7249118307149727E-2</c:v>
                </c:pt>
                <c:pt idx="5">
                  <c:v>1.9133686506699908E-2</c:v>
                </c:pt>
                <c:pt idx="6">
                  <c:v>2.0817657386506146E-2</c:v>
                </c:pt>
                <c:pt idx="8">
                  <c:v>6.5823800923138678E-2</c:v>
                </c:pt>
                <c:pt idx="9">
                  <c:v>0.14512967430639326</c:v>
                </c:pt>
                <c:pt idx="10">
                  <c:v>0.24533703478788929</c:v>
                </c:pt>
                <c:pt idx="11">
                  <c:v>0.33566162204113309</c:v>
                </c:pt>
                <c:pt idx="12">
                  <c:v>0.39615584415584415</c:v>
                </c:pt>
              </c:numCache>
            </c:numRef>
          </c:yVal>
          <c:smooth val="1"/>
          <c:extLst>
            <c:ext xmlns:c16="http://schemas.microsoft.com/office/drawing/2014/chart" uri="{C3380CC4-5D6E-409C-BE32-E72D297353CC}">
              <c16:uniqueId val="{00000001-5073-42CC-AFAA-EECFF570D177}"/>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分析TFC!$ABC$2:$ABO$2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分析TFC!$ABC$5:$ABO$5</c:f>
              <c:numCache>
                <c:formatCode>0%</c:formatCode>
                <c:ptCount val="13"/>
                <c:pt idx="0">
                  <c:v>1.747088186356073E-2</c:v>
                </c:pt>
                <c:pt idx="1">
                  <c:v>1.7245800743685088E-2</c:v>
                </c:pt>
                <c:pt idx="4">
                  <c:v>1.8485692580400101E-2</c:v>
                </c:pt>
                <c:pt idx="5">
                  <c:v>1.8537011609037573E-2</c:v>
                </c:pt>
                <c:pt idx="8">
                  <c:v>6.9740828004039038E-2</c:v>
                </c:pt>
                <c:pt idx="9">
                  <c:v>0.13576751117734726</c:v>
                </c:pt>
                <c:pt idx="10">
                  <c:v>0.21010747395192386</c:v>
                </c:pt>
                <c:pt idx="11">
                  <c:v>0.2732297973150829</c:v>
                </c:pt>
                <c:pt idx="12">
                  <c:v>0.31365582581761864</c:v>
                </c:pt>
              </c:numCache>
            </c:numRef>
          </c:yVal>
          <c:smooth val="1"/>
          <c:extLst>
            <c:ext xmlns:c16="http://schemas.microsoft.com/office/drawing/2014/chart" uri="{C3380CC4-5D6E-409C-BE32-E72D297353CC}">
              <c16:uniqueId val="{00000002-5073-42CC-AFAA-EECFF570D177}"/>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分析TFC!$ABC$2:$ABO$2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分析TFC!$ABC$6:$ABO$6</c:f>
              <c:numCache>
                <c:formatCode>0%</c:formatCode>
                <c:ptCount val="13"/>
                <c:pt idx="0">
                  <c:v>1.7422495516269537E-2</c:v>
                </c:pt>
                <c:pt idx="1">
                  <c:v>1.7243589743589742E-2</c:v>
                </c:pt>
                <c:pt idx="3">
                  <c:v>1.7943743937924344E-2</c:v>
                </c:pt>
                <c:pt idx="4">
                  <c:v>1.8169934640522876E-2</c:v>
                </c:pt>
                <c:pt idx="8">
                  <c:v>5.8621164166781342E-2</c:v>
                </c:pt>
                <c:pt idx="9">
                  <c:v>9.364868847627468E-2</c:v>
                </c:pt>
                <c:pt idx="10">
                  <c:v>0.13203531451994324</c:v>
                </c:pt>
                <c:pt idx="11">
                  <c:v>0.16919025674786042</c:v>
                </c:pt>
                <c:pt idx="12">
                  <c:v>0.20132799863795012</c:v>
                </c:pt>
              </c:numCache>
            </c:numRef>
          </c:yVal>
          <c:smooth val="1"/>
          <c:extLst>
            <c:ext xmlns:c16="http://schemas.microsoft.com/office/drawing/2014/chart" uri="{C3380CC4-5D6E-409C-BE32-E72D297353CC}">
              <c16:uniqueId val="{00000003-5073-42CC-AFAA-EECFF570D177}"/>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分析TFC!$ABC$2:$ABO$2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分析TFC!$ABC$7:$ABO$7</c:f>
              <c:numCache>
                <c:formatCode>0%</c:formatCode>
                <c:ptCount val="13"/>
                <c:pt idx="0">
                  <c:v>1.7421379619547813E-2</c:v>
                </c:pt>
                <c:pt idx="1">
                  <c:v>1.717838600089738E-2</c:v>
                </c:pt>
                <c:pt idx="2">
                  <c:v>1.7060525681215338E-2</c:v>
                </c:pt>
                <c:pt idx="3">
                  <c:v>1.8828884750672459E-2</c:v>
                </c:pt>
                <c:pt idx="8">
                  <c:v>5.9626038781163432E-2</c:v>
                </c:pt>
                <c:pt idx="9">
                  <c:v>0.10243055555555555</c:v>
                </c:pt>
                <c:pt idx="10">
                  <c:v>0.15644371941272431</c:v>
                </c:pt>
                <c:pt idx="11">
                  <c:v>0.20480588335898753</c:v>
                </c:pt>
                <c:pt idx="12">
                  <c:v>0.23573351863111267</c:v>
                </c:pt>
              </c:numCache>
            </c:numRef>
          </c:yVal>
          <c:smooth val="1"/>
          <c:extLst>
            <c:ext xmlns:c16="http://schemas.microsoft.com/office/drawing/2014/chart" uri="{C3380CC4-5D6E-409C-BE32-E72D297353CC}">
              <c16:uniqueId val="{00000004-5073-42CC-AFAA-EECFF570D177}"/>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分析TFC!$ABP$1</c:f>
          <c:strCache>
            <c:ptCount val="1"/>
            <c:pt idx="0">
              <c:v>AFRICA</c:v>
            </c:pt>
          </c:strCache>
        </c:strRef>
      </c:tx>
      <c:layout>
        <c:manualLayout>
          <c:xMode val="edge"/>
          <c:yMode val="edge"/>
          <c:x val="0.25588098812764609"/>
          <c:y val="2.4732690730869077E-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3268946377867692E-2"/>
          <c:y val="0.15933111395092237"/>
          <c:w val="0.48655429819116863"/>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分析TFC!$ABP$2:$ACB$2</c:f>
              <c:numCache>
                <c:formatCode>#,##0_);[Red]\(#,##0\)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分析TFC!$ABP$3:$ACB$3</c:f>
              <c:numCache>
                <c:formatCode>0%</c:formatCode>
                <c:ptCount val="13"/>
                <c:pt idx="0">
                  <c:v>4.6511627906976744E-3</c:v>
                </c:pt>
                <c:pt idx="1">
                  <c:v>4.2643923240938165E-3</c:v>
                </c:pt>
                <c:pt idx="6">
                  <c:v>3.467153284671533E-3</c:v>
                </c:pt>
                <c:pt idx="7">
                  <c:v>3.6583135174684468E-3</c:v>
                </c:pt>
                <c:pt idx="9">
                  <c:v>1.1761524942544274E-2</c:v>
                </c:pt>
                <c:pt idx="10">
                  <c:v>1.9778667294560865E-2</c:v>
                </c:pt>
                <c:pt idx="11">
                  <c:v>2.9206088029617442E-2</c:v>
                </c:pt>
                <c:pt idx="12">
                  <c:v>3.7452505880224356E-2</c:v>
                </c:pt>
              </c:numCache>
            </c:numRef>
          </c:yVal>
          <c:smooth val="1"/>
          <c:extLst>
            <c:ext xmlns:c16="http://schemas.microsoft.com/office/drawing/2014/chart" uri="{C3380CC4-5D6E-409C-BE32-E72D297353CC}">
              <c16:uniqueId val="{00000000-3DB6-4B7D-A032-C0DDE516ACC1}"/>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分析TFC!$ABP$2:$ACB$2</c:f>
              <c:numCache>
                <c:formatCode>#,##0_);[Red]\(#,##0\)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分析TFC!$ABP$4:$ACB$4</c:f>
              <c:numCache>
                <c:formatCode>0%</c:formatCode>
                <c:ptCount val="13"/>
                <c:pt idx="0">
                  <c:v>4.6562585592988225E-3</c:v>
                </c:pt>
                <c:pt idx="1">
                  <c:v>4.2671218263281418E-3</c:v>
                </c:pt>
                <c:pt idx="5">
                  <c:v>3.5250463821892395E-3</c:v>
                </c:pt>
                <c:pt idx="6">
                  <c:v>3.5822021116138762E-3</c:v>
                </c:pt>
                <c:pt idx="8">
                  <c:v>6.4976228209191762E-3</c:v>
                </c:pt>
                <c:pt idx="9">
                  <c:v>1.3420033204205865E-2</c:v>
                </c:pt>
                <c:pt idx="10">
                  <c:v>2.1028598894496514E-2</c:v>
                </c:pt>
                <c:pt idx="11">
                  <c:v>2.8317659352142109E-2</c:v>
                </c:pt>
                <c:pt idx="12">
                  <c:v>3.5606683100520405E-2</c:v>
                </c:pt>
              </c:numCache>
            </c:numRef>
          </c:yVal>
          <c:smooth val="1"/>
          <c:extLst>
            <c:ext xmlns:c16="http://schemas.microsoft.com/office/drawing/2014/chart" uri="{C3380CC4-5D6E-409C-BE32-E72D297353CC}">
              <c16:uniqueId val="{00000001-3DB6-4B7D-A032-C0DDE516ACC1}"/>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分析TFC!$ABP$2:$ACB$2</c:f>
              <c:numCache>
                <c:formatCode>#,##0_);[Red]\(#,##0\)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分析TFC!$ABP$5:$ACB$5</c:f>
              <c:numCache>
                <c:formatCode>0%</c:formatCode>
                <c:ptCount val="13"/>
                <c:pt idx="0">
                  <c:v>4.663923182441701E-3</c:v>
                </c:pt>
                <c:pt idx="1">
                  <c:v>4.2909246942716157E-3</c:v>
                </c:pt>
                <c:pt idx="4">
                  <c:v>3.9976014391365179E-3</c:v>
                </c:pt>
                <c:pt idx="5">
                  <c:v>4.1047693510555122E-3</c:v>
                </c:pt>
                <c:pt idx="8">
                  <c:v>7.0175438596491229E-3</c:v>
                </c:pt>
                <c:pt idx="9">
                  <c:v>1.1350235849056603E-2</c:v>
                </c:pt>
                <c:pt idx="10">
                  <c:v>1.6099948480164862E-2</c:v>
                </c:pt>
                <c:pt idx="11">
                  <c:v>2.1043304906412669E-2</c:v>
                </c:pt>
                <c:pt idx="12">
                  <c:v>2.6435557277040767E-2</c:v>
                </c:pt>
              </c:numCache>
            </c:numRef>
          </c:yVal>
          <c:smooth val="1"/>
          <c:extLst>
            <c:ext xmlns:c16="http://schemas.microsoft.com/office/drawing/2014/chart" uri="{C3380CC4-5D6E-409C-BE32-E72D297353CC}">
              <c16:uniqueId val="{00000002-3DB6-4B7D-A032-C0DDE516ACC1}"/>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分析TFC!$ABP$2:$ACB$2</c:f>
              <c:numCache>
                <c:formatCode>#,##0_);[Red]\(#,##0\)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分析TFC!$ABP$6:$ACB$6</c:f>
              <c:numCache>
                <c:formatCode>0%</c:formatCode>
                <c:ptCount val="13"/>
                <c:pt idx="0">
                  <c:v>4.635942187073902E-3</c:v>
                </c:pt>
                <c:pt idx="1">
                  <c:v>4.2881646655231562E-3</c:v>
                </c:pt>
                <c:pt idx="3">
                  <c:v>3.854389721627409E-3</c:v>
                </c:pt>
                <c:pt idx="4">
                  <c:v>3.8291011688835145E-3</c:v>
                </c:pt>
                <c:pt idx="8">
                  <c:v>6.4689176396339537E-3</c:v>
                </c:pt>
                <c:pt idx="9">
                  <c:v>1.0464800217450394E-2</c:v>
                </c:pt>
                <c:pt idx="10">
                  <c:v>1.4865972140934098E-2</c:v>
                </c:pt>
                <c:pt idx="11">
                  <c:v>2.0172326406487584E-2</c:v>
                </c:pt>
                <c:pt idx="12">
                  <c:v>2.7170546066023541E-2</c:v>
                </c:pt>
              </c:numCache>
            </c:numRef>
          </c:yVal>
          <c:smooth val="1"/>
          <c:extLst>
            <c:ext xmlns:c16="http://schemas.microsoft.com/office/drawing/2014/chart" uri="{C3380CC4-5D6E-409C-BE32-E72D297353CC}">
              <c16:uniqueId val="{00000003-3DB6-4B7D-A032-C0DDE516ACC1}"/>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分析TFC!$ABP$2:$ACB$2</c:f>
              <c:numCache>
                <c:formatCode>#,##0_);[Red]\(#,##0\)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分析TFC!$ABP$7:$ACB$7</c:f>
              <c:numCache>
                <c:formatCode>0%</c:formatCode>
                <c:ptCount val="13"/>
                <c:pt idx="0">
                  <c:v>4.662643993417444E-3</c:v>
                </c:pt>
                <c:pt idx="1">
                  <c:v>4.3412198827870634E-3</c:v>
                </c:pt>
                <c:pt idx="2">
                  <c:v>4.0152579803252363E-3</c:v>
                </c:pt>
                <c:pt idx="3">
                  <c:v>4.2401249721044408E-3</c:v>
                </c:pt>
                <c:pt idx="8">
                  <c:v>5.9297552075414321E-3</c:v>
                </c:pt>
                <c:pt idx="9">
                  <c:v>8.0816110227874931E-3</c:v>
                </c:pt>
                <c:pt idx="10">
                  <c:v>1.0569852941176471E-2</c:v>
                </c:pt>
                <c:pt idx="11">
                  <c:v>1.3780524875873949E-2</c:v>
                </c:pt>
                <c:pt idx="12">
                  <c:v>1.7187639148633003E-2</c:v>
                </c:pt>
              </c:numCache>
            </c:numRef>
          </c:yVal>
          <c:smooth val="1"/>
          <c:extLst>
            <c:ext xmlns:c16="http://schemas.microsoft.com/office/drawing/2014/chart" uri="{C3380CC4-5D6E-409C-BE32-E72D297353CC}">
              <c16:uniqueId val="{00000004-3DB6-4B7D-A032-C0DDE516ACC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分析TFC!$ACC$1</c:f>
          <c:strCache>
            <c:ptCount val="1"/>
            <c:pt idx="0">
              <c:v>ME</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3504397653265807"/>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分析TFC!$ACC$2:$ACO$2</c:f>
              <c:numCache>
                <c:formatCode>0</c:formatCode>
                <c:ptCount val="13"/>
                <c:pt idx="0">
                  <c:v>2010</c:v>
                </c:pt>
                <c:pt idx="1">
                  <c:v>2015</c:v>
                </c:pt>
                <c:pt idx="2">
                  <c:v>2019</c:v>
                </c:pt>
                <c:pt idx="3">
                  <c:v>2020</c:v>
                </c:pt>
                <c:pt idx="4">
                  <c:v>2021</c:v>
                </c:pt>
                <c:pt idx="5">
                  <c:v>2022</c:v>
                </c:pt>
                <c:pt idx="6">
                  <c:v>2023</c:v>
                </c:pt>
                <c:pt idx="7" formatCode="General">
                  <c:v>2024</c:v>
                </c:pt>
                <c:pt idx="8">
                  <c:v>2030</c:v>
                </c:pt>
                <c:pt idx="9">
                  <c:v>2035</c:v>
                </c:pt>
                <c:pt idx="10">
                  <c:v>2040</c:v>
                </c:pt>
                <c:pt idx="11">
                  <c:v>2045</c:v>
                </c:pt>
                <c:pt idx="12">
                  <c:v>2050</c:v>
                </c:pt>
              </c:numCache>
            </c:numRef>
          </c:xVal>
          <c:yVal>
            <c:numRef>
              <c:f>分析TFC!$ACC$3:$ACO$3</c:f>
              <c:numCache>
                <c:formatCode>0%</c:formatCode>
                <c:ptCount val="13"/>
                <c:pt idx="0">
                  <c:v>2.0563438206868187E-4</c:v>
                </c:pt>
                <c:pt idx="1">
                  <c:v>3.4476814342354769E-4</c:v>
                </c:pt>
                <c:pt idx="6">
                  <c:v>4.7755491881566379E-4</c:v>
                </c:pt>
                <c:pt idx="7">
                  <c:v>4.7483380816714152E-4</c:v>
                </c:pt>
                <c:pt idx="9">
                  <c:v>1.3230846774193549E-2</c:v>
                </c:pt>
                <c:pt idx="10">
                  <c:v>2.4149541390920702E-2</c:v>
                </c:pt>
                <c:pt idx="11">
                  <c:v>3.5461752731947717E-2</c:v>
                </c:pt>
                <c:pt idx="12">
                  <c:v>4.6057844690966722E-2</c:v>
                </c:pt>
              </c:numCache>
            </c:numRef>
          </c:yVal>
          <c:smooth val="1"/>
          <c:extLst>
            <c:ext xmlns:c16="http://schemas.microsoft.com/office/drawing/2014/chart" uri="{C3380CC4-5D6E-409C-BE32-E72D297353CC}">
              <c16:uniqueId val="{00000000-1328-48CB-AE08-60983E2CE574}"/>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分析TFC!$ACC$2:$ACO$2</c:f>
              <c:numCache>
                <c:formatCode>0</c:formatCode>
                <c:ptCount val="13"/>
                <c:pt idx="0">
                  <c:v>2010</c:v>
                </c:pt>
                <c:pt idx="1">
                  <c:v>2015</c:v>
                </c:pt>
                <c:pt idx="2">
                  <c:v>2019</c:v>
                </c:pt>
                <c:pt idx="3">
                  <c:v>2020</c:v>
                </c:pt>
                <c:pt idx="4">
                  <c:v>2021</c:v>
                </c:pt>
                <c:pt idx="5">
                  <c:v>2022</c:v>
                </c:pt>
                <c:pt idx="6">
                  <c:v>2023</c:v>
                </c:pt>
                <c:pt idx="7" formatCode="General">
                  <c:v>2024</c:v>
                </c:pt>
                <c:pt idx="8">
                  <c:v>2030</c:v>
                </c:pt>
                <c:pt idx="9">
                  <c:v>2035</c:v>
                </c:pt>
                <c:pt idx="10">
                  <c:v>2040</c:v>
                </c:pt>
                <c:pt idx="11">
                  <c:v>2045</c:v>
                </c:pt>
                <c:pt idx="12">
                  <c:v>2050</c:v>
                </c:pt>
              </c:numCache>
            </c:numRef>
          </c:xVal>
          <c:yVal>
            <c:numRef>
              <c:f>分析TFC!$ACC$4:$ACO$4</c:f>
              <c:numCache>
                <c:formatCode>0%</c:formatCode>
                <c:ptCount val="13"/>
                <c:pt idx="0">
                  <c:v>2.0627062706270627E-4</c:v>
                </c:pt>
                <c:pt idx="1">
                  <c:v>3.4566194262011752E-4</c:v>
                </c:pt>
                <c:pt idx="5">
                  <c:v>3.3189512114171923E-4</c:v>
                </c:pt>
                <c:pt idx="6">
                  <c:v>3.2557382386456127E-4</c:v>
                </c:pt>
                <c:pt idx="8">
                  <c:v>6.6865841513728836E-3</c:v>
                </c:pt>
                <c:pt idx="9">
                  <c:v>1.6431621167033252E-2</c:v>
                </c:pt>
                <c:pt idx="10">
                  <c:v>2.7017665396605474E-2</c:v>
                </c:pt>
                <c:pt idx="11">
                  <c:v>3.6718829906924412E-2</c:v>
                </c:pt>
                <c:pt idx="12">
                  <c:v>4.5922627330921235E-2</c:v>
                </c:pt>
              </c:numCache>
            </c:numRef>
          </c:yVal>
          <c:smooth val="1"/>
          <c:extLst>
            <c:ext xmlns:c16="http://schemas.microsoft.com/office/drawing/2014/chart" uri="{C3380CC4-5D6E-409C-BE32-E72D297353CC}">
              <c16:uniqueId val="{00000001-1328-48CB-AE08-60983E2CE574}"/>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分析TFC!$ACC$2:$ACO$2</c:f>
              <c:numCache>
                <c:formatCode>0</c:formatCode>
                <c:ptCount val="13"/>
                <c:pt idx="0">
                  <c:v>2010</c:v>
                </c:pt>
                <c:pt idx="1">
                  <c:v>2015</c:v>
                </c:pt>
                <c:pt idx="2">
                  <c:v>2019</c:v>
                </c:pt>
                <c:pt idx="3">
                  <c:v>2020</c:v>
                </c:pt>
                <c:pt idx="4">
                  <c:v>2021</c:v>
                </c:pt>
                <c:pt idx="5">
                  <c:v>2022</c:v>
                </c:pt>
                <c:pt idx="6">
                  <c:v>2023</c:v>
                </c:pt>
                <c:pt idx="7" formatCode="General">
                  <c:v>2024</c:v>
                </c:pt>
                <c:pt idx="8">
                  <c:v>2030</c:v>
                </c:pt>
                <c:pt idx="9">
                  <c:v>2035</c:v>
                </c:pt>
                <c:pt idx="10">
                  <c:v>2040</c:v>
                </c:pt>
                <c:pt idx="11">
                  <c:v>2045</c:v>
                </c:pt>
                <c:pt idx="12">
                  <c:v>2050</c:v>
                </c:pt>
              </c:numCache>
            </c:numRef>
          </c:xVal>
          <c:yVal>
            <c:numRef>
              <c:f>分析TFC!$ACC$5:$ACO$5</c:f>
              <c:numCache>
                <c:formatCode>0%</c:formatCode>
                <c:ptCount val="13"/>
                <c:pt idx="0">
                  <c:v>2.0597322348094748E-4</c:v>
                </c:pt>
                <c:pt idx="1">
                  <c:v>3.4566194262011752E-4</c:v>
                </c:pt>
                <c:pt idx="4">
                  <c:v>3.5429583702391499E-4</c:v>
                </c:pt>
                <c:pt idx="5">
                  <c:v>3.3433634236041456E-4</c:v>
                </c:pt>
                <c:pt idx="8">
                  <c:v>5.4550674705713467E-3</c:v>
                </c:pt>
                <c:pt idx="9">
                  <c:v>1.21251629726206E-2</c:v>
                </c:pt>
                <c:pt idx="10">
                  <c:v>1.9544750327732095E-2</c:v>
                </c:pt>
                <c:pt idx="11">
                  <c:v>2.6117364222489347E-2</c:v>
                </c:pt>
                <c:pt idx="12">
                  <c:v>3.3046721226561687E-2</c:v>
                </c:pt>
              </c:numCache>
            </c:numRef>
          </c:yVal>
          <c:smooth val="1"/>
          <c:extLst>
            <c:ext xmlns:c16="http://schemas.microsoft.com/office/drawing/2014/chart" uri="{C3380CC4-5D6E-409C-BE32-E72D297353CC}">
              <c16:uniqueId val="{00000002-1328-48CB-AE08-60983E2CE574}"/>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分析TFC!$ACC$2:$ACO$2</c:f>
              <c:numCache>
                <c:formatCode>0</c:formatCode>
                <c:ptCount val="13"/>
                <c:pt idx="0">
                  <c:v>2010</c:v>
                </c:pt>
                <c:pt idx="1">
                  <c:v>2015</c:v>
                </c:pt>
                <c:pt idx="2">
                  <c:v>2019</c:v>
                </c:pt>
                <c:pt idx="3">
                  <c:v>2020</c:v>
                </c:pt>
                <c:pt idx="4">
                  <c:v>2021</c:v>
                </c:pt>
                <c:pt idx="5">
                  <c:v>2022</c:v>
                </c:pt>
                <c:pt idx="6">
                  <c:v>2023</c:v>
                </c:pt>
                <c:pt idx="7" formatCode="General">
                  <c:v>2024</c:v>
                </c:pt>
                <c:pt idx="8">
                  <c:v>2030</c:v>
                </c:pt>
                <c:pt idx="9">
                  <c:v>2035</c:v>
                </c:pt>
                <c:pt idx="10">
                  <c:v>2040</c:v>
                </c:pt>
                <c:pt idx="11">
                  <c:v>2045</c:v>
                </c:pt>
                <c:pt idx="12">
                  <c:v>2050</c:v>
                </c:pt>
              </c:numCache>
            </c:numRef>
          </c:xVal>
          <c:yVal>
            <c:numRef>
              <c:f>分析TFC!$ACC$6:$ACO$6</c:f>
              <c:numCache>
                <c:formatCode>0%</c:formatCode>
                <c:ptCount val="13"/>
                <c:pt idx="0">
                  <c:v>2.0597322348094748E-4</c:v>
                </c:pt>
                <c:pt idx="1">
                  <c:v>3.4566194262011752E-4</c:v>
                </c:pt>
                <c:pt idx="3">
                  <c:v>3.8044512079132587E-4</c:v>
                </c:pt>
                <c:pt idx="4">
                  <c:v>3.5229874933943986E-4</c:v>
                </c:pt>
                <c:pt idx="8">
                  <c:v>3.760576621748668E-3</c:v>
                </c:pt>
                <c:pt idx="9">
                  <c:v>8.5772634445200821E-3</c:v>
                </c:pt>
                <c:pt idx="10">
                  <c:v>1.3923114834894036E-2</c:v>
                </c:pt>
                <c:pt idx="11">
                  <c:v>1.9133241124942371E-2</c:v>
                </c:pt>
                <c:pt idx="12">
                  <c:v>2.5505022006545537E-2</c:v>
                </c:pt>
              </c:numCache>
            </c:numRef>
          </c:yVal>
          <c:smooth val="1"/>
          <c:extLst>
            <c:ext xmlns:c16="http://schemas.microsoft.com/office/drawing/2014/chart" uri="{C3380CC4-5D6E-409C-BE32-E72D297353CC}">
              <c16:uniqueId val="{00000003-1328-48CB-AE08-60983E2CE574}"/>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分析TFC!$ACC$2:$ACO$2</c:f>
              <c:numCache>
                <c:formatCode>0</c:formatCode>
                <c:ptCount val="13"/>
                <c:pt idx="0">
                  <c:v>2010</c:v>
                </c:pt>
                <c:pt idx="1">
                  <c:v>2015</c:v>
                </c:pt>
                <c:pt idx="2">
                  <c:v>2019</c:v>
                </c:pt>
                <c:pt idx="3">
                  <c:v>2020</c:v>
                </c:pt>
                <c:pt idx="4">
                  <c:v>2021</c:v>
                </c:pt>
                <c:pt idx="5">
                  <c:v>2022</c:v>
                </c:pt>
                <c:pt idx="6">
                  <c:v>2023</c:v>
                </c:pt>
                <c:pt idx="7" formatCode="General">
                  <c:v>2024</c:v>
                </c:pt>
                <c:pt idx="8">
                  <c:v>2030</c:v>
                </c:pt>
                <c:pt idx="9">
                  <c:v>2035</c:v>
                </c:pt>
                <c:pt idx="10">
                  <c:v>2040</c:v>
                </c:pt>
                <c:pt idx="11">
                  <c:v>2045</c:v>
                </c:pt>
                <c:pt idx="12">
                  <c:v>2050</c:v>
                </c:pt>
              </c:numCache>
            </c:numRef>
          </c:xVal>
          <c:yVal>
            <c:numRef>
              <c:f>分析TFC!$ACC$7:$ACO$7</c:f>
              <c:numCache>
                <c:formatCode>0%</c:formatCode>
                <c:ptCount val="13"/>
                <c:pt idx="0">
                  <c:v>2.0597322348094748E-4</c:v>
                </c:pt>
                <c:pt idx="1">
                  <c:v>3.4566194262011752E-4</c:v>
                </c:pt>
                <c:pt idx="2">
                  <c:v>3.4013605442176868E-4</c:v>
                </c:pt>
                <c:pt idx="3">
                  <c:v>3.9001560062402497E-4</c:v>
                </c:pt>
                <c:pt idx="8">
                  <c:v>8.6969125960284098E-4</c:v>
                </c:pt>
                <c:pt idx="9">
                  <c:v>2.0151133501259445E-3</c:v>
                </c:pt>
                <c:pt idx="10">
                  <c:v>3.6917946885792544E-3</c:v>
                </c:pt>
                <c:pt idx="11">
                  <c:v>5.472255663784612E-3</c:v>
                </c:pt>
                <c:pt idx="12">
                  <c:v>7.5885328836424954E-3</c:v>
                </c:pt>
              </c:numCache>
            </c:numRef>
          </c:yVal>
          <c:smooth val="1"/>
          <c:extLst>
            <c:ext xmlns:c16="http://schemas.microsoft.com/office/drawing/2014/chart" uri="{C3380CC4-5D6E-409C-BE32-E72D297353CC}">
              <c16:uniqueId val="{00000004-1328-48CB-AE08-60983E2CE57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分析TFC!$ACP$1</c:f>
          <c:strCache>
            <c:ptCount val="1"/>
            <c:pt idx="0">
              <c:v>EURASIA</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6855669755383516"/>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分析TFC!$ACP$2:$ADB$2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分析TFC!$ACP$3:$ADB$3</c:f>
              <c:numCache>
                <c:formatCode>0%</c:formatCode>
                <c:ptCount val="13"/>
                <c:pt idx="0">
                  <c:v>6.9476805761491206E-2</c:v>
                </c:pt>
                <c:pt idx="1">
                  <c:v>6.6794299085301004E-2</c:v>
                </c:pt>
                <c:pt idx="6">
                  <c:v>5.9031459879816187E-2</c:v>
                </c:pt>
                <c:pt idx="7">
                  <c:v>5.9445407279029465E-2</c:v>
                </c:pt>
                <c:pt idx="9">
                  <c:v>6.170146463072608E-2</c:v>
                </c:pt>
                <c:pt idx="10">
                  <c:v>6.4973861090365945E-2</c:v>
                </c:pt>
                <c:pt idx="11">
                  <c:v>6.7505720823798632E-2</c:v>
                </c:pt>
                <c:pt idx="12">
                  <c:v>7.0521667126690585E-2</c:v>
                </c:pt>
              </c:numCache>
            </c:numRef>
          </c:yVal>
          <c:smooth val="1"/>
          <c:extLst>
            <c:ext xmlns:c16="http://schemas.microsoft.com/office/drawing/2014/chart" uri="{C3380CC4-5D6E-409C-BE32-E72D297353CC}">
              <c16:uniqueId val="{00000000-67F2-415F-B7AF-6F4CD0386832}"/>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分析TFC!$ACP$2:$ADB$2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分析TFC!$ACP$4:$ADB$4</c:f>
              <c:numCache>
                <c:formatCode>0%</c:formatCode>
                <c:ptCount val="13"/>
                <c:pt idx="0">
                  <c:v>6.9476805761491206E-2</c:v>
                </c:pt>
                <c:pt idx="1">
                  <c:v>6.6765894110142457E-2</c:v>
                </c:pt>
                <c:pt idx="5">
                  <c:v>6.0650887573964495E-2</c:v>
                </c:pt>
                <c:pt idx="6">
                  <c:v>6.0451565914056808E-2</c:v>
                </c:pt>
                <c:pt idx="8">
                  <c:v>6.2312973068121807E-2</c:v>
                </c:pt>
                <c:pt idx="9">
                  <c:v>6.4543596730245234E-2</c:v>
                </c:pt>
                <c:pt idx="10">
                  <c:v>6.6928489608901978E-2</c:v>
                </c:pt>
                <c:pt idx="11">
                  <c:v>6.8981846882399375E-2</c:v>
                </c:pt>
                <c:pt idx="12">
                  <c:v>7.1771075019334885E-2</c:v>
                </c:pt>
              </c:numCache>
            </c:numRef>
          </c:yVal>
          <c:smooth val="1"/>
          <c:extLst>
            <c:ext xmlns:c16="http://schemas.microsoft.com/office/drawing/2014/chart" uri="{C3380CC4-5D6E-409C-BE32-E72D297353CC}">
              <c16:uniqueId val="{00000001-67F2-415F-B7AF-6F4CD0386832}"/>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分析TFC!$ACP$2:$ADB$2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分析TFC!$ACP$5:$ADB$5</c:f>
              <c:numCache>
                <c:formatCode>0%</c:formatCode>
                <c:ptCount val="13"/>
                <c:pt idx="0">
                  <c:v>6.9506251324433138E-2</c:v>
                </c:pt>
                <c:pt idx="1">
                  <c:v>6.6709156575313358E-2</c:v>
                </c:pt>
                <c:pt idx="4">
                  <c:v>6.3348416289592757E-2</c:v>
                </c:pt>
                <c:pt idx="5">
                  <c:v>6.3954625464502243E-2</c:v>
                </c:pt>
                <c:pt idx="8">
                  <c:v>6.4540337711069415E-2</c:v>
                </c:pt>
                <c:pt idx="9">
                  <c:v>6.5395580898075553E-2</c:v>
                </c:pt>
                <c:pt idx="10">
                  <c:v>6.7673086933888599E-2</c:v>
                </c:pt>
                <c:pt idx="11">
                  <c:v>7.1192341166231507E-2</c:v>
                </c:pt>
                <c:pt idx="12">
                  <c:v>7.5039633609300688E-2</c:v>
                </c:pt>
              </c:numCache>
            </c:numRef>
          </c:yVal>
          <c:smooth val="1"/>
          <c:extLst>
            <c:ext xmlns:c16="http://schemas.microsoft.com/office/drawing/2014/chart" uri="{C3380CC4-5D6E-409C-BE32-E72D297353CC}">
              <c16:uniqueId val="{00000002-67F2-415F-B7AF-6F4CD0386832}"/>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分析TFC!$ACP$2:$ADB$2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分析TFC!$ACP$6:$ADB$6</c:f>
              <c:numCache>
                <c:formatCode>0%</c:formatCode>
                <c:ptCount val="13"/>
                <c:pt idx="0">
                  <c:v>6.9506251324433138E-2</c:v>
                </c:pt>
                <c:pt idx="1">
                  <c:v>6.6709156575313358E-2</c:v>
                </c:pt>
                <c:pt idx="3">
                  <c:v>6.2329485834207762E-2</c:v>
                </c:pt>
                <c:pt idx="4">
                  <c:v>6.0658914728682171E-2</c:v>
                </c:pt>
                <c:pt idx="8">
                  <c:v>6.401929857116348E-2</c:v>
                </c:pt>
                <c:pt idx="9">
                  <c:v>6.6455138374757625E-2</c:v>
                </c:pt>
                <c:pt idx="10">
                  <c:v>7.1290944123314062E-2</c:v>
                </c:pt>
                <c:pt idx="11">
                  <c:v>7.6142131979695438E-2</c:v>
                </c:pt>
                <c:pt idx="12">
                  <c:v>7.9840665050225149E-2</c:v>
                </c:pt>
              </c:numCache>
            </c:numRef>
          </c:yVal>
          <c:smooth val="1"/>
          <c:extLst>
            <c:ext xmlns:c16="http://schemas.microsoft.com/office/drawing/2014/chart" uri="{C3380CC4-5D6E-409C-BE32-E72D297353CC}">
              <c16:uniqueId val="{00000003-67F2-415F-B7AF-6F4CD0386832}"/>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分析TFC!$ACP$2:$ADB$2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分析TFC!$ACP$7:$ADB$7</c:f>
              <c:numCache>
                <c:formatCode>0%</c:formatCode>
                <c:ptCount val="13"/>
                <c:pt idx="0">
                  <c:v>6.9506251324433138E-2</c:v>
                </c:pt>
                <c:pt idx="1">
                  <c:v>6.6709156575313358E-2</c:v>
                </c:pt>
                <c:pt idx="2">
                  <c:v>6.2881923910900847E-2</c:v>
                </c:pt>
                <c:pt idx="3">
                  <c:v>6.4619321817018557E-2</c:v>
                </c:pt>
                <c:pt idx="8">
                  <c:v>7.3302191879266981E-2</c:v>
                </c:pt>
                <c:pt idx="9">
                  <c:v>8.0340425531914894E-2</c:v>
                </c:pt>
                <c:pt idx="10">
                  <c:v>8.9181286549707597E-2</c:v>
                </c:pt>
                <c:pt idx="11">
                  <c:v>9.7343750000000007E-2</c:v>
                </c:pt>
                <c:pt idx="12">
                  <c:v>0.10590198755879229</c:v>
                </c:pt>
              </c:numCache>
            </c:numRef>
          </c:yVal>
          <c:smooth val="1"/>
          <c:extLst>
            <c:ext xmlns:c16="http://schemas.microsoft.com/office/drawing/2014/chart" uri="{C3380CC4-5D6E-409C-BE32-E72D297353CC}">
              <c16:uniqueId val="{00000004-67F2-415F-B7AF-6F4CD0386832}"/>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分析TFC!$ADC$1</c:f>
          <c:strCache>
            <c:ptCount val="1"/>
            <c:pt idx="0">
              <c:v>CHINA</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5217769055523143"/>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分析TFC!$ADC$2:$ADO$2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分析TFC!$ADC$3:$ADO$3</c:f>
              <c:numCache>
                <c:formatCode>0%</c:formatCode>
                <c:ptCount val="13"/>
                <c:pt idx="0">
                  <c:v>1.7477849253550188E-2</c:v>
                </c:pt>
                <c:pt idx="1">
                  <c:v>2.1446836591602739E-2</c:v>
                </c:pt>
                <c:pt idx="6">
                  <c:v>4.6831608179752585E-2</c:v>
                </c:pt>
                <c:pt idx="7">
                  <c:v>5.3531037949233473E-2</c:v>
                </c:pt>
                <c:pt idx="9">
                  <c:v>0.2091206046243515</c:v>
                </c:pt>
                <c:pt idx="10">
                  <c:v>0.2948974154010125</c:v>
                </c:pt>
                <c:pt idx="11">
                  <c:v>0.35803822179601341</c:v>
                </c:pt>
                <c:pt idx="12">
                  <c:v>0.40303261095340304</c:v>
                </c:pt>
              </c:numCache>
            </c:numRef>
          </c:yVal>
          <c:smooth val="1"/>
          <c:extLst>
            <c:ext xmlns:c16="http://schemas.microsoft.com/office/drawing/2014/chart" uri="{C3380CC4-5D6E-409C-BE32-E72D297353CC}">
              <c16:uniqueId val="{00000000-C2B5-4D49-89F1-3CF90E8A5EAD}"/>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分析TFC!$ADC$2:$ADO$2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分析TFC!$ADC$4:$ADO$4</c:f>
              <c:numCache>
                <c:formatCode>0%</c:formatCode>
                <c:ptCount val="13"/>
                <c:pt idx="0">
                  <c:v>1.7441860465116279E-2</c:v>
                </c:pt>
                <c:pt idx="1">
                  <c:v>2.140798682585426E-2</c:v>
                </c:pt>
                <c:pt idx="5">
                  <c:v>4.7149529246052341E-2</c:v>
                </c:pt>
                <c:pt idx="6">
                  <c:v>4.8093083387201037E-2</c:v>
                </c:pt>
                <c:pt idx="8">
                  <c:v>0.11397751269904685</c:v>
                </c:pt>
                <c:pt idx="9">
                  <c:v>0.19415509259259259</c:v>
                </c:pt>
                <c:pt idx="10">
                  <c:v>0.28558270907527938</c:v>
                </c:pt>
                <c:pt idx="11">
                  <c:v>0.37018315499245058</c:v>
                </c:pt>
                <c:pt idx="12">
                  <c:v>0.43020217301609132</c:v>
                </c:pt>
              </c:numCache>
            </c:numRef>
          </c:yVal>
          <c:smooth val="1"/>
          <c:extLst>
            <c:ext xmlns:c16="http://schemas.microsoft.com/office/drawing/2014/chart" uri="{C3380CC4-5D6E-409C-BE32-E72D297353CC}">
              <c16:uniqueId val="{00000001-C2B5-4D49-89F1-3CF90E8A5EAD}"/>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分析TFC!$ADC$2:$ADO$2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分析TFC!$ADC$5:$ADO$5</c:f>
              <c:numCache>
                <c:formatCode>0%</c:formatCode>
                <c:ptCount val="13"/>
                <c:pt idx="0">
                  <c:v>1.7441860465116279E-2</c:v>
                </c:pt>
                <c:pt idx="1">
                  <c:v>2.140798682585426E-2</c:v>
                </c:pt>
                <c:pt idx="4">
                  <c:v>3.8732635324710871E-2</c:v>
                </c:pt>
                <c:pt idx="5">
                  <c:v>4.0980173135995529E-2</c:v>
                </c:pt>
                <c:pt idx="8">
                  <c:v>9.5299145299145294E-2</c:v>
                </c:pt>
                <c:pt idx="9">
                  <c:v>0.1437137330754352</c:v>
                </c:pt>
                <c:pt idx="10">
                  <c:v>0.19366221545699855</c:v>
                </c:pt>
                <c:pt idx="11">
                  <c:v>0.23457957521093978</c:v>
                </c:pt>
                <c:pt idx="12">
                  <c:v>0.26116240351142728</c:v>
                </c:pt>
              </c:numCache>
            </c:numRef>
          </c:yVal>
          <c:smooth val="1"/>
          <c:extLst>
            <c:ext xmlns:c16="http://schemas.microsoft.com/office/drawing/2014/chart" uri="{C3380CC4-5D6E-409C-BE32-E72D297353CC}">
              <c16:uniqueId val="{00000002-C2B5-4D49-89F1-3CF90E8A5EAD}"/>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分析TFC!$ADC$2:$ADO$2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分析TFC!$ADC$6:$ADO$6</c:f>
              <c:numCache>
                <c:formatCode>0%</c:formatCode>
                <c:ptCount val="13"/>
                <c:pt idx="0">
                  <c:v>2.792091072498502E-2</c:v>
                </c:pt>
                <c:pt idx="1">
                  <c:v>2.9399755002041651E-2</c:v>
                </c:pt>
                <c:pt idx="3">
                  <c:v>4.5981226166031092E-2</c:v>
                </c:pt>
                <c:pt idx="4">
                  <c:v>4.5939458594479267E-2</c:v>
                </c:pt>
                <c:pt idx="8">
                  <c:v>8.8524396020843207E-2</c:v>
                </c:pt>
                <c:pt idx="9">
                  <c:v>0.12344763670064875</c:v>
                </c:pt>
                <c:pt idx="10">
                  <c:v>0.16630281237960703</c:v>
                </c:pt>
                <c:pt idx="11">
                  <c:v>0.20250603667689096</c:v>
                </c:pt>
                <c:pt idx="12">
                  <c:v>0.22261507234989852</c:v>
                </c:pt>
              </c:numCache>
            </c:numRef>
          </c:yVal>
          <c:smooth val="1"/>
          <c:extLst>
            <c:ext xmlns:c16="http://schemas.microsoft.com/office/drawing/2014/chart" uri="{C3380CC4-5D6E-409C-BE32-E72D297353CC}">
              <c16:uniqueId val="{00000003-C2B5-4D49-89F1-3CF90E8A5EAD}"/>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分析TFC!$ADC$2:$ADO$2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分析TFC!$ADC$7:$ADO$7</c:f>
              <c:numCache>
                <c:formatCode>0%</c:formatCode>
                <c:ptCount val="13"/>
                <c:pt idx="0">
                  <c:v>2.792091072498502E-2</c:v>
                </c:pt>
                <c:pt idx="1">
                  <c:v>2.9399755002041651E-2</c:v>
                </c:pt>
                <c:pt idx="2">
                  <c:v>4.3595932996854658E-2</c:v>
                </c:pt>
                <c:pt idx="3">
                  <c:v>4.5947149643705464E-2</c:v>
                </c:pt>
                <c:pt idx="8">
                  <c:v>8.6676366659738102E-2</c:v>
                </c:pt>
                <c:pt idx="9">
                  <c:v>0.12171272708558489</c:v>
                </c:pt>
                <c:pt idx="10">
                  <c:v>0.1704533389956471</c:v>
                </c:pt>
                <c:pt idx="11">
                  <c:v>0.20882176544354178</c:v>
                </c:pt>
                <c:pt idx="12">
                  <c:v>0.24249141083896708</c:v>
                </c:pt>
              </c:numCache>
            </c:numRef>
          </c:yVal>
          <c:smooth val="1"/>
          <c:extLst>
            <c:ext xmlns:c16="http://schemas.microsoft.com/office/drawing/2014/chart" uri="{C3380CC4-5D6E-409C-BE32-E72D297353CC}">
              <c16:uniqueId val="{00000004-C2B5-4D49-89F1-3CF90E8A5EA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分析TES!$CW$1</c:f>
          <c:strCache>
            <c:ptCount val="1"/>
            <c:pt idx="0">
              <c:v>Unabated coal</c:v>
            </c:pt>
          </c:strCache>
        </c:strRef>
      </c:tx>
      <c:layout>
        <c:manualLayout>
          <c:xMode val="edge"/>
          <c:yMode val="edge"/>
          <c:x val="0.34001068740113349"/>
          <c:y val="1.639868800166104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分析TES!$CW$7:$DJ$7</c:f>
              <c:numCache>
                <c:formatCode>#,##0_);[Red]\(#,##0\)</c:formatCode>
                <c:ptCount val="14"/>
                <c:pt idx="0">
                  <c:v>153</c:v>
                </c:pt>
                <c:pt idx="1">
                  <c:v>161</c:v>
                </c:pt>
                <c:pt idx="2">
                  <c:v>162.19999999999999</c:v>
                </c:pt>
                <c:pt idx="3">
                  <c:v>155.80000000000001</c:v>
                </c:pt>
                <c:pt idx="9">
                  <c:v>150.19999999999999</c:v>
                </c:pt>
                <c:pt idx="10">
                  <c:v>141.4</c:v>
                </c:pt>
                <c:pt idx="11">
                  <c:v>132.9</c:v>
                </c:pt>
                <c:pt idx="12">
                  <c:v>125</c:v>
                </c:pt>
                <c:pt idx="13">
                  <c:v>116.8</c:v>
                </c:pt>
              </c:numCache>
            </c:numRef>
          </c:yVal>
          <c:smooth val="1"/>
          <c:extLst>
            <c:ext xmlns:c16="http://schemas.microsoft.com/office/drawing/2014/chart" uri="{C3380CC4-5D6E-409C-BE32-E72D297353CC}">
              <c16:uniqueId val="{00000000-3080-4C32-8DC3-3DD21A53BE18}"/>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分析TES!$CW$6:$DJ$6</c:f>
              <c:numCache>
                <c:formatCode>#,##0_);[Red]\(#,##0\)</c:formatCode>
                <c:ptCount val="14"/>
                <c:pt idx="0">
                  <c:v>153.023</c:v>
                </c:pt>
                <c:pt idx="1">
                  <c:v>160.86099999999999</c:v>
                </c:pt>
                <c:pt idx="3">
                  <c:v>156.75299999999999</c:v>
                </c:pt>
                <c:pt idx="4">
                  <c:v>165.32400000000001</c:v>
                </c:pt>
                <c:pt idx="9">
                  <c:v>150.82599999999999</c:v>
                </c:pt>
                <c:pt idx="10">
                  <c:v>138.50299999999999</c:v>
                </c:pt>
                <c:pt idx="11">
                  <c:v>127.946</c:v>
                </c:pt>
                <c:pt idx="12">
                  <c:v>119.675</c:v>
                </c:pt>
                <c:pt idx="13">
                  <c:v>111.072</c:v>
                </c:pt>
              </c:numCache>
            </c:numRef>
          </c:yVal>
          <c:smooth val="1"/>
          <c:extLst>
            <c:ext xmlns:c16="http://schemas.microsoft.com/office/drawing/2014/chart" uri="{C3380CC4-5D6E-409C-BE32-E72D297353CC}">
              <c16:uniqueId val="{00000001-3080-4C32-8DC3-3DD21A53BE18}"/>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分析TES!$CW$5:$DJ$5</c:f>
              <c:numCache>
                <c:formatCode>#,##0_);[Red]\(#,##0\)</c:formatCode>
                <c:ptCount val="14"/>
                <c:pt idx="0">
                  <c:v>152.922</c:v>
                </c:pt>
                <c:pt idx="1">
                  <c:v>160.71</c:v>
                </c:pt>
                <c:pt idx="4">
                  <c:v>167.345</c:v>
                </c:pt>
                <c:pt idx="5">
                  <c:v>170.161</c:v>
                </c:pt>
                <c:pt idx="9">
                  <c:v>146.648</c:v>
                </c:pt>
                <c:pt idx="10">
                  <c:v>130.239</c:v>
                </c:pt>
                <c:pt idx="11">
                  <c:v>118.527</c:v>
                </c:pt>
                <c:pt idx="12">
                  <c:v>110.04</c:v>
                </c:pt>
                <c:pt idx="13">
                  <c:v>101.033</c:v>
                </c:pt>
              </c:numCache>
            </c:numRef>
          </c:yVal>
          <c:smooth val="1"/>
          <c:extLst>
            <c:ext xmlns:c16="http://schemas.microsoft.com/office/drawing/2014/chart" uri="{C3380CC4-5D6E-409C-BE32-E72D297353CC}">
              <c16:uniqueId val="{00000002-3080-4C32-8DC3-3DD21A53BE18}"/>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分析TES!$CW$4:$DJ$4</c:f>
              <c:numCache>
                <c:formatCode>#,##0_);[Red]\(#,##0\)</c:formatCode>
                <c:ptCount val="14"/>
                <c:pt idx="0">
                  <c:v>151.011</c:v>
                </c:pt>
                <c:pt idx="1">
                  <c:v>158.03899999999999</c:v>
                </c:pt>
                <c:pt idx="5">
                  <c:v>168.95</c:v>
                </c:pt>
                <c:pt idx="6">
                  <c:v>171.78399999999999</c:v>
                </c:pt>
                <c:pt idx="9">
                  <c:v>151.417</c:v>
                </c:pt>
                <c:pt idx="10">
                  <c:v>126.164</c:v>
                </c:pt>
                <c:pt idx="11">
                  <c:v>109.422</c:v>
                </c:pt>
                <c:pt idx="12">
                  <c:v>98.423000000000002</c:v>
                </c:pt>
                <c:pt idx="13">
                  <c:v>89.393000000000001</c:v>
                </c:pt>
              </c:numCache>
            </c:numRef>
          </c:yVal>
          <c:smooth val="1"/>
          <c:extLst>
            <c:ext xmlns:c16="http://schemas.microsoft.com/office/drawing/2014/chart" uri="{C3380CC4-5D6E-409C-BE32-E72D297353CC}">
              <c16:uniqueId val="{00000003-3080-4C32-8DC3-3DD21A53BE18}"/>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分析TES!$CW$3:$DJ$3</c:f>
              <c:numCache>
                <c:formatCode>#,##0_);[Red]\(#,##0\)</c:formatCode>
                <c:ptCount val="14"/>
                <c:pt idx="0">
                  <c:v>150.767</c:v>
                </c:pt>
                <c:pt idx="1">
                  <c:v>158.18</c:v>
                </c:pt>
                <c:pt idx="6">
                  <c:v>172.815</c:v>
                </c:pt>
                <c:pt idx="7">
                  <c:v>174.55</c:v>
                </c:pt>
                <c:pt idx="10">
                  <c:v>138.96100000000001</c:v>
                </c:pt>
                <c:pt idx="11">
                  <c:v>116.33799999999999</c:v>
                </c:pt>
                <c:pt idx="12">
                  <c:v>100.28</c:v>
                </c:pt>
                <c:pt idx="13">
                  <c:v>90.977000000000004</c:v>
                </c:pt>
              </c:numCache>
            </c:numRef>
          </c:yVal>
          <c:smooth val="1"/>
          <c:extLst>
            <c:ext xmlns:c16="http://schemas.microsoft.com/office/drawing/2014/chart" uri="{C3380CC4-5D6E-409C-BE32-E72D297353CC}">
              <c16:uniqueId val="{00000004-3080-4C32-8DC3-3DD21A53BE1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分析TFC!$ADP$1</c:f>
          <c:strCache>
            <c:ptCount val="1"/>
            <c:pt idx="0">
              <c:v>INDIA</c:v>
            </c:pt>
          </c:strCache>
        </c:strRef>
      </c:tx>
      <c:layout>
        <c:manualLayout>
          <c:xMode val="edge"/>
          <c:yMode val="edge"/>
          <c:x val="0.43825750369513999"/>
          <c:y val="1.992010000831311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74075521454018245"/>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分析TFC!$ADP$2:$AEB$2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分析TFC!$ADP$3:$AEB$3</c:f>
              <c:numCache>
                <c:formatCode>0%</c:formatCode>
                <c:ptCount val="13"/>
                <c:pt idx="0">
                  <c:v>1.7647058823529412E-2</c:v>
                </c:pt>
                <c:pt idx="1">
                  <c:v>1.6567083107007063E-2</c:v>
                </c:pt>
                <c:pt idx="6">
                  <c:v>2.3841312225824911E-2</c:v>
                </c:pt>
                <c:pt idx="7">
                  <c:v>2.4443237370994023E-2</c:v>
                </c:pt>
                <c:pt idx="9">
                  <c:v>5.8636149126946674E-2</c:v>
                </c:pt>
                <c:pt idx="10">
                  <c:v>8.0379225061830178E-2</c:v>
                </c:pt>
                <c:pt idx="11">
                  <c:v>0.1001983190102937</c:v>
                </c:pt>
                <c:pt idx="12">
                  <c:v>0.12025316455696203</c:v>
                </c:pt>
              </c:numCache>
            </c:numRef>
          </c:yVal>
          <c:smooth val="1"/>
          <c:extLst>
            <c:ext xmlns:c16="http://schemas.microsoft.com/office/drawing/2014/chart" uri="{C3380CC4-5D6E-409C-BE32-E72D297353CC}">
              <c16:uniqueId val="{00000000-779A-46AD-A761-56E09642AB9D}"/>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分析TFC!$ADP$2:$AEB$2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分析TFC!$ADP$4:$AEB$4</c:f>
              <c:numCache>
                <c:formatCode>0%</c:formatCode>
                <c:ptCount val="13"/>
                <c:pt idx="0">
                  <c:v>1.7647058823529412E-2</c:v>
                </c:pt>
                <c:pt idx="1">
                  <c:v>1.6415868673050615E-2</c:v>
                </c:pt>
                <c:pt idx="5">
                  <c:v>1.8983336848766082E-2</c:v>
                </c:pt>
                <c:pt idx="6">
                  <c:v>1.9311168624328089E-2</c:v>
                </c:pt>
                <c:pt idx="8">
                  <c:v>4.8616195636257138E-2</c:v>
                </c:pt>
                <c:pt idx="9">
                  <c:v>7.1456310679611654E-2</c:v>
                </c:pt>
                <c:pt idx="10">
                  <c:v>9.5305330038828101E-2</c:v>
                </c:pt>
                <c:pt idx="11">
                  <c:v>0.11671146953405018</c:v>
                </c:pt>
                <c:pt idx="12">
                  <c:v>0.13962721958751517</c:v>
                </c:pt>
              </c:numCache>
            </c:numRef>
          </c:yVal>
          <c:smooth val="1"/>
          <c:extLst>
            <c:ext xmlns:c16="http://schemas.microsoft.com/office/drawing/2014/chart" uri="{C3380CC4-5D6E-409C-BE32-E72D297353CC}">
              <c16:uniqueId val="{00000001-779A-46AD-A761-56E09642AB9D}"/>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分析TFC!$ADP$2:$AEB$2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分析TFC!$ADP$5:$AEB$5</c:f>
              <c:numCache>
                <c:formatCode>0%</c:formatCode>
                <c:ptCount val="13"/>
                <c:pt idx="0">
                  <c:v>1.7647058823529412E-2</c:v>
                </c:pt>
                <c:pt idx="1">
                  <c:v>1.6415868673050615E-2</c:v>
                </c:pt>
                <c:pt idx="4">
                  <c:v>1.6596540439457689E-2</c:v>
                </c:pt>
                <c:pt idx="5">
                  <c:v>1.6282512159018821E-2</c:v>
                </c:pt>
                <c:pt idx="8">
                  <c:v>5.0350930729325602E-2</c:v>
                </c:pt>
                <c:pt idx="9">
                  <c:v>7.407407407407407E-2</c:v>
                </c:pt>
                <c:pt idx="10">
                  <c:v>9.8107749789080392E-2</c:v>
                </c:pt>
                <c:pt idx="11">
                  <c:v>0.12287992811411884</c:v>
                </c:pt>
                <c:pt idx="12">
                  <c:v>0.15002171081198437</c:v>
                </c:pt>
              </c:numCache>
            </c:numRef>
          </c:yVal>
          <c:smooth val="1"/>
          <c:extLst>
            <c:ext xmlns:c16="http://schemas.microsoft.com/office/drawing/2014/chart" uri="{C3380CC4-5D6E-409C-BE32-E72D297353CC}">
              <c16:uniqueId val="{00000002-779A-46AD-A761-56E09642AB9D}"/>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分析TFC!$ADP$2:$AEB$2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分析TFC!$ADP$6:$AEB$6</c:f>
              <c:numCache>
                <c:formatCode>0%</c:formatCode>
                <c:ptCount val="13"/>
                <c:pt idx="0">
                  <c:v>1.7647058823529412E-2</c:v>
                </c:pt>
                <c:pt idx="1">
                  <c:v>1.6415868673050615E-2</c:v>
                </c:pt>
                <c:pt idx="3">
                  <c:v>1.728140314676296E-2</c:v>
                </c:pt>
                <c:pt idx="4">
                  <c:v>1.7212921480782833E-2</c:v>
                </c:pt>
                <c:pt idx="8">
                  <c:v>4.8259725065808716E-2</c:v>
                </c:pt>
                <c:pt idx="9">
                  <c:v>6.5718545704782652E-2</c:v>
                </c:pt>
                <c:pt idx="10">
                  <c:v>8.1688430003036744E-2</c:v>
                </c:pt>
                <c:pt idx="11">
                  <c:v>0.10118700136213271</c:v>
                </c:pt>
                <c:pt idx="12">
                  <c:v>0.12719001064756558</c:v>
                </c:pt>
              </c:numCache>
            </c:numRef>
          </c:yVal>
          <c:smooth val="1"/>
          <c:extLst>
            <c:ext xmlns:c16="http://schemas.microsoft.com/office/drawing/2014/chart" uri="{C3380CC4-5D6E-409C-BE32-E72D297353CC}">
              <c16:uniqueId val="{00000003-779A-46AD-A761-56E09642AB9D}"/>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分析TFC!$ADP$2:$AEB$2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分析TFC!$ADP$7:$AEB$7</c:f>
              <c:numCache>
                <c:formatCode>0%</c:formatCode>
                <c:ptCount val="13"/>
                <c:pt idx="0">
                  <c:v>1.7692591227423518E-2</c:v>
                </c:pt>
                <c:pt idx="1">
                  <c:v>1.6456390565002744E-2</c:v>
                </c:pt>
                <c:pt idx="2">
                  <c:v>1.5916325602546612E-2</c:v>
                </c:pt>
                <c:pt idx="3">
                  <c:v>1.820580474934037E-2</c:v>
                </c:pt>
                <c:pt idx="8">
                  <c:v>3.3005057226510516E-2</c:v>
                </c:pt>
                <c:pt idx="9">
                  <c:v>4.4738763166127855E-2</c:v>
                </c:pt>
                <c:pt idx="10">
                  <c:v>5.7434295166329717E-2</c:v>
                </c:pt>
                <c:pt idx="11">
                  <c:v>7.2654315717578757E-2</c:v>
                </c:pt>
                <c:pt idx="12">
                  <c:v>9.4981640146878821E-2</c:v>
                </c:pt>
              </c:numCache>
            </c:numRef>
          </c:yVal>
          <c:smooth val="1"/>
          <c:extLst>
            <c:ext xmlns:c16="http://schemas.microsoft.com/office/drawing/2014/chart" uri="{C3380CC4-5D6E-409C-BE32-E72D297353CC}">
              <c16:uniqueId val="{00000004-779A-46AD-A761-56E09642AB9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分析TFC!$AEC$1</c:f>
          <c:strCache>
            <c:ptCount val="1"/>
            <c:pt idx="0">
              <c:v>ASIAPAC-(CHINA+INDIA)</c:v>
            </c:pt>
          </c:strCache>
        </c:strRef>
      </c:tx>
      <c:layout>
        <c:manualLayout>
          <c:xMode val="edge"/>
          <c:yMode val="edge"/>
          <c:x val="0.17452876461745759"/>
          <c:y val="4.42708185079428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56370675110221025"/>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分析TFC!$AEC$2:$AEO$2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分析TFC!$AEC$3:$AEO$3</c:f>
              <c:numCache>
                <c:formatCode>0%</c:formatCode>
                <c:ptCount val="13"/>
                <c:pt idx="0">
                  <c:v>8.9952325267608161E-3</c:v>
                </c:pt>
                <c:pt idx="1">
                  <c:v>8.6014654348518637E-3</c:v>
                </c:pt>
                <c:pt idx="6">
                  <c:v>9.2646207295888818E-3</c:v>
                </c:pt>
                <c:pt idx="7">
                  <c:v>9.8200845817504115E-3</c:v>
                </c:pt>
                <c:pt idx="9">
                  <c:v>3.783716283716284E-2</c:v>
                </c:pt>
                <c:pt idx="10">
                  <c:v>5.8844874508618084E-2</c:v>
                </c:pt>
                <c:pt idx="11">
                  <c:v>7.632471634109253E-2</c:v>
                </c:pt>
                <c:pt idx="12">
                  <c:v>9.0027075812274371E-2</c:v>
                </c:pt>
              </c:numCache>
            </c:numRef>
          </c:yVal>
          <c:smooth val="1"/>
          <c:extLst>
            <c:ext xmlns:c16="http://schemas.microsoft.com/office/drawing/2014/chart" uri="{C3380CC4-5D6E-409C-BE32-E72D297353CC}">
              <c16:uniqueId val="{00000000-3821-4788-8BC9-BC6EE23E585E}"/>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分析TFC!$AEC$2:$AEO$2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分析TFC!$AEC$4:$AEO$4</c:f>
              <c:numCache>
                <c:formatCode>0%</c:formatCode>
                <c:ptCount val="13"/>
                <c:pt idx="0">
                  <c:v>8.9944234574563763E-3</c:v>
                </c:pt>
                <c:pt idx="1">
                  <c:v>8.6028357495618931E-3</c:v>
                </c:pt>
                <c:pt idx="5">
                  <c:v>9.2114959469417838E-3</c:v>
                </c:pt>
                <c:pt idx="6">
                  <c:v>9.0455170417541066E-3</c:v>
                </c:pt>
                <c:pt idx="8">
                  <c:v>2.3333967408534651E-2</c:v>
                </c:pt>
                <c:pt idx="9">
                  <c:v>4.2020273455917023E-2</c:v>
                </c:pt>
                <c:pt idx="10">
                  <c:v>6.0876757650951199E-2</c:v>
                </c:pt>
                <c:pt idx="11">
                  <c:v>7.7050968982179044E-2</c:v>
                </c:pt>
                <c:pt idx="12">
                  <c:v>9.0565286624203822E-2</c:v>
                </c:pt>
              </c:numCache>
            </c:numRef>
          </c:yVal>
          <c:smooth val="1"/>
          <c:extLst>
            <c:ext xmlns:c16="http://schemas.microsoft.com/office/drawing/2014/chart" uri="{C3380CC4-5D6E-409C-BE32-E72D297353CC}">
              <c16:uniqueId val="{00000001-3821-4788-8BC9-BC6EE23E585E}"/>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分析TFC!$AEC$2:$AEO$2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分析TFC!$AEC$5:$AEO$5</c:f>
              <c:numCache>
                <c:formatCode>0%</c:formatCode>
                <c:ptCount val="13"/>
                <c:pt idx="0">
                  <c:v>9.0375056484410295E-3</c:v>
                </c:pt>
                <c:pt idx="1">
                  <c:v>8.6358547897009436E-3</c:v>
                </c:pt>
                <c:pt idx="4">
                  <c:v>9.5298602287166457E-3</c:v>
                </c:pt>
                <c:pt idx="5">
                  <c:v>9.3810073048827373E-3</c:v>
                </c:pt>
                <c:pt idx="8">
                  <c:v>2.6881362698782354E-2</c:v>
                </c:pt>
                <c:pt idx="9">
                  <c:v>4.3730143898336758E-2</c:v>
                </c:pt>
                <c:pt idx="10">
                  <c:v>5.8459543874123401E-2</c:v>
                </c:pt>
                <c:pt idx="11">
                  <c:v>7.0298081762764947E-2</c:v>
                </c:pt>
                <c:pt idx="12">
                  <c:v>7.9843423239851996E-2</c:v>
                </c:pt>
              </c:numCache>
            </c:numRef>
          </c:yVal>
          <c:smooth val="1"/>
          <c:extLst>
            <c:ext xmlns:c16="http://schemas.microsoft.com/office/drawing/2014/chart" uri="{C3380CC4-5D6E-409C-BE32-E72D297353CC}">
              <c16:uniqueId val="{00000002-3821-4788-8BC9-BC6EE23E585E}"/>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分析TFC!$AEC$2:$AEO$2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分析TFC!$AEC$6:$AEO$6</c:f>
              <c:numCache>
                <c:formatCode>0%</c:formatCode>
                <c:ptCount val="13"/>
                <c:pt idx="0">
                  <c:v>9.0375056484410295E-3</c:v>
                </c:pt>
                <c:pt idx="1">
                  <c:v>8.5395051875498795E-3</c:v>
                </c:pt>
                <c:pt idx="3">
                  <c:v>9.3286557167915809E-3</c:v>
                </c:pt>
                <c:pt idx="4">
                  <c:v>9.312152750606463E-3</c:v>
                </c:pt>
                <c:pt idx="8">
                  <c:v>2.2907222725899064E-2</c:v>
                </c:pt>
                <c:pt idx="9">
                  <c:v>3.6294958121202169E-2</c:v>
                </c:pt>
                <c:pt idx="10">
                  <c:v>4.9638326868644514E-2</c:v>
                </c:pt>
                <c:pt idx="11">
                  <c:v>6.2144577078743789E-2</c:v>
                </c:pt>
                <c:pt idx="12">
                  <c:v>7.3706483953851584E-2</c:v>
                </c:pt>
              </c:numCache>
            </c:numRef>
          </c:yVal>
          <c:smooth val="1"/>
          <c:extLst>
            <c:ext xmlns:c16="http://schemas.microsoft.com/office/drawing/2014/chart" uri="{C3380CC4-5D6E-409C-BE32-E72D297353CC}">
              <c16:uniqueId val="{00000003-3821-4788-8BC9-BC6EE23E585E}"/>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分析TFC!$AEC$2:$AEO$2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分析TFC!$AEC$7:$AEO$7</c:f>
              <c:numCache>
                <c:formatCode>0%</c:formatCode>
                <c:ptCount val="13"/>
                <c:pt idx="0">
                  <c:v>9.0342397687234611E-3</c:v>
                </c:pt>
                <c:pt idx="1">
                  <c:v>8.5395051875498795E-3</c:v>
                </c:pt>
                <c:pt idx="2">
                  <c:v>8.7177624409734839E-3</c:v>
                </c:pt>
                <c:pt idx="3">
                  <c:v>9.2809297070454363E-3</c:v>
                </c:pt>
                <c:pt idx="8">
                  <c:v>2.0850708924103418E-2</c:v>
                </c:pt>
                <c:pt idx="9">
                  <c:v>3.1932242621915935E-2</c:v>
                </c:pt>
                <c:pt idx="10">
                  <c:v>4.2436891274100573E-2</c:v>
                </c:pt>
                <c:pt idx="11">
                  <c:v>5.4298857115758527E-2</c:v>
                </c:pt>
                <c:pt idx="12">
                  <c:v>6.7646922827946543E-2</c:v>
                </c:pt>
              </c:numCache>
            </c:numRef>
          </c:yVal>
          <c:smooth val="1"/>
          <c:extLst>
            <c:ext xmlns:c16="http://schemas.microsoft.com/office/drawing/2014/chart" uri="{C3380CC4-5D6E-409C-BE32-E72D297353CC}">
              <c16:uniqueId val="{00000004-3821-4788-8BC9-BC6EE23E585E}"/>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分析TFC!$AAP$1</c:f>
          <c:strCache>
            <c:ptCount val="1"/>
            <c:pt idx="0">
              <c:v>CSAM</c:v>
            </c:pt>
          </c:strCache>
        </c:strRef>
      </c:tx>
      <c:layout>
        <c:manualLayout>
          <c:xMode val="edge"/>
          <c:yMode val="edge"/>
          <c:x val="0.35227893734215182"/>
          <c:y val="1.9920023089676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5933111395092237"/>
          <c:w val="0.63535535701189072"/>
          <c:h val="0.7624928206068371"/>
        </c:manualLayout>
      </c:layout>
      <c:scatterChart>
        <c:scatterStyle val="smoothMarker"/>
        <c:varyColors val="0"/>
        <c:ser>
          <c:idx val="3"/>
          <c:order val="0"/>
          <c:tx>
            <c:strRef>
              <c:f>分析TFC!$B$3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分析TFC!$AAP$2:$ABB$2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分析TFC!$AAP$3:$ABB$3</c:f>
              <c:numCache>
                <c:formatCode>0%</c:formatCode>
                <c:ptCount val="13"/>
                <c:pt idx="0">
                  <c:v>3.5912504080966375E-3</c:v>
                </c:pt>
                <c:pt idx="1">
                  <c:v>2.4951483227058499E-3</c:v>
                </c:pt>
                <c:pt idx="6">
                  <c:v>2.3044424529509665E-3</c:v>
                </c:pt>
                <c:pt idx="7">
                  <c:v>2.3806540533767699E-3</c:v>
                </c:pt>
                <c:pt idx="9">
                  <c:v>1.6726897263810016E-2</c:v>
                </c:pt>
                <c:pt idx="10">
                  <c:v>2.7706369608683234E-2</c:v>
                </c:pt>
                <c:pt idx="11">
                  <c:v>3.781586852800848E-2</c:v>
                </c:pt>
                <c:pt idx="12">
                  <c:v>4.7057840187228354E-2</c:v>
                </c:pt>
              </c:numCache>
            </c:numRef>
          </c:yVal>
          <c:smooth val="1"/>
          <c:extLst>
            <c:ext xmlns:c16="http://schemas.microsoft.com/office/drawing/2014/chart" uri="{C3380CC4-5D6E-409C-BE32-E72D297353CC}">
              <c16:uniqueId val="{00000000-DE58-4BE1-A98D-18C44BBA8954}"/>
            </c:ext>
          </c:extLst>
        </c:ser>
        <c:ser>
          <c:idx val="0"/>
          <c:order val="1"/>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分析TFC!$AAP$2:$ABB$2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分析TFC!$AAP$4:$ABB$4</c:f>
              <c:numCache>
                <c:formatCode>0%</c:formatCode>
                <c:ptCount val="13"/>
                <c:pt idx="0">
                  <c:v>3.593009962436714E-3</c:v>
                </c:pt>
                <c:pt idx="1">
                  <c:v>2.4986118822876179E-3</c:v>
                </c:pt>
                <c:pt idx="5">
                  <c:v>2.7748414376321355E-3</c:v>
                </c:pt>
                <c:pt idx="6">
                  <c:v>2.7100271002710027E-3</c:v>
                </c:pt>
                <c:pt idx="8">
                  <c:v>7.9645010808965747E-3</c:v>
                </c:pt>
                <c:pt idx="9">
                  <c:v>1.6006652115164745E-2</c:v>
                </c:pt>
                <c:pt idx="10">
                  <c:v>2.5137545057863784E-2</c:v>
                </c:pt>
                <c:pt idx="11">
                  <c:v>3.4797891036906857E-2</c:v>
                </c:pt>
                <c:pt idx="12">
                  <c:v>4.5269201963884495E-2</c:v>
                </c:pt>
              </c:numCache>
            </c:numRef>
          </c:yVal>
          <c:smooth val="1"/>
          <c:extLst>
            <c:ext xmlns:c16="http://schemas.microsoft.com/office/drawing/2014/chart" uri="{C3380CC4-5D6E-409C-BE32-E72D297353CC}">
              <c16:uniqueId val="{00000001-DE58-4BE1-A98D-18C44BBA8954}"/>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分析TFC!$AAP$2:$ABB$2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分析TFC!$AAP$5:$ABB$5</c:f>
              <c:numCache>
                <c:formatCode>0%</c:formatCode>
                <c:ptCount val="13"/>
                <c:pt idx="0">
                  <c:v>3.593009962436714E-3</c:v>
                </c:pt>
                <c:pt idx="1">
                  <c:v>2.5020850708924102E-3</c:v>
                </c:pt>
                <c:pt idx="4">
                  <c:v>2.5466893039049238E-3</c:v>
                </c:pt>
                <c:pt idx="5">
                  <c:v>2.3013401922295927E-3</c:v>
                </c:pt>
                <c:pt idx="8">
                  <c:v>6.668966310221916E-3</c:v>
                </c:pt>
                <c:pt idx="9">
                  <c:v>1.2148271207558924E-2</c:v>
                </c:pt>
                <c:pt idx="10">
                  <c:v>1.9794369174594022E-2</c:v>
                </c:pt>
                <c:pt idx="11">
                  <c:v>2.8823205434183954E-2</c:v>
                </c:pt>
                <c:pt idx="12">
                  <c:v>3.9130434782608699E-2</c:v>
                </c:pt>
              </c:numCache>
            </c:numRef>
          </c:yVal>
          <c:smooth val="1"/>
          <c:extLst>
            <c:ext xmlns:c16="http://schemas.microsoft.com/office/drawing/2014/chart" uri="{C3380CC4-5D6E-409C-BE32-E72D297353CC}">
              <c16:uniqueId val="{00000002-DE58-4BE1-A98D-18C44BBA8954}"/>
            </c:ext>
          </c:extLst>
        </c:ser>
        <c:ser>
          <c:idx val="2"/>
          <c:order val="3"/>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分析TFC!$AAP$2:$ABB$2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分析TFC!$AAP$6:$ABB$6</c:f>
              <c:numCache>
                <c:formatCode>0%</c:formatCode>
                <c:ptCount val="13"/>
                <c:pt idx="0">
                  <c:v>3.6012440661319363E-3</c:v>
                </c:pt>
                <c:pt idx="1">
                  <c:v>2.5052192066805845E-3</c:v>
                </c:pt>
                <c:pt idx="3">
                  <c:v>2.7539779681762548E-3</c:v>
                </c:pt>
                <c:pt idx="4">
                  <c:v>2.513264451270595E-3</c:v>
                </c:pt>
                <c:pt idx="8">
                  <c:v>6.3755563575123297E-3</c:v>
                </c:pt>
                <c:pt idx="9">
                  <c:v>1.2045554095488393E-2</c:v>
                </c:pt>
                <c:pt idx="10">
                  <c:v>1.8928093817508488E-2</c:v>
                </c:pt>
                <c:pt idx="11">
                  <c:v>2.8665824506850648E-2</c:v>
                </c:pt>
                <c:pt idx="12">
                  <c:v>4.1717675864017326E-2</c:v>
                </c:pt>
              </c:numCache>
            </c:numRef>
          </c:yVal>
          <c:smooth val="1"/>
          <c:extLst>
            <c:ext xmlns:c16="http://schemas.microsoft.com/office/drawing/2014/chart" uri="{C3380CC4-5D6E-409C-BE32-E72D297353CC}">
              <c16:uniqueId val="{00000003-DE58-4BE1-A98D-18C44BBA8954}"/>
            </c:ext>
          </c:extLst>
        </c:ser>
        <c:ser>
          <c:idx val="4"/>
          <c:order val="4"/>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分析TFC!$AAP$2:$ABB$2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分析TFC!$AAP$7:$ABB$7</c:f>
              <c:numCache>
                <c:formatCode>0%</c:formatCode>
                <c:ptCount val="13"/>
                <c:pt idx="0">
                  <c:v>3.5965342488147784E-3</c:v>
                </c:pt>
                <c:pt idx="1">
                  <c:v>2.5048705816866127E-3</c:v>
                </c:pt>
                <c:pt idx="2">
                  <c:v>2.7089259108763375E-3</c:v>
                </c:pt>
                <c:pt idx="3">
                  <c:v>2.8910529519172246E-3</c:v>
                </c:pt>
                <c:pt idx="8">
                  <c:v>5.9708919019778577E-3</c:v>
                </c:pt>
                <c:pt idx="9">
                  <c:v>1.0379858657243815E-2</c:v>
                </c:pt>
                <c:pt idx="10">
                  <c:v>1.6301630163016303E-2</c:v>
                </c:pt>
                <c:pt idx="11">
                  <c:v>2.2752600297176819E-2</c:v>
                </c:pt>
                <c:pt idx="12">
                  <c:v>3.1358885017421602E-2</c:v>
                </c:pt>
              </c:numCache>
            </c:numRef>
          </c:yVal>
          <c:smooth val="1"/>
          <c:extLst>
            <c:ext xmlns:c16="http://schemas.microsoft.com/office/drawing/2014/chart" uri="{C3380CC4-5D6E-409C-BE32-E72D297353CC}">
              <c16:uniqueId val="{00000004-DE58-4BE1-A98D-18C44BBA895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c:f>
          <c:strCache>
            <c:ptCount val="1"/>
            <c:pt idx="0">
              <c:v>Total energy supply</c:v>
            </c:pt>
          </c:strCache>
        </c:strRef>
      </c:tx>
      <c:layout>
        <c:manualLayout>
          <c:xMode val="edge"/>
          <c:yMode val="edge"/>
          <c:x val="9.2685105468208087E-2"/>
          <c:y val="2.977020682089352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7019014528727941E-2"/>
          <c:y val="0.1781254614968085"/>
          <c:w val="0.22834456025482447"/>
          <c:h val="0.6791424148872911"/>
        </c:manualLayout>
      </c:layout>
      <c:scatterChart>
        <c:scatterStyle val="lineMarker"/>
        <c:varyColors val="0"/>
        <c:ser>
          <c:idx val="0"/>
          <c:order val="0"/>
          <c:tx>
            <c:strRef>
              <c:f>'シナリオ比較 世界'!$AN$3</c:f>
              <c:strCache>
                <c:ptCount val="1"/>
                <c:pt idx="0">
                  <c:v>CPS</c:v>
                </c:pt>
              </c:strCache>
            </c:strRef>
          </c:tx>
          <c:spPr>
            <a:ln w="28575" cap="rnd">
              <a:solidFill>
                <a:srgbClr val="C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世界'!$AO$3:$AW$3</c:f>
              <c:numCache>
                <c:formatCode>General</c:formatCode>
                <c:ptCount val="9"/>
                <c:pt idx="3" formatCode="#\ ##0\ \ \ \ ;\-#\ ##0\ \ \ \ ;\-\ \ \ \ ">
                  <c:v>654.245</c:v>
                </c:pt>
                <c:pt idx="5" formatCode="#\ ##0\ \ \ \ ;\-#\ ##0\ \ \ \ ;\-\ \ \ \ ">
                  <c:v>744.08500000000004</c:v>
                </c:pt>
                <c:pt idx="6" formatCode="#\ ##0\ \ \ \ ;\-#\ ##0\ \ \ \ ;\-\ \ \ \ ">
                  <c:v>776.50300000000004</c:v>
                </c:pt>
                <c:pt idx="7" formatCode="#\ ##0\ \ \ \ ;\-#\ ##0\ \ \ \ ;\-\ \ \ \ ">
                  <c:v>809.88499999999999</c:v>
                </c:pt>
                <c:pt idx="8" formatCode="#\ ##0\ \ \ \ ;\-#\ ##0\ \ \ \ ;\-\ \ \ \ ">
                  <c:v>838.02300000000002</c:v>
                </c:pt>
              </c:numCache>
            </c:numRef>
          </c:yVal>
          <c:smooth val="0"/>
          <c:extLst>
            <c:ext xmlns:c16="http://schemas.microsoft.com/office/drawing/2014/chart" uri="{C3380CC4-5D6E-409C-BE32-E72D297353CC}">
              <c16:uniqueId val="{00000000-2F36-4EC4-8E8D-BAB99CD46C5C}"/>
            </c:ext>
          </c:extLst>
        </c:ser>
        <c:ser>
          <c:idx val="1"/>
          <c:order val="1"/>
          <c:tx>
            <c:strRef>
              <c:f>'シナリオ比較 世界'!$AN$4</c:f>
              <c:strCache>
                <c:ptCount val="1"/>
                <c:pt idx="0">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世界'!$AO$4:$AW$4</c:f>
              <c:numCache>
                <c:formatCode>General</c:formatCode>
                <c:ptCount val="9"/>
                <c:pt idx="3" formatCode="#\ ##0\ \ \ \ ;\-#\ ##0\ \ \ \ ;\-\ \ \ \ ">
                  <c:v>654.245</c:v>
                </c:pt>
                <c:pt idx="5" formatCode="#\ ##0\ \ \ \ ;\-#\ ##0\ \ \ \ ;\-\ \ \ \ ">
                  <c:v>708.01400000000001</c:v>
                </c:pt>
                <c:pt idx="6" formatCode="#\ ##0\ \ \ \ ;\-#\ ##0\ \ \ \ ;\-\ \ \ \ ">
                  <c:v>717.49300000000005</c:v>
                </c:pt>
                <c:pt idx="7" formatCode="#\ ##0\ \ \ \ ;\-#\ ##0\ \ \ \ ;\-\ \ \ \ ">
                  <c:v>730.88300000000004</c:v>
                </c:pt>
                <c:pt idx="8" formatCode="#\ ##0\ \ \ \ ;\-#\ ##0\ \ \ \ ;\-\ \ \ \ ">
                  <c:v>747.02599999999995</c:v>
                </c:pt>
              </c:numCache>
            </c:numRef>
          </c:yVal>
          <c:smooth val="0"/>
          <c:extLst>
            <c:ext xmlns:c16="http://schemas.microsoft.com/office/drawing/2014/chart" uri="{C3380CC4-5D6E-409C-BE32-E72D297353CC}">
              <c16:uniqueId val="{00000001-2F36-4EC4-8E8D-BAB99CD46C5C}"/>
            </c:ext>
          </c:extLst>
        </c:ser>
        <c:ser>
          <c:idx val="2"/>
          <c:order val="2"/>
          <c:tx>
            <c:strRef>
              <c:f>'シナリオ比較 世界'!$AN$5</c:f>
              <c:strCache>
                <c:ptCount val="1"/>
                <c:pt idx="0">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世界'!$AO$5:$AW$5</c:f>
              <c:numCache>
                <c:formatCode>General</c:formatCode>
                <c:ptCount val="9"/>
                <c:pt idx="3" formatCode="#\ ##0\ \ \ \ ;\-#\ ##0\ \ \ \ ;\-\ \ \ \ ">
                  <c:v>654.245</c:v>
                </c:pt>
                <c:pt idx="5" formatCode="#\ ##0\ \ \ \ ;\-#\ ##0\ \ \ \ ;\-\ \ \ \ ">
                  <c:v>570.51900000000001</c:v>
                </c:pt>
                <c:pt idx="6" formatCode="#\ ##0\ \ \ \ ;\-#\ ##0\ \ \ \ ;\-\ \ \ \ ">
                  <c:v>550.84</c:v>
                </c:pt>
                <c:pt idx="7" formatCode="#\ ##0\ \ \ \ ;\-#\ ##0\ \ \ \ ;\-\ \ \ \ ">
                  <c:v>559.12900000000002</c:v>
                </c:pt>
                <c:pt idx="8" formatCode="#\ ##0\ \ \ \ ;\-#\ ##0\ \ \ \ ;\-\ \ \ \ ">
                  <c:v>570.35900000000004</c:v>
                </c:pt>
              </c:numCache>
            </c:numRef>
          </c:yVal>
          <c:smooth val="0"/>
          <c:extLst>
            <c:ext xmlns:c16="http://schemas.microsoft.com/office/drawing/2014/chart" uri="{C3380CC4-5D6E-409C-BE32-E72D297353CC}">
              <c16:uniqueId val="{00000002-2F36-4EC4-8E8D-BAB99CD46C5C}"/>
            </c:ext>
          </c:extLst>
        </c:ser>
        <c:ser>
          <c:idx val="3"/>
          <c:order val="3"/>
          <c:tx>
            <c:strRef>
              <c:f>'シナリオ比較 世界'!$AN$6</c:f>
              <c:strCache>
                <c:ptCount val="1"/>
                <c:pt idx="0">
                  <c:v>Histrorical data</c:v>
                </c:pt>
              </c:strCache>
            </c:strRef>
          </c:tx>
          <c:spPr>
            <a:ln w="28575" cap="rnd">
              <a:solidFill>
                <a:sysClr val="windowText" lastClr="0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世界'!$AO$6:$AW$6</c:f>
              <c:numCache>
                <c:formatCode>#\ ##0\ \ \ \ ;\-#\ ##0\ \ \ \ ;\-\ \ \ \ </c:formatCode>
                <c:ptCount val="9"/>
                <c:pt idx="0">
                  <c:v>536.40599999999995</c:v>
                </c:pt>
                <c:pt idx="1">
                  <c:v>568.46500000000003</c:v>
                </c:pt>
                <c:pt idx="2">
                  <c:v>640.73800000000006</c:v>
                </c:pt>
                <c:pt idx="3">
                  <c:v>654.245</c:v>
                </c:pt>
              </c:numCache>
            </c:numRef>
          </c:yVal>
          <c:smooth val="0"/>
          <c:extLst>
            <c:ext xmlns:c16="http://schemas.microsoft.com/office/drawing/2014/chart" uri="{C3380CC4-5D6E-409C-BE32-E72D297353CC}">
              <c16:uniqueId val="{00000003-2F36-4EC4-8E8D-BAB99CD46C5C}"/>
            </c:ext>
          </c:extLst>
        </c:ser>
        <c:dLbls>
          <c:showLegendKey val="0"/>
          <c:showVal val="0"/>
          <c:showCatName val="0"/>
          <c:showSerName val="0"/>
          <c:showPercent val="0"/>
          <c:showBubbleSize val="0"/>
        </c:dLbls>
        <c:axId val="422440575"/>
        <c:axId val="422452095"/>
      </c:scatterChart>
      <c:valAx>
        <c:axId val="42244057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452095"/>
        <c:crosses val="autoZero"/>
        <c:crossBetween val="midCat"/>
      </c:valAx>
      <c:valAx>
        <c:axId val="42245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440575"/>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世界'!$AM$7</c:f>
          <c:strCache>
            <c:ptCount val="1"/>
            <c:pt idx="0">
              <c:v>Renewables</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'シナリオ比較 世界'!$AM$7:$AN$7</c:f>
              <c:strCache>
                <c:ptCount val="2"/>
                <c:pt idx="0">
                  <c:v>Renewables</c:v>
                </c:pt>
                <c:pt idx="1">
                  <c:v>CPS</c:v>
                </c:pt>
              </c:strCache>
            </c:strRef>
          </c:tx>
          <c:spPr>
            <a:ln w="28575" cap="rnd">
              <a:solidFill>
                <a:srgbClr val="ED7D31"/>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世界'!$AO$7:$AW$7</c:f>
              <c:numCache>
                <c:formatCode>General</c:formatCode>
                <c:ptCount val="9"/>
                <c:pt idx="3" formatCode="#\ ##0\ \ \ \ ;\-#\ ##0\ \ \ \ ;\-\ \ \ \ ">
                  <c:v>82.733999999999995</c:v>
                </c:pt>
                <c:pt idx="5" formatCode="#\ ##0\ \ \ \ ;\-#\ ##0\ \ \ \ ;\-\ \ \ \ ">
                  <c:v>142.27500000000001</c:v>
                </c:pt>
                <c:pt idx="6" formatCode="#\ ##0\ \ \ \ ;\-#\ ##0\ \ \ \ ;\-\ \ \ \ ">
                  <c:v>169.041</c:v>
                </c:pt>
                <c:pt idx="7" formatCode="#\ ##0\ \ \ \ ;\-#\ ##0\ \ \ \ ;\-\ \ \ \ ">
                  <c:v>194.983</c:v>
                </c:pt>
                <c:pt idx="8" formatCode="#\ ##0\ \ \ \ ;\-#\ ##0\ \ \ \ ;\-\ \ \ \ ">
                  <c:v>217.22900000000001</c:v>
                </c:pt>
              </c:numCache>
            </c:numRef>
          </c:yVal>
          <c:smooth val="1"/>
          <c:extLst>
            <c:ext xmlns:c16="http://schemas.microsoft.com/office/drawing/2014/chart" uri="{C3380CC4-5D6E-409C-BE32-E72D297353CC}">
              <c16:uniqueId val="{00000000-E6A7-4A6F-9D9A-95C209639E86}"/>
            </c:ext>
          </c:extLst>
        </c:ser>
        <c:ser>
          <c:idx val="1"/>
          <c:order val="1"/>
          <c:tx>
            <c:strRef>
              <c:f>'シナリオ比較 世界'!$AM$8:$AN$8</c:f>
              <c:strCache>
                <c:ptCount val="2"/>
                <c:pt idx="0">
                  <c:v>Renewables</c:v>
                </c:pt>
                <c:pt idx="1">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世界'!$AO$8:$AW$8</c:f>
              <c:numCache>
                <c:formatCode>General</c:formatCode>
                <c:ptCount val="9"/>
                <c:pt idx="3" formatCode="#\ ##0\ \ \ \ ;\-#\ ##0\ \ \ \ ;\-\ \ \ \ ">
                  <c:v>82.733999999999995</c:v>
                </c:pt>
                <c:pt idx="5" formatCode="#\ ##0\ \ \ \ ;\-#\ ##0\ \ \ \ ;\-\ \ \ \ ">
                  <c:v>148.91499999999999</c:v>
                </c:pt>
                <c:pt idx="6" formatCode="#\ ##0\ \ \ \ ;\-#\ ##0\ \ \ \ ;\-\ \ \ \ ">
                  <c:v>179.30500000000001</c:v>
                </c:pt>
                <c:pt idx="7" formatCode="#\ ##0\ \ \ \ ;\-#\ ##0\ \ \ \ ;\-\ \ \ \ ">
                  <c:v>208.447</c:v>
                </c:pt>
                <c:pt idx="8" formatCode="#\ ##0\ \ \ \ ;\-#\ ##0\ \ \ \ ;\-\ \ \ \ ">
                  <c:v>233.42099999999999</c:v>
                </c:pt>
              </c:numCache>
            </c:numRef>
          </c:yVal>
          <c:smooth val="1"/>
          <c:extLst>
            <c:ext xmlns:c16="http://schemas.microsoft.com/office/drawing/2014/chart" uri="{C3380CC4-5D6E-409C-BE32-E72D297353CC}">
              <c16:uniqueId val="{00000001-E6A7-4A6F-9D9A-95C209639E86}"/>
            </c:ext>
          </c:extLst>
        </c:ser>
        <c:ser>
          <c:idx val="2"/>
          <c:order val="2"/>
          <c:tx>
            <c:strRef>
              <c:f>'シナリオ比較 世界'!$AM$9:$AN$9</c:f>
              <c:strCache>
                <c:ptCount val="2"/>
                <c:pt idx="0">
                  <c:v>Renewables</c:v>
                </c:pt>
                <c:pt idx="1">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世界'!$AO$9:$AW$9</c:f>
              <c:numCache>
                <c:formatCode>General</c:formatCode>
                <c:ptCount val="9"/>
                <c:pt idx="3" formatCode="#\ ##0\ \ \ \ ;\-#\ ##0\ \ \ \ ;\-\ \ \ \ ">
                  <c:v>82.733999999999995</c:v>
                </c:pt>
                <c:pt idx="5" formatCode="#\ ##0\ \ \ \ ;\-#\ ##0\ \ \ \ ;\-\ \ \ \ ">
                  <c:v>223.672</c:v>
                </c:pt>
                <c:pt idx="6" formatCode="#\ ##0\ \ \ \ ;\-#\ ##0\ \ \ \ ;\-\ \ \ \ ">
                  <c:v>297.72300000000001</c:v>
                </c:pt>
                <c:pt idx="7" formatCode="#\ ##0\ \ \ \ ;\-#\ ##0\ \ \ \ ;\-\ \ \ \ ">
                  <c:v>357.08699999999999</c:v>
                </c:pt>
                <c:pt idx="8" formatCode="#\ ##0\ \ \ \ ;\-#\ ##0\ \ \ \ ;\-\ \ \ \ ">
                  <c:v>401.17399999999998</c:v>
                </c:pt>
              </c:numCache>
            </c:numRef>
          </c:yVal>
          <c:smooth val="1"/>
          <c:extLst>
            <c:ext xmlns:c16="http://schemas.microsoft.com/office/drawing/2014/chart" uri="{C3380CC4-5D6E-409C-BE32-E72D297353CC}">
              <c16:uniqueId val="{00000002-E6A7-4A6F-9D9A-95C209639E86}"/>
            </c:ext>
          </c:extLst>
        </c:ser>
        <c:ser>
          <c:idx val="3"/>
          <c:order val="3"/>
          <c:tx>
            <c:strRef>
              <c:f>'シナリオ比較 世界'!$AM$10:$AN$10</c:f>
              <c:strCache>
                <c:ptCount val="2"/>
                <c:pt idx="0">
                  <c:v>Renewables</c:v>
                </c:pt>
                <c:pt idx="1">
                  <c:v>Histrorical data</c:v>
                </c:pt>
              </c:strCache>
            </c:strRef>
          </c:tx>
          <c:spPr>
            <a:ln w="28575" cap="rnd">
              <a:solidFill>
                <a:schemeClr val="accent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世界'!$AO$10:$AW$10</c:f>
              <c:numCache>
                <c:formatCode>#\ ##0\ \ \ \ ;\-#\ ##0\ \ \ \ ;\-\ \ \ \ </c:formatCode>
                <c:ptCount val="9"/>
                <c:pt idx="0">
                  <c:v>43.026000000000003</c:v>
                </c:pt>
                <c:pt idx="1">
                  <c:v>53.281999999999996</c:v>
                </c:pt>
                <c:pt idx="2">
                  <c:v>77.787999999999997</c:v>
                </c:pt>
                <c:pt idx="3">
                  <c:v>82.733999999999995</c:v>
                </c:pt>
              </c:numCache>
            </c:numRef>
          </c:yVal>
          <c:smooth val="1"/>
          <c:extLst>
            <c:ext xmlns:c16="http://schemas.microsoft.com/office/drawing/2014/chart" uri="{C3380CC4-5D6E-409C-BE32-E72D297353CC}">
              <c16:uniqueId val="{00000003-E6A7-4A6F-9D9A-95C209639E86}"/>
            </c:ext>
          </c:extLst>
        </c:ser>
        <c:dLbls>
          <c:showLegendKey val="0"/>
          <c:showVal val="0"/>
          <c:showCatName val="0"/>
          <c:showSerName val="0"/>
          <c:showPercent val="0"/>
          <c:showBubbleSize val="0"/>
        </c:dLbls>
        <c:axId val="1728351456"/>
        <c:axId val="1728356256"/>
      </c:scatterChart>
      <c:valAx>
        <c:axId val="17283514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6256"/>
        <c:crosses val="autoZero"/>
        <c:crossBetween val="midCat"/>
      </c:valAx>
      <c:valAx>
        <c:axId val="17283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1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世界'!$AM$63</c:f>
          <c:strCache>
            <c:ptCount val="1"/>
            <c:pt idx="0">
              <c:v>Coal</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919460027900513"/>
          <c:y val="0.15908535916392683"/>
          <c:w val="0.77094081436992556"/>
          <c:h val="0.69725221595804376"/>
        </c:manualLayout>
      </c:layout>
      <c:scatterChart>
        <c:scatterStyle val="smoothMarker"/>
        <c:varyColors val="0"/>
        <c:ser>
          <c:idx val="0"/>
          <c:order val="0"/>
          <c:tx>
            <c:strRef>
              <c:f>'シナリオ比較 世界'!$AM$63:$AN$63</c:f>
              <c:strCache>
                <c:ptCount val="2"/>
                <c:pt idx="0">
                  <c:v>Coal</c:v>
                </c:pt>
                <c:pt idx="1">
                  <c:v>CPS</c:v>
                </c:pt>
              </c:strCache>
            </c:strRef>
          </c:tx>
          <c:spPr>
            <a:ln w="28575" cap="rnd">
              <a:solidFill>
                <a:srgbClr val="C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世界'!$AO$63:$AW$63</c:f>
              <c:numCache>
                <c:formatCode>General</c:formatCode>
                <c:ptCount val="9"/>
                <c:pt idx="3" formatCode="#\ ##0\ \ \ \ ;\-#\ ##0\ \ \ \ ;\-\ \ \ \ ">
                  <c:v>178.44900000000001</c:v>
                </c:pt>
                <c:pt idx="5" formatCode="#\ ##0\ \ \ \ ;\-#\ ##0\ \ \ \ ;\-\ \ \ \ ">
                  <c:v>164.62700000000001</c:v>
                </c:pt>
                <c:pt idx="6" formatCode="#\ ##0\ \ \ \ ;\-#\ ##0\ \ \ \ ;\-\ \ \ \ ">
                  <c:v>154.642</c:v>
                </c:pt>
                <c:pt idx="7" formatCode="#\ ##0\ \ \ \ ;\-#\ ##0\ \ \ \ ;\-\ \ \ \ ">
                  <c:v>146.989</c:v>
                </c:pt>
                <c:pt idx="8" formatCode="#\ ##0\ \ \ \ ;\-#\ ##0\ \ \ \ ;\-\ \ \ \ ">
                  <c:v>138.452</c:v>
                </c:pt>
              </c:numCache>
            </c:numRef>
          </c:yVal>
          <c:smooth val="1"/>
          <c:extLst>
            <c:ext xmlns:c16="http://schemas.microsoft.com/office/drawing/2014/chart" uri="{C3380CC4-5D6E-409C-BE32-E72D297353CC}">
              <c16:uniqueId val="{00000000-57F6-457D-A4B8-1D09424C25DD}"/>
            </c:ext>
          </c:extLst>
        </c:ser>
        <c:ser>
          <c:idx val="1"/>
          <c:order val="1"/>
          <c:tx>
            <c:strRef>
              <c:f>'シナリオ比較 世界'!$AM$64:$AN$64</c:f>
              <c:strCache>
                <c:ptCount val="2"/>
                <c:pt idx="0">
                  <c:v>Coal</c:v>
                </c:pt>
                <c:pt idx="1">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世界'!$AO$64:$AW$64</c:f>
              <c:numCache>
                <c:formatCode>General</c:formatCode>
                <c:ptCount val="9"/>
                <c:pt idx="3" formatCode="#\ ##0\ \ \ \ ;\-#\ ##0\ \ \ \ ;\-\ \ \ \ ">
                  <c:v>178.44900000000001</c:v>
                </c:pt>
                <c:pt idx="5" formatCode="#\ ##0\ \ \ \ ;\-#\ ##0\ \ \ \ ;\-\ \ \ \ ">
                  <c:v>143.43899999999999</c:v>
                </c:pt>
                <c:pt idx="6" formatCode="#\ ##0\ \ \ \ ;\-#\ ##0\ \ \ \ ;\-\ \ \ \ ">
                  <c:v>121.011</c:v>
                </c:pt>
                <c:pt idx="7" formatCode="#\ ##0\ \ \ \ ;\-#\ ##0\ \ \ \ ;\-\ \ \ \ ">
                  <c:v>104.91800000000001</c:v>
                </c:pt>
                <c:pt idx="8" formatCode="#\ ##0\ \ \ \ ;\-#\ ##0\ \ \ \ ;\-\ \ \ \ ">
                  <c:v>95.492000000000004</c:v>
                </c:pt>
              </c:numCache>
            </c:numRef>
          </c:yVal>
          <c:smooth val="1"/>
          <c:extLst>
            <c:ext xmlns:c16="http://schemas.microsoft.com/office/drawing/2014/chart" uri="{C3380CC4-5D6E-409C-BE32-E72D297353CC}">
              <c16:uniqueId val="{00000001-57F6-457D-A4B8-1D09424C25DD}"/>
            </c:ext>
          </c:extLst>
        </c:ser>
        <c:ser>
          <c:idx val="2"/>
          <c:order val="2"/>
          <c:tx>
            <c:strRef>
              <c:f>'シナリオ比較 世界'!$AM$65:$AN$65</c:f>
              <c:strCache>
                <c:ptCount val="2"/>
                <c:pt idx="0">
                  <c:v>Coal</c:v>
                </c:pt>
                <c:pt idx="1">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世界'!$AO$65:$AW$65</c:f>
              <c:numCache>
                <c:formatCode>General</c:formatCode>
                <c:ptCount val="9"/>
                <c:pt idx="3" formatCode="#\ ##0\ \ \ \ ;\-#\ ##0\ \ \ \ ;\-\ \ \ \ ">
                  <c:v>178.44900000000001</c:v>
                </c:pt>
                <c:pt idx="5" formatCode="#\ ##0\ \ \ \ ;\-#\ ##0\ \ \ \ ;\-\ \ \ \ ">
                  <c:v>70.031000000000006</c:v>
                </c:pt>
                <c:pt idx="6" formatCode="#\ ##0\ \ \ \ ;\-#\ ##0\ \ \ \ ;\-\ \ \ \ ">
                  <c:v>29.37</c:v>
                </c:pt>
                <c:pt idx="7" formatCode="#\ ##0\ \ \ \ ;\-#\ ##0\ \ \ \ ;\-\ \ \ \ ">
                  <c:v>20.945</c:v>
                </c:pt>
                <c:pt idx="8" formatCode="#\ ##0\ \ \ \ ;\-#\ ##0\ \ \ \ ;\-\ \ \ \ ">
                  <c:v>15.164</c:v>
                </c:pt>
              </c:numCache>
            </c:numRef>
          </c:yVal>
          <c:smooth val="1"/>
          <c:extLst>
            <c:ext xmlns:c16="http://schemas.microsoft.com/office/drawing/2014/chart" uri="{C3380CC4-5D6E-409C-BE32-E72D297353CC}">
              <c16:uniqueId val="{00000002-57F6-457D-A4B8-1D09424C25DD}"/>
            </c:ext>
          </c:extLst>
        </c:ser>
        <c:ser>
          <c:idx val="3"/>
          <c:order val="3"/>
          <c:tx>
            <c:strRef>
              <c:f>'シナリオ比較 世界'!$AM$66:$AN$66</c:f>
              <c:strCache>
                <c:ptCount val="2"/>
                <c:pt idx="0">
                  <c:v>Coal</c:v>
                </c:pt>
                <c:pt idx="1">
                  <c:v>Histrorical data</c:v>
                </c:pt>
              </c:strCache>
            </c:strRef>
          </c:tx>
          <c:spPr>
            <a:ln w="28575" cap="rnd">
              <a:solidFill>
                <a:schemeClr val="accent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世界'!$AO$66:$AW$66</c:f>
              <c:numCache>
                <c:formatCode>#\ ##0\ \ \ \ ;\-#\ ##0\ \ \ \ ;\-\ \ \ \ </c:formatCode>
                <c:ptCount val="9"/>
                <c:pt idx="0">
                  <c:v>152.63499999999999</c:v>
                </c:pt>
                <c:pt idx="1">
                  <c:v>161.00700000000001</c:v>
                </c:pt>
                <c:pt idx="2">
                  <c:v>176.38800000000001</c:v>
                </c:pt>
                <c:pt idx="3">
                  <c:v>178.44900000000001</c:v>
                </c:pt>
              </c:numCache>
            </c:numRef>
          </c:yVal>
          <c:smooth val="1"/>
          <c:extLst>
            <c:ext xmlns:c16="http://schemas.microsoft.com/office/drawing/2014/chart" uri="{C3380CC4-5D6E-409C-BE32-E72D297353CC}">
              <c16:uniqueId val="{00000003-57F6-457D-A4B8-1D09424C25DD}"/>
            </c:ext>
          </c:extLst>
        </c:ser>
        <c:dLbls>
          <c:showLegendKey val="0"/>
          <c:showVal val="0"/>
          <c:showCatName val="0"/>
          <c:showSerName val="0"/>
          <c:showPercent val="0"/>
          <c:showBubbleSize val="0"/>
        </c:dLbls>
        <c:axId val="1728351456"/>
        <c:axId val="1728356256"/>
      </c:scatterChart>
      <c:valAx>
        <c:axId val="17283514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6256"/>
        <c:crosses val="autoZero"/>
        <c:crossBetween val="midCat"/>
      </c:valAx>
      <c:valAx>
        <c:axId val="17283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1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世界'!$AM$55</c:f>
          <c:strCache>
            <c:ptCount val="1"/>
            <c:pt idx="0">
              <c:v>Oil</c:v>
            </c:pt>
          </c:strCache>
        </c:strRef>
      </c:tx>
      <c:layout>
        <c:manualLayout>
          <c:xMode val="edge"/>
          <c:yMode val="edge"/>
          <c:x val="0.44662037686248057"/>
          <c:y val="6.50310817847585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'シナリオ比較 世界'!$AM$55:$AN$55</c:f>
              <c:strCache>
                <c:ptCount val="2"/>
                <c:pt idx="0">
                  <c:v>Oil</c:v>
                </c:pt>
                <c:pt idx="1">
                  <c:v>CPS</c:v>
                </c:pt>
              </c:strCache>
            </c:strRef>
          </c:tx>
          <c:spPr>
            <a:ln w="28575" cap="rnd">
              <a:solidFill>
                <a:srgbClr val="C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世界'!$AO$55:$AW$55</c:f>
              <c:numCache>
                <c:formatCode>General</c:formatCode>
                <c:ptCount val="9"/>
                <c:pt idx="3" formatCode="#\ ##0\ \ \ \ ;\-#\ ##0\ \ \ \ ;\-\ \ \ \ ">
                  <c:v>193.30500000000001</c:v>
                </c:pt>
                <c:pt idx="5" formatCode="#\ ##0\ \ \ \ ;\-#\ ##0\ \ \ \ ;\-\ \ \ \ ">
                  <c:v>201.08199999999999</c:v>
                </c:pt>
                <c:pt idx="6" formatCode="#\ ##0\ \ \ \ ;\-#\ ##0\ \ \ \ ;\-\ \ \ \ ">
                  <c:v>204.00800000000001</c:v>
                </c:pt>
                <c:pt idx="7" formatCode="#\ ##0\ \ \ \ ;\-#\ ##0\ \ \ \ ;\-\ \ \ \ ">
                  <c:v>209.19</c:v>
                </c:pt>
                <c:pt idx="8" formatCode="#\ ##0\ \ \ \ ;\-#\ ##0\ \ \ \ ;\-\ \ \ \ ">
                  <c:v>214.55500000000001</c:v>
                </c:pt>
              </c:numCache>
            </c:numRef>
          </c:yVal>
          <c:smooth val="1"/>
          <c:extLst>
            <c:ext xmlns:c16="http://schemas.microsoft.com/office/drawing/2014/chart" uri="{C3380CC4-5D6E-409C-BE32-E72D297353CC}">
              <c16:uniqueId val="{00000000-C147-4989-AD51-11F92301BB2E}"/>
            </c:ext>
          </c:extLst>
        </c:ser>
        <c:ser>
          <c:idx val="1"/>
          <c:order val="1"/>
          <c:tx>
            <c:strRef>
              <c:f>'シナリオ比較 世界'!$AM$56:$AN$56</c:f>
              <c:strCache>
                <c:ptCount val="2"/>
                <c:pt idx="0">
                  <c:v>Oil</c:v>
                </c:pt>
                <c:pt idx="1">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世界'!$AO$56:$AW$56</c:f>
              <c:numCache>
                <c:formatCode>General</c:formatCode>
                <c:ptCount val="9"/>
                <c:pt idx="3" formatCode="#\ ##0\ \ \ \ ;\-#\ ##0\ \ \ \ ;\-\ \ \ \ ">
                  <c:v>193.30500000000001</c:v>
                </c:pt>
                <c:pt idx="5" formatCode="#\ ##0\ \ \ \ ;\-#\ ##0\ \ \ \ ;\-\ \ \ \ ">
                  <c:v>191.53100000000001</c:v>
                </c:pt>
                <c:pt idx="6" formatCode="#\ ##0\ \ \ \ ;\-#\ ##0\ \ \ \ ;\-\ \ \ \ ">
                  <c:v>187.452</c:v>
                </c:pt>
                <c:pt idx="7" formatCode="#\ ##0\ \ \ \ ;\-#\ ##0\ \ \ \ ;\-\ \ \ \ ">
                  <c:v>185.148</c:v>
                </c:pt>
                <c:pt idx="8" formatCode="#\ ##0\ \ \ \ ;\-#\ ##0\ \ \ \ ;\-\ \ \ \ ">
                  <c:v>183.91800000000001</c:v>
                </c:pt>
              </c:numCache>
            </c:numRef>
          </c:yVal>
          <c:smooth val="1"/>
          <c:extLst>
            <c:ext xmlns:c16="http://schemas.microsoft.com/office/drawing/2014/chart" uri="{C3380CC4-5D6E-409C-BE32-E72D297353CC}">
              <c16:uniqueId val="{00000001-C147-4989-AD51-11F92301BB2E}"/>
            </c:ext>
          </c:extLst>
        </c:ser>
        <c:ser>
          <c:idx val="2"/>
          <c:order val="2"/>
          <c:tx>
            <c:strRef>
              <c:f>'シナリオ比較 世界'!$AM$57:$AN$57</c:f>
              <c:strCache>
                <c:ptCount val="2"/>
                <c:pt idx="0">
                  <c:v>Oil</c:v>
                </c:pt>
                <c:pt idx="1">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世界'!$AO$57:$AW$57</c:f>
              <c:numCache>
                <c:formatCode>General</c:formatCode>
                <c:ptCount val="9"/>
                <c:pt idx="3" formatCode="#\ ##0\ \ \ \ ;\-#\ ##0\ \ \ \ ;\-\ \ \ \ ">
                  <c:v>193.30500000000001</c:v>
                </c:pt>
                <c:pt idx="5" formatCode="#\ ##0\ \ \ \ ;\-#\ ##0\ \ \ \ ;\-\ \ \ \ ">
                  <c:v>129.13399999999999</c:v>
                </c:pt>
                <c:pt idx="6" formatCode="#\ ##0\ \ \ \ ;\-#\ ##0\ \ \ \ ;\-\ \ \ \ ">
                  <c:v>91.605000000000004</c:v>
                </c:pt>
                <c:pt idx="7" formatCode="#\ ##0\ \ \ \ ;\-#\ ##0\ \ \ \ ;\-\ \ \ \ ">
                  <c:v>64.44</c:v>
                </c:pt>
                <c:pt idx="8" formatCode="#\ ##0\ \ \ \ ;\-#\ ##0\ \ \ \ ;\-\ \ \ \ ">
                  <c:v>45.3</c:v>
                </c:pt>
              </c:numCache>
            </c:numRef>
          </c:yVal>
          <c:smooth val="1"/>
          <c:extLst>
            <c:ext xmlns:c16="http://schemas.microsoft.com/office/drawing/2014/chart" uri="{C3380CC4-5D6E-409C-BE32-E72D297353CC}">
              <c16:uniqueId val="{00000002-C147-4989-AD51-11F92301BB2E}"/>
            </c:ext>
          </c:extLst>
        </c:ser>
        <c:ser>
          <c:idx val="3"/>
          <c:order val="3"/>
          <c:tx>
            <c:strRef>
              <c:f>'シナリオ比較 世界'!$AM$58:$AN$58</c:f>
              <c:strCache>
                <c:ptCount val="2"/>
                <c:pt idx="0">
                  <c:v>Oil</c:v>
                </c:pt>
                <c:pt idx="1">
                  <c:v>Histrorical data</c:v>
                </c:pt>
              </c:strCache>
            </c:strRef>
          </c:tx>
          <c:spPr>
            <a:ln w="28575" cap="rnd">
              <a:solidFill>
                <a:schemeClr val="accent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世界'!$AO$58:$AW$58</c:f>
              <c:numCache>
                <c:formatCode>#\ ##0\ \ \ \ ;\-#\ ##0\ \ \ \ ;\-\ \ \ \ </c:formatCode>
                <c:ptCount val="9"/>
                <c:pt idx="0">
                  <c:v>173.65799999999999</c:v>
                </c:pt>
                <c:pt idx="1">
                  <c:v>181.92599999999999</c:v>
                </c:pt>
                <c:pt idx="2">
                  <c:v>191.72499999999999</c:v>
                </c:pt>
                <c:pt idx="3">
                  <c:v>193.30500000000001</c:v>
                </c:pt>
              </c:numCache>
            </c:numRef>
          </c:yVal>
          <c:smooth val="1"/>
          <c:extLst>
            <c:ext xmlns:c16="http://schemas.microsoft.com/office/drawing/2014/chart" uri="{C3380CC4-5D6E-409C-BE32-E72D297353CC}">
              <c16:uniqueId val="{00000003-C147-4989-AD51-11F92301BB2E}"/>
            </c:ext>
          </c:extLst>
        </c:ser>
        <c:dLbls>
          <c:showLegendKey val="0"/>
          <c:showVal val="0"/>
          <c:showCatName val="0"/>
          <c:showSerName val="0"/>
          <c:showPercent val="0"/>
          <c:showBubbleSize val="0"/>
        </c:dLbls>
        <c:axId val="1728351456"/>
        <c:axId val="1728356256"/>
      </c:scatterChart>
      <c:valAx>
        <c:axId val="17283514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6256"/>
        <c:crosses val="autoZero"/>
        <c:crossBetween val="midCat"/>
      </c:valAx>
      <c:valAx>
        <c:axId val="17283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1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世界'!$AM$39</c:f>
          <c:strCache>
            <c:ptCount val="1"/>
            <c:pt idx="0">
              <c:v>Nuclear</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'シナリオ比較 世界'!$AM$39:$AN$39</c:f>
              <c:strCache>
                <c:ptCount val="2"/>
                <c:pt idx="0">
                  <c:v>Nuclear</c:v>
                </c:pt>
                <c:pt idx="1">
                  <c:v>CPS</c:v>
                </c:pt>
              </c:strCache>
            </c:strRef>
          </c:tx>
          <c:spPr>
            <a:ln w="28575" cap="rnd">
              <a:solidFill>
                <a:srgbClr val="C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世界'!$AO$39:$AW$39</c:f>
              <c:numCache>
                <c:formatCode>General</c:formatCode>
                <c:ptCount val="9"/>
                <c:pt idx="3" formatCode="#\ ##0\ \ \ \ ;\-#\ ##0\ \ \ \ ;\-\ \ \ \ ">
                  <c:v>31.018000000000001</c:v>
                </c:pt>
                <c:pt idx="5" formatCode="#\ ##0\ \ \ \ ;\-#\ ##0\ \ \ \ ;\-\ \ \ \ ">
                  <c:v>42.365000000000002</c:v>
                </c:pt>
                <c:pt idx="6" formatCode="#\ ##0\ \ \ \ ;\-#\ ##0\ \ \ \ ;\-\ \ \ \ ">
                  <c:v>48.908000000000001</c:v>
                </c:pt>
                <c:pt idx="7" formatCode="#\ ##0\ \ \ \ ;\-#\ ##0\ \ \ \ ;\-\ \ \ \ ">
                  <c:v>53.267000000000003</c:v>
                </c:pt>
                <c:pt idx="8" formatCode="#\ ##0\ \ \ \ ;\-#\ ##0\ \ \ \ ;\-\ \ \ \ ">
                  <c:v>57.293999999999997</c:v>
                </c:pt>
              </c:numCache>
            </c:numRef>
          </c:yVal>
          <c:smooth val="1"/>
          <c:extLst>
            <c:ext xmlns:c16="http://schemas.microsoft.com/office/drawing/2014/chart" uri="{C3380CC4-5D6E-409C-BE32-E72D297353CC}">
              <c16:uniqueId val="{00000000-C569-4CBD-801B-142E9FB69DFB}"/>
            </c:ext>
          </c:extLst>
        </c:ser>
        <c:ser>
          <c:idx val="1"/>
          <c:order val="1"/>
          <c:tx>
            <c:strRef>
              <c:f>'シナリオ比較 世界'!$AM$40:$AN$40</c:f>
              <c:strCache>
                <c:ptCount val="2"/>
                <c:pt idx="0">
                  <c:v>Nuclear</c:v>
                </c:pt>
                <c:pt idx="1">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世界'!$AO$40:$AW$40</c:f>
              <c:numCache>
                <c:formatCode>General</c:formatCode>
                <c:ptCount val="9"/>
                <c:pt idx="3" formatCode="#\ ##0\ \ \ \ ;\-#\ ##0\ \ \ \ ;\-\ \ \ \ ">
                  <c:v>31.018000000000001</c:v>
                </c:pt>
                <c:pt idx="5" formatCode="#\ ##0\ \ \ \ ;\-#\ ##0\ \ \ \ ;\-\ \ \ \ ">
                  <c:v>42.860999999999997</c:v>
                </c:pt>
                <c:pt idx="6" formatCode="#\ ##0\ \ \ \ ;\-#\ ##0\ \ \ \ ;\-\ \ \ \ ">
                  <c:v>50.396000000000001</c:v>
                </c:pt>
                <c:pt idx="7" formatCode="#\ ##0\ \ \ \ ;\-#\ ##0\ \ \ \ ;\-\ \ \ \ ">
                  <c:v>55.655000000000001</c:v>
                </c:pt>
                <c:pt idx="8" formatCode="#\ ##0\ \ \ \ ;\-#\ ##0\ \ \ \ ;\-\ \ \ \ ">
                  <c:v>60.927999999999997</c:v>
                </c:pt>
              </c:numCache>
            </c:numRef>
          </c:yVal>
          <c:smooth val="1"/>
          <c:extLst>
            <c:ext xmlns:c16="http://schemas.microsoft.com/office/drawing/2014/chart" uri="{C3380CC4-5D6E-409C-BE32-E72D297353CC}">
              <c16:uniqueId val="{00000001-C569-4CBD-801B-142E9FB69DFB}"/>
            </c:ext>
          </c:extLst>
        </c:ser>
        <c:ser>
          <c:idx val="2"/>
          <c:order val="2"/>
          <c:tx>
            <c:strRef>
              <c:f>'シナリオ比較 世界'!$AM$41:$AN$41</c:f>
              <c:strCache>
                <c:ptCount val="2"/>
                <c:pt idx="0">
                  <c:v>Nuclear</c:v>
                </c:pt>
                <c:pt idx="1">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世界'!$AO$41:$AW$41</c:f>
              <c:numCache>
                <c:formatCode>General</c:formatCode>
                <c:ptCount val="9"/>
                <c:pt idx="3" formatCode="#\ ##0\ \ \ \ ;\-#\ ##0\ \ \ \ ;\-\ \ \ \ ">
                  <c:v>31.018000000000001</c:v>
                </c:pt>
                <c:pt idx="5" formatCode="#\ ##0\ \ \ \ ;\-#\ ##0\ \ \ \ ;\-\ \ \ \ ">
                  <c:v>55.448</c:v>
                </c:pt>
                <c:pt idx="6" formatCode="#\ ##0\ \ \ \ ;\-#\ ##0\ \ \ \ ;\-\ \ \ \ ">
                  <c:v>69.057000000000002</c:v>
                </c:pt>
                <c:pt idx="7" formatCode="#\ ##0\ \ \ \ ;\-#\ ##0\ \ \ \ ;\-\ \ \ \ ">
                  <c:v>75.334999999999994</c:v>
                </c:pt>
                <c:pt idx="8" formatCode="#\ ##0\ \ \ \ ;\-#\ ##0\ \ \ \ ;\-\ \ \ \ ">
                  <c:v>77.986000000000004</c:v>
                </c:pt>
              </c:numCache>
            </c:numRef>
          </c:yVal>
          <c:smooth val="1"/>
          <c:extLst>
            <c:ext xmlns:c16="http://schemas.microsoft.com/office/drawing/2014/chart" uri="{C3380CC4-5D6E-409C-BE32-E72D297353CC}">
              <c16:uniqueId val="{00000002-C569-4CBD-801B-142E9FB69DFB}"/>
            </c:ext>
          </c:extLst>
        </c:ser>
        <c:ser>
          <c:idx val="3"/>
          <c:order val="3"/>
          <c:tx>
            <c:strRef>
              <c:f>'シナリオ比較 世界'!$AM$42:$AN$42</c:f>
              <c:strCache>
                <c:ptCount val="2"/>
                <c:pt idx="0">
                  <c:v>Nuclear</c:v>
                </c:pt>
                <c:pt idx="1">
                  <c:v>Histrorical data</c:v>
                </c:pt>
              </c:strCache>
            </c:strRef>
          </c:tx>
          <c:spPr>
            <a:ln w="28575" cap="rnd">
              <a:solidFill>
                <a:schemeClr val="accent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世界'!$AO$42:$AW$42</c:f>
              <c:numCache>
                <c:formatCode>#\ ##0\ \ \ \ ;\-#\ ##0\ \ \ \ ;\-\ \ \ \ </c:formatCode>
                <c:ptCount val="9"/>
                <c:pt idx="0">
                  <c:v>30.091000000000001</c:v>
                </c:pt>
                <c:pt idx="1">
                  <c:v>28.062999999999999</c:v>
                </c:pt>
                <c:pt idx="2">
                  <c:v>29.919</c:v>
                </c:pt>
                <c:pt idx="3">
                  <c:v>31.018000000000001</c:v>
                </c:pt>
              </c:numCache>
            </c:numRef>
          </c:yVal>
          <c:smooth val="1"/>
          <c:extLst>
            <c:ext xmlns:c16="http://schemas.microsoft.com/office/drawing/2014/chart" uri="{C3380CC4-5D6E-409C-BE32-E72D297353CC}">
              <c16:uniqueId val="{00000003-C569-4CBD-801B-142E9FB69DFB}"/>
            </c:ext>
          </c:extLst>
        </c:ser>
        <c:dLbls>
          <c:showLegendKey val="0"/>
          <c:showVal val="0"/>
          <c:showCatName val="0"/>
          <c:showSerName val="0"/>
          <c:showPercent val="0"/>
          <c:showBubbleSize val="0"/>
        </c:dLbls>
        <c:axId val="1728351456"/>
        <c:axId val="1728356256"/>
      </c:scatterChart>
      <c:valAx>
        <c:axId val="17283514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6256"/>
        <c:crosses val="autoZero"/>
        <c:crossBetween val="midCat"/>
      </c:valAx>
      <c:valAx>
        <c:axId val="17283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1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世界'!$AM$43</c:f>
          <c:strCache>
            <c:ptCount val="1"/>
            <c:pt idx="0">
              <c:v>Natural gas</c:v>
            </c:pt>
          </c:strCache>
        </c:strRef>
      </c:tx>
      <c:layout>
        <c:manualLayout>
          <c:xMode val="edge"/>
          <c:yMode val="edge"/>
          <c:x val="0.35532394618135454"/>
          <c:y val="6.45021147786026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0"/>
          <c:order val="0"/>
          <c:tx>
            <c:strRef>
              <c:f>'シナリオ比較 世界'!$AM$43:$AN$43</c:f>
              <c:strCache>
                <c:ptCount val="2"/>
                <c:pt idx="0">
                  <c:v>Natural gas</c:v>
                </c:pt>
                <c:pt idx="1">
                  <c:v>CPS</c:v>
                </c:pt>
              </c:strCache>
            </c:strRef>
          </c:tx>
          <c:spPr>
            <a:ln w="28575" cap="rnd">
              <a:solidFill>
                <a:srgbClr val="C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世界'!$AO$43:$AW$43</c:f>
              <c:numCache>
                <c:formatCode>General</c:formatCode>
                <c:ptCount val="9"/>
                <c:pt idx="3" formatCode="#\ ##0\ \ \ \ ;\-#\ ##0\ \ \ \ ;\-\ \ \ \ ">
                  <c:v>147.661</c:v>
                </c:pt>
                <c:pt idx="5" formatCode="#\ ##0\ \ \ \ ;\-#\ ##0\ \ \ \ ;\-\ \ \ \ ">
                  <c:v>175.02799999999999</c:v>
                </c:pt>
                <c:pt idx="6" formatCode="#\ ##0\ \ \ \ ;\-#\ ##0\ \ \ \ ;\-\ \ \ \ ">
                  <c:v>181.93700000000001</c:v>
                </c:pt>
                <c:pt idx="7" formatCode="#\ ##0\ \ \ \ ;\-#\ ##0\ \ \ \ ;\-\ \ \ \ ">
                  <c:v>188.291</c:v>
                </c:pt>
                <c:pt idx="8" formatCode="#\ ##0\ \ \ \ ;\-#\ ##0\ \ \ \ ;\-\ \ \ \ ">
                  <c:v>194.34700000000001</c:v>
                </c:pt>
              </c:numCache>
            </c:numRef>
          </c:yVal>
          <c:smooth val="1"/>
          <c:extLst>
            <c:ext xmlns:c16="http://schemas.microsoft.com/office/drawing/2014/chart" uri="{C3380CC4-5D6E-409C-BE32-E72D297353CC}">
              <c16:uniqueId val="{00000000-7CFA-4CB7-8E8A-0229A80ACA6E}"/>
            </c:ext>
          </c:extLst>
        </c:ser>
        <c:ser>
          <c:idx val="1"/>
          <c:order val="1"/>
          <c:tx>
            <c:strRef>
              <c:f>'シナリオ比較 世界'!$AM$44:$AN$44</c:f>
              <c:strCache>
                <c:ptCount val="2"/>
                <c:pt idx="0">
                  <c:v>Natural gas</c:v>
                </c:pt>
                <c:pt idx="1">
                  <c:v>STEPS</c:v>
                </c:pt>
              </c:strCache>
            </c:strRef>
          </c:tx>
          <c:spPr>
            <a:ln w="28575"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世界'!$AO$44:$AW$44</c:f>
              <c:numCache>
                <c:formatCode>General</c:formatCode>
                <c:ptCount val="9"/>
                <c:pt idx="3" formatCode="#\ ##0\ \ \ \ ;\-#\ ##0\ \ \ \ ;\-\ \ \ \ ">
                  <c:v>147.661</c:v>
                </c:pt>
                <c:pt idx="5" formatCode="#\ ##0\ \ \ \ ;\-#\ ##0\ \ \ \ ;\-\ \ \ \ ">
                  <c:v>165.489</c:v>
                </c:pt>
                <c:pt idx="6" formatCode="#\ ##0\ \ \ \ ;\-#\ ##0\ \ \ \ ;\-\ \ \ \ ">
                  <c:v>164.85400000000001</c:v>
                </c:pt>
                <c:pt idx="7" formatCode="#\ ##0\ \ \ \ ;\-#\ ##0\ \ \ \ ;\-\ \ \ \ ">
                  <c:v>163.577</c:v>
                </c:pt>
                <c:pt idx="8" formatCode="#\ ##0\ \ \ \ ;\-#\ ##0\ \ \ \ ;\-\ \ \ \ ">
                  <c:v>161.124</c:v>
                </c:pt>
              </c:numCache>
            </c:numRef>
          </c:yVal>
          <c:smooth val="1"/>
          <c:extLst>
            <c:ext xmlns:c16="http://schemas.microsoft.com/office/drawing/2014/chart" uri="{C3380CC4-5D6E-409C-BE32-E72D297353CC}">
              <c16:uniqueId val="{00000001-7CFA-4CB7-8E8A-0229A80ACA6E}"/>
            </c:ext>
          </c:extLst>
        </c:ser>
        <c:ser>
          <c:idx val="2"/>
          <c:order val="2"/>
          <c:tx>
            <c:strRef>
              <c:f>'シナリオ比較 世界'!$AM$45:$AN$45</c:f>
              <c:strCache>
                <c:ptCount val="2"/>
                <c:pt idx="0">
                  <c:v>Natural gas</c:v>
                </c:pt>
                <c:pt idx="1">
                  <c:v>NZE</c:v>
                </c:pt>
              </c:strCache>
            </c:strRef>
          </c:tx>
          <c:spPr>
            <a:ln w="28575"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世界'!$AO$45:$AW$45</c:f>
              <c:numCache>
                <c:formatCode>General</c:formatCode>
                <c:ptCount val="9"/>
                <c:pt idx="3" formatCode="#\ ##0\ \ \ \ ;\-#\ ##0\ \ \ \ ;\-\ \ \ \ ">
                  <c:v>147.661</c:v>
                </c:pt>
                <c:pt idx="5" formatCode="#\ ##0\ \ \ \ ;\-#\ ##0\ \ \ \ ;\-\ \ \ \ ">
                  <c:v>91.14</c:v>
                </c:pt>
                <c:pt idx="6" formatCode="#\ ##0\ \ \ \ ;\-#\ ##0\ \ \ \ ;\-\ \ \ \ ">
                  <c:v>62.195999999999998</c:v>
                </c:pt>
                <c:pt idx="7" formatCode="#\ ##0\ \ \ \ ;\-#\ ##0\ \ \ \ ;\-\ \ \ \ ">
                  <c:v>40.597000000000001</c:v>
                </c:pt>
                <c:pt idx="8" formatCode="#\ ##0\ \ \ \ ;\-#\ ##0\ \ \ \ ;\-\ \ \ \ ">
                  <c:v>30.14</c:v>
                </c:pt>
              </c:numCache>
            </c:numRef>
          </c:yVal>
          <c:smooth val="1"/>
          <c:extLst>
            <c:ext xmlns:c16="http://schemas.microsoft.com/office/drawing/2014/chart" uri="{C3380CC4-5D6E-409C-BE32-E72D297353CC}">
              <c16:uniqueId val="{00000002-7CFA-4CB7-8E8A-0229A80ACA6E}"/>
            </c:ext>
          </c:extLst>
        </c:ser>
        <c:ser>
          <c:idx val="3"/>
          <c:order val="3"/>
          <c:tx>
            <c:strRef>
              <c:f>'シナリオ比較 世界'!$AM$46:$AN$46</c:f>
              <c:strCache>
                <c:ptCount val="2"/>
                <c:pt idx="0">
                  <c:v>Natural gas</c:v>
                </c:pt>
                <c:pt idx="1">
                  <c:v>Histrorical data</c:v>
                </c:pt>
              </c:strCache>
            </c:strRef>
          </c:tx>
          <c:spPr>
            <a:ln w="28575" cap="rnd">
              <a:solidFill>
                <a:schemeClr val="accent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世界'!$AO$46:$AW$46</c:f>
              <c:numCache>
                <c:formatCode>#\ ##0\ \ \ \ ;\-#\ ##0\ \ \ \ ;\-\ \ \ \ </c:formatCode>
                <c:ptCount val="9"/>
                <c:pt idx="0">
                  <c:v>114.60599999999999</c:v>
                </c:pt>
                <c:pt idx="1">
                  <c:v>122.40600000000001</c:v>
                </c:pt>
                <c:pt idx="2">
                  <c:v>143.816</c:v>
                </c:pt>
                <c:pt idx="3">
                  <c:v>147.661</c:v>
                </c:pt>
              </c:numCache>
            </c:numRef>
          </c:yVal>
          <c:smooth val="1"/>
          <c:extLst>
            <c:ext xmlns:c16="http://schemas.microsoft.com/office/drawing/2014/chart" uri="{C3380CC4-5D6E-409C-BE32-E72D297353CC}">
              <c16:uniqueId val="{00000003-7CFA-4CB7-8E8A-0229A80ACA6E}"/>
            </c:ext>
          </c:extLst>
        </c:ser>
        <c:dLbls>
          <c:showLegendKey val="0"/>
          <c:showVal val="0"/>
          <c:showCatName val="0"/>
          <c:showSerName val="0"/>
          <c:showPercent val="0"/>
          <c:showBubbleSize val="0"/>
        </c:dLbls>
        <c:axId val="1728351456"/>
        <c:axId val="1728356256"/>
      </c:scatterChart>
      <c:valAx>
        <c:axId val="17283514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6256"/>
        <c:crosses val="autoZero"/>
        <c:crossBetween val="midCat"/>
      </c:valAx>
      <c:valAx>
        <c:axId val="1728356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7283514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分析Elec!$AC$1</c:f>
          <c:strCache>
            <c:ptCount val="1"/>
            <c:pt idx="0">
              <c:v>Total generation</c:v>
            </c:pt>
          </c:strCache>
        </c:strRef>
      </c:tx>
      <c:layout>
        <c:manualLayout>
          <c:xMode val="edge"/>
          <c:yMode val="edge"/>
          <c:x val="0.27641413384168323"/>
          <c:y val="6.36239910396809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758477952351215"/>
          <c:y val="0.15371208536605266"/>
          <c:w val="0.57365540001583137"/>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分析Elec!$AC$2:$AO$2</c:f>
              <c:numCache>
                <c:formatCode>0</c:formatCode>
                <c:ptCount val="13"/>
                <c:pt idx="0">
                  <c:v>2010</c:v>
                </c:pt>
                <c:pt idx="1">
                  <c:v>2015</c:v>
                </c:pt>
                <c:pt idx="2" formatCode="General">
                  <c:v>2019</c:v>
                </c:pt>
                <c:pt idx="3">
                  <c:v>2020</c:v>
                </c:pt>
                <c:pt idx="4">
                  <c:v>2021</c:v>
                </c:pt>
                <c:pt idx="5">
                  <c:v>2022</c:v>
                </c:pt>
                <c:pt idx="6">
                  <c:v>2023</c:v>
                </c:pt>
                <c:pt idx="8">
                  <c:v>2030</c:v>
                </c:pt>
                <c:pt idx="9">
                  <c:v>2035</c:v>
                </c:pt>
                <c:pt idx="10">
                  <c:v>2040</c:v>
                </c:pt>
                <c:pt idx="11">
                  <c:v>2045</c:v>
                </c:pt>
                <c:pt idx="12">
                  <c:v>2050</c:v>
                </c:pt>
              </c:numCache>
            </c:numRef>
          </c:xVal>
          <c:yVal>
            <c:numRef>
              <c:f>分析Elec!$AC$7:$AO$7</c:f>
              <c:numCache>
                <c:formatCode>#,##0_);[Red]\(#,##0\)</c:formatCode>
                <c:ptCount val="13"/>
                <c:pt idx="0">
                  <c:v>21519.7</c:v>
                </c:pt>
                <c:pt idx="1">
                  <c:v>24268.9</c:v>
                </c:pt>
                <c:pt idx="2">
                  <c:v>26959</c:v>
                </c:pt>
                <c:pt idx="3">
                  <c:v>26761.599999999999</c:v>
                </c:pt>
                <c:pt idx="8">
                  <c:v>33574.699999999997</c:v>
                </c:pt>
                <c:pt idx="9">
                  <c:v>36946.1</c:v>
                </c:pt>
                <c:pt idx="10">
                  <c:v>40552.800000000003</c:v>
                </c:pt>
                <c:pt idx="11">
                  <c:v>43880.9</c:v>
                </c:pt>
                <c:pt idx="12">
                  <c:v>46703</c:v>
                </c:pt>
              </c:numCache>
            </c:numRef>
          </c:yVal>
          <c:smooth val="1"/>
          <c:extLst>
            <c:ext xmlns:c16="http://schemas.microsoft.com/office/drawing/2014/chart" uri="{C3380CC4-5D6E-409C-BE32-E72D297353CC}">
              <c16:uniqueId val="{00000000-DD65-4172-BDEB-C1690A34C4BF}"/>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分析Elec!$AC$2:$AO$2</c:f>
              <c:numCache>
                <c:formatCode>0</c:formatCode>
                <c:ptCount val="13"/>
                <c:pt idx="0">
                  <c:v>2010</c:v>
                </c:pt>
                <c:pt idx="1">
                  <c:v>2015</c:v>
                </c:pt>
                <c:pt idx="2" formatCode="General">
                  <c:v>2019</c:v>
                </c:pt>
                <c:pt idx="3">
                  <c:v>2020</c:v>
                </c:pt>
                <c:pt idx="4">
                  <c:v>2021</c:v>
                </c:pt>
                <c:pt idx="5">
                  <c:v>2022</c:v>
                </c:pt>
                <c:pt idx="6">
                  <c:v>2023</c:v>
                </c:pt>
                <c:pt idx="8">
                  <c:v>2030</c:v>
                </c:pt>
                <c:pt idx="9">
                  <c:v>2035</c:v>
                </c:pt>
                <c:pt idx="10">
                  <c:v>2040</c:v>
                </c:pt>
                <c:pt idx="11">
                  <c:v>2045</c:v>
                </c:pt>
                <c:pt idx="12">
                  <c:v>2050</c:v>
                </c:pt>
              </c:numCache>
            </c:numRef>
          </c:xVal>
          <c:yVal>
            <c:numRef>
              <c:f>分析Elec!$AC$6:$AO$6</c:f>
              <c:numCache>
                <c:formatCode>#,##0_);[Red]\(#,##0\)</c:formatCode>
                <c:ptCount val="13"/>
                <c:pt idx="0">
                  <c:v>21538.9</c:v>
                </c:pt>
                <c:pt idx="1">
                  <c:v>24287.3</c:v>
                </c:pt>
                <c:pt idx="3">
                  <c:v>26707.7</c:v>
                </c:pt>
                <c:pt idx="4">
                  <c:v>28333.9</c:v>
                </c:pt>
                <c:pt idx="8">
                  <c:v>34833.599999999999</c:v>
                </c:pt>
                <c:pt idx="9">
                  <c:v>38630.199999999997</c:v>
                </c:pt>
                <c:pt idx="10">
                  <c:v>42641.599999999999</c:v>
                </c:pt>
                <c:pt idx="11">
                  <c:v>46440.2</c:v>
                </c:pt>
                <c:pt idx="12">
                  <c:v>49844.9</c:v>
                </c:pt>
              </c:numCache>
            </c:numRef>
          </c:yVal>
          <c:smooth val="1"/>
          <c:extLst>
            <c:ext xmlns:c16="http://schemas.microsoft.com/office/drawing/2014/chart" uri="{C3380CC4-5D6E-409C-BE32-E72D297353CC}">
              <c16:uniqueId val="{00000001-DD65-4172-BDEB-C1690A34C4BF}"/>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分析Elec!$AC$2:$AO$2</c:f>
              <c:numCache>
                <c:formatCode>0</c:formatCode>
                <c:ptCount val="13"/>
                <c:pt idx="0">
                  <c:v>2010</c:v>
                </c:pt>
                <c:pt idx="1">
                  <c:v>2015</c:v>
                </c:pt>
                <c:pt idx="2" formatCode="General">
                  <c:v>2019</c:v>
                </c:pt>
                <c:pt idx="3">
                  <c:v>2020</c:v>
                </c:pt>
                <c:pt idx="4">
                  <c:v>2021</c:v>
                </c:pt>
                <c:pt idx="5">
                  <c:v>2022</c:v>
                </c:pt>
                <c:pt idx="6">
                  <c:v>2023</c:v>
                </c:pt>
                <c:pt idx="8">
                  <c:v>2030</c:v>
                </c:pt>
                <c:pt idx="9">
                  <c:v>2035</c:v>
                </c:pt>
                <c:pt idx="10">
                  <c:v>2040</c:v>
                </c:pt>
                <c:pt idx="11">
                  <c:v>2045</c:v>
                </c:pt>
                <c:pt idx="12">
                  <c:v>2050</c:v>
                </c:pt>
              </c:numCache>
            </c:numRef>
          </c:xVal>
          <c:yVal>
            <c:numRef>
              <c:f>分析Elec!$AC$5:$AO$5</c:f>
              <c:numCache>
                <c:formatCode>#,##0_);[Red]\(#,##0\)</c:formatCode>
                <c:ptCount val="13"/>
                <c:pt idx="0">
                  <c:v>21532.98</c:v>
                </c:pt>
                <c:pt idx="1">
                  <c:v>24285.77</c:v>
                </c:pt>
                <c:pt idx="4">
                  <c:v>28346.1</c:v>
                </c:pt>
                <c:pt idx="5">
                  <c:v>29033.19</c:v>
                </c:pt>
                <c:pt idx="8">
                  <c:v>35801.9</c:v>
                </c:pt>
                <c:pt idx="9">
                  <c:v>40493.85</c:v>
                </c:pt>
                <c:pt idx="10">
                  <c:v>45417.55</c:v>
                </c:pt>
                <c:pt idx="11">
                  <c:v>50107.3</c:v>
                </c:pt>
                <c:pt idx="12">
                  <c:v>53984.57</c:v>
                </c:pt>
              </c:numCache>
            </c:numRef>
          </c:yVal>
          <c:smooth val="1"/>
          <c:extLst>
            <c:ext xmlns:c16="http://schemas.microsoft.com/office/drawing/2014/chart" uri="{C3380CC4-5D6E-409C-BE32-E72D297353CC}">
              <c16:uniqueId val="{00000002-DD65-4172-BDEB-C1690A34C4BF}"/>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分析Elec!$AC$2:$AO$2</c:f>
              <c:numCache>
                <c:formatCode>0</c:formatCode>
                <c:ptCount val="13"/>
                <c:pt idx="0">
                  <c:v>2010</c:v>
                </c:pt>
                <c:pt idx="1">
                  <c:v>2015</c:v>
                </c:pt>
                <c:pt idx="2" formatCode="General">
                  <c:v>2019</c:v>
                </c:pt>
                <c:pt idx="3">
                  <c:v>2020</c:v>
                </c:pt>
                <c:pt idx="4">
                  <c:v>2021</c:v>
                </c:pt>
                <c:pt idx="5">
                  <c:v>2022</c:v>
                </c:pt>
                <c:pt idx="6">
                  <c:v>2023</c:v>
                </c:pt>
                <c:pt idx="8">
                  <c:v>2030</c:v>
                </c:pt>
                <c:pt idx="9">
                  <c:v>2035</c:v>
                </c:pt>
                <c:pt idx="10">
                  <c:v>2040</c:v>
                </c:pt>
                <c:pt idx="11">
                  <c:v>2045</c:v>
                </c:pt>
                <c:pt idx="12">
                  <c:v>2050</c:v>
                </c:pt>
              </c:numCache>
            </c:numRef>
          </c:xVal>
          <c:yVal>
            <c:numRef>
              <c:f>分析Elec!$AC$4:$AO$4</c:f>
              <c:numCache>
                <c:formatCode>#,##0_);[Red]\(#,##0\)</c:formatCode>
                <c:ptCount val="13"/>
                <c:pt idx="0">
                  <c:v>21510.880000000001</c:v>
                </c:pt>
                <c:pt idx="1">
                  <c:v>24304.98</c:v>
                </c:pt>
                <c:pt idx="5">
                  <c:v>29145.16</c:v>
                </c:pt>
                <c:pt idx="6">
                  <c:v>29863.4</c:v>
                </c:pt>
                <c:pt idx="8">
                  <c:v>37488.89</c:v>
                </c:pt>
                <c:pt idx="9">
                  <c:v>42766.49</c:v>
                </c:pt>
                <c:pt idx="10">
                  <c:v>48409.34</c:v>
                </c:pt>
                <c:pt idx="11">
                  <c:v>53884.959999999999</c:v>
                </c:pt>
                <c:pt idx="12">
                  <c:v>58352.13</c:v>
                </c:pt>
              </c:numCache>
            </c:numRef>
          </c:yVal>
          <c:smooth val="1"/>
          <c:extLst>
            <c:ext xmlns:c16="http://schemas.microsoft.com/office/drawing/2014/chart" uri="{C3380CC4-5D6E-409C-BE32-E72D297353CC}">
              <c16:uniqueId val="{00000003-DD65-4172-BDEB-C1690A34C4BF}"/>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分析Elec!$AC$2:$AO$2</c:f>
              <c:numCache>
                <c:formatCode>0</c:formatCode>
                <c:ptCount val="13"/>
                <c:pt idx="0">
                  <c:v>2010</c:v>
                </c:pt>
                <c:pt idx="1">
                  <c:v>2015</c:v>
                </c:pt>
                <c:pt idx="2" formatCode="General">
                  <c:v>2019</c:v>
                </c:pt>
                <c:pt idx="3">
                  <c:v>2020</c:v>
                </c:pt>
                <c:pt idx="4">
                  <c:v>2021</c:v>
                </c:pt>
                <c:pt idx="5">
                  <c:v>2022</c:v>
                </c:pt>
                <c:pt idx="6">
                  <c:v>2023</c:v>
                </c:pt>
                <c:pt idx="8">
                  <c:v>2030</c:v>
                </c:pt>
                <c:pt idx="9">
                  <c:v>2035</c:v>
                </c:pt>
                <c:pt idx="10">
                  <c:v>2040</c:v>
                </c:pt>
                <c:pt idx="11">
                  <c:v>2045</c:v>
                </c:pt>
                <c:pt idx="12">
                  <c:v>2050</c:v>
                </c:pt>
              </c:numCache>
            </c:numRef>
          </c:xVal>
          <c:yVal>
            <c:numRef>
              <c:f>分析Elec!$AC$3:$AO$3</c:f>
              <c:numCache>
                <c:formatCode>#,##0_);[Red]\(#,##0\)</c:formatCode>
                <c:ptCount val="13"/>
                <c:pt idx="0">
                  <c:v>21519.02</c:v>
                </c:pt>
                <c:pt idx="1">
                  <c:v>24309.69</c:v>
                </c:pt>
                <c:pt idx="6">
                  <c:v>29975.07</c:v>
                </c:pt>
                <c:pt idx="7">
                  <c:v>31229.37</c:v>
                </c:pt>
                <c:pt idx="9">
                  <c:v>44273.93</c:v>
                </c:pt>
                <c:pt idx="10">
                  <c:v>49114.239999999998</c:v>
                </c:pt>
                <c:pt idx="11">
                  <c:v>53824.12</c:v>
                </c:pt>
                <c:pt idx="12">
                  <c:v>58080.77</c:v>
                </c:pt>
              </c:numCache>
            </c:numRef>
          </c:yVal>
          <c:smooth val="1"/>
          <c:extLst>
            <c:ext xmlns:c16="http://schemas.microsoft.com/office/drawing/2014/chart" uri="{C3380CC4-5D6E-409C-BE32-E72D297353CC}">
              <c16:uniqueId val="{00000004-DD65-4172-BDEB-C1690A34C4B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世界'!$Z$3</c:f>
          <c:strCache>
            <c:ptCount val="1"/>
            <c:pt idx="0">
              <c:v>Total energy supply</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1095266072032615"/>
          <c:y val="0.15307792819856245"/>
          <c:w val="0.69111780922599819"/>
          <c:h val="0.73372030079474682"/>
        </c:manualLayout>
      </c:layout>
      <c:scatterChart>
        <c:scatterStyle val="lineMarker"/>
        <c:varyColors val="0"/>
        <c:ser>
          <c:idx val="0"/>
          <c:order val="0"/>
          <c:tx>
            <c:strRef>
              <c:f>'シナリオ比較 世界'!$AA$3</c:f>
              <c:strCache>
                <c:ptCount val="1"/>
                <c:pt idx="0">
                  <c:v>STEPS</c:v>
                </c:pt>
              </c:strCache>
            </c:strRef>
          </c:tx>
          <c:spPr>
            <a:ln w="38100" cap="rnd">
              <a:solidFill>
                <a:schemeClr val="accent1"/>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世界'!$AB$3:$AK$3</c:f>
              <c:numCache>
                <c:formatCode>General</c:formatCode>
                <c:ptCount val="10"/>
                <c:pt idx="5" formatCode="#\ ##0\ \ \ \ ;\-#\ ##0\ \ \ \ ;\-\ \ \ \ ">
                  <c:v>676.46600000000001</c:v>
                </c:pt>
                <c:pt idx="6" formatCode="#\ ##0\ \ \ \ ;\-#\ ##0\ \ \ \ ;\-\ \ \ \ ">
                  <c:v>681.62400000000002</c:v>
                </c:pt>
                <c:pt idx="7" formatCode="#\ ##0\ \ \ \ ;\-#\ ##0\ \ \ \ ;\-\ \ \ \ ">
                  <c:v>690.87400000000002</c:v>
                </c:pt>
                <c:pt idx="8" formatCode="#\ ##0\ \ \ \ ;\-#\ ##0\ \ \ \ ;\-\ \ \ \ ">
                  <c:v>706.62400000000002</c:v>
                </c:pt>
                <c:pt idx="9" formatCode="#\ ##0\ \ \ \ ;\-#\ ##0\ \ \ \ ;\-\ \ \ \ ">
                  <c:v>721.94399999999996</c:v>
                </c:pt>
              </c:numCache>
            </c:numRef>
          </c:yVal>
          <c:smooth val="0"/>
          <c:extLst>
            <c:ext xmlns:c16="http://schemas.microsoft.com/office/drawing/2014/chart" uri="{C3380CC4-5D6E-409C-BE32-E72D297353CC}">
              <c16:uniqueId val="{00000000-F006-4BA5-A347-94B0E3CDD8D0}"/>
            </c:ext>
          </c:extLst>
        </c:ser>
        <c:ser>
          <c:idx val="1"/>
          <c:order val="1"/>
          <c:tx>
            <c:strRef>
              <c:f>'シナリオ比較 世界'!$AA$4</c:f>
              <c:strCache>
                <c:ptCount val="1"/>
                <c:pt idx="0">
                  <c:v>APS</c:v>
                </c:pt>
              </c:strCache>
            </c:strRef>
          </c:tx>
          <c:spPr>
            <a:ln w="38100" cap="rnd">
              <a:solidFill>
                <a:srgbClr val="FFC000"/>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世界'!$AB$4:$AK$4</c:f>
              <c:numCache>
                <c:formatCode>General</c:formatCode>
                <c:ptCount val="10"/>
                <c:pt idx="3" formatCode="#\ ##0\ \ \ \ ;\-#\ ##0\ \ \ \ ;\-\ \ \ \ ">
                  <c:v>642.14599999999996</c:v>
                </c:pt>
                <c:pt idx="5" formatCode="#\ ##0\ \ \ \ ;\-#\ ##0\ \ \ \ ;\-\ \ \ \ ">
                  <c:v>640.84900000000005</c:v>
                </c:pt>
                <c:pt idx="6" formatCode="#\ ##0\ \ \ \ ;\-#\ ##0\ \ \ \ ;\-\ \ \ \ ">
                  <c:v>623.95500000000004</c:v>
                </c:pt>
                <c:pt idx="7" formatCode="#\ ##0\ \ \ \ ;\-#\ ##0\ \ \ \ ;\-\ \ \ \ ">
                  <c:v>619.61500000000001</c:v>
                </c:pt>
                <c:pt idx="8" formatCode="#\ ##0\ \ \ \ ;\-#\ ##0\ \ \ \ ;\-\ \ \ \ ">
                  <c:v>625.79399999999998</c:v>
                </c:pt>
                <c:pt idx="9" formatCode="#\ ##0\ \ \ \ ;\-#\ ##0\ \ \ \ ;\-\ \ \ \ ">
                  <c:v>634.73500000000001</c:v>
                </c:pt>
              </c:numCache>
            </c:numRef>
          </c:yVal>
          <c:smooth val="0"/>
          <c:extLst>
            <c:ext xmlns:c16="http://schemas.microsoft.com/office/drawing/2014/chart" uri="{C3380CC4-5D6E-409C-BE32-E72D297353CC}">
              <c16:uniqueId val="{00000001-F006-4BA5-A347-94B0E3CDD8D0}"/>
            </c:ext>
          </c:extLst>
        </c:ser>
        <c:ser>
          <c:idx val="2"/>
          <c:order val="2"/>
          <c:tx>
            <c:strRef>
              <c:f>'シナリオ比較 世界'!$AA$5</c:f>
              <c:strCache>
                <c:ptCount val="1"/>
                <c:pt idx="0">
                  <c:v>NZE</c:v>
                </c:pt>
              </c:strCache>
            </c:strRef>
          </c:tx>
          <c:spPr>
            <a:ln w="38100" cap="rnd">
              <a:solidFill>
                <a:schemeClr val="accent3"/>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世界'!$AB$5:$AK$5</c:f>
              <c:numCache>
                <c:formatCode>General</c:formatCode>
                <c:ptCount val="10"/>
                <c:pt idx="3" formatCode="#\ ##0\ \ \ \ ;\-#\ ##0\ \ \ \ ;\-\ \ \ \ ">
                  <c:v>642.14599999999996</c:v>
                </c:pt>
                <c:pt idx="5" formatCode="#\ ##0\ \ \ \ ;\-#\ ##0\ \ \ \ ;\-\ \ \ \ ">
                  <c:v>587.97400000000005</c:v>
                </c:pt>
                <c:pt idx="6" formatCode="#\ ##0\ \ \ \ ;\-#\ ##0\ \ \ \ ;\-\ \ \ \ ">
                  <c:v>544.12300000000005</c:v>
                </c:pt>
                <c:pt idx="7" formatCode="#\ ##0\ \ \ \ ;\-#\ ##0\ \ \ \ ;\-\ \ \ \ ">
                  <c:v>538.46799999999996</c:v>
                </c:pt>
                <c:pt idx="8" formatCode="#\ ##0\ \ \ \ ;\-#\ ##0\ \ \ \ ;\-\ \ \ \ ">
                  <c:v>549.80399999999997</c:v>
                </c:pt>
                <c:pt idx="9" formatCode="#\ ##0\ \ \ \ ;\-#\ ##0\ \ \ \ ;\-\ \ \ \ ">
                  <c:v>563.99900000000002</c:v>
                </c:pt>
              </c:numCache>
            </c:numRef>
          </c:yVal>
          <c:smooth val="0"/>
          <c:extLst>
            <c:ext xmlns:c16="http://schemas.microsoft.com/office/drawing/2014/chart" uri="{C3380CC4-5D6E-409C-BE32-E72D297353CC}">
              <c16:uniqueId val="{00000002-F006-4BA5-A347-94B0E3CDD8D0}"/>
            </c:ext>
          </c:extLst>
        </c:ser>
        <c:ser>
          <c:idx val="3"/>
          <c:order val="3"/>
          <c:tx>
            <c:strRef>
              <c:f>'シナリオ比較 世界'!$AA$6</c:f>
              <c:strCache>
                <c:ptCount val="1"/>
                <c:pt idx="0">
                  <c:v>Historical data</c:v>
                </c:pt>
              </c:strCache>
            </c:strRef>
          </c:tx>
          <c:spPr>
            <a:ln w="38100" cap="rnd">
              <a:solidFill>
                <a:sysClr val="windowText" lastClr="000000"/>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世界'!$AB$6:$AK$6</c:f>
              <c:numCache>
                <c:formatCode>#\ ##0\ \ \ \ ;\-#\ ##0\ \ \ \ ;\-\ \ \ \ </c:formatCode>
                <c:ptCount val="10"/>
                <c:pt idx="0">
                  <c:v>536.33299999999997</c:v>
                </c:pt>
                <c:pt idx="1">
                  <c:v>568.46100000000001</c:v>
                </c:pt>
                <c:pt idx="2">
                  <c:v>628.99800000000005</c:v>
                </c:pt>
                <c:pt idx="3">
                  <c:v>642.14599999999996</c:v>
                </c:pt>
              </c:numCache>
            </c:numRef>
          </c:yVal>
          <c:smooth val="0"/>
          <c:extLst>
            <c:ext xmlns:c16="http://schemas.microsoft.com/office/drawing/2014/chart" uri="{C3380CC4-5D6E-409C-BE32-E72D297353CC}">
              <c16:uniqueId val="{00000003-F006-4BA5-A347-94B0E3CDD8D0}"/>
            </c:ext>
          </c:extLst>
        </c:ser>
        <c:dLbls>
          <c:showLegendKey val="0"/>
          <c:showVal val="0"/>
          <c:showCatName val="0"/>
          <c:showSerName val="0"/>
          <c:showPercent val="0"/>
          <c:showBubbleSize val="0"/>
        </c:dLbls>
        <c:axId val="422440575"/>
        <c:axId val="422452095"/>
      </c:scatterChart>
      <c:valAx>
        <c:axId val="42244057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452095"/>
        <c:crosses val="autoZero"/>
        <c:crossBetween val="midCat"/>
      </c:valAx>
      <c:valAx>
        <c:axId val="42245209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440575"/>
        <c:crosses val="autoZero"/>
        <c:crossBetween val="midCat"/>
      </c:valAx>
      <c:spPr>
        <a:noFill/>
        <a:ln>
          <a:noFill/>
        </a:ln>
        <a:effectLst/>
      </c:spPr>
    </c:plotArea>
    <c:legend>
      <c:legendPos val="r"/>
      <c:layout>
        <c:manualLayout>
          <c:xMode val="edge"/>
          <c:yMode val="edge"/>
          <c:x val="0.47187681918146618"/>
          <c:y val="0.52075144771957638"/>
          <c:w val="0.5025265732759997"/>
          <c:h val="0.307053815909623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分析TES!$C$1</c:f>
          <c:strCache>
            <c:ptCount val="1"/>
            <c:pt idx="0">
              <c:v>Total energy supply</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分析TES!$C$2:$P$2</c:f>
              <c:numCache>
                <c:formatCode>0</c:formatCode>
                <c:ptCount val="14"/>
                <c:pt idx="0">
                  <c:v>2010</c:v>
                </c:pt>
                <c:pt idx="1">
                  <c:v>2015</c:v>
                </c:pt>
                <c:pt idx="2" formatCode="General">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分析TES!$C$7:$P$7</c:f>
              <c:numCache>
                <c:formatCode>#,##0_);[Red]\(#,##0\)</c:formatCode>
                <c:ptCount val="14"/>
                <c:pt idx="0">
                  <c:v>544.70000000000005</c:v>
                </c:pt>
                <c:pt idx="1">
                  <c:v>576</c:v>
                </c:pt>
                <c:pt idx="2">
                  <c:v>613</c:v>
                </c:pt>
                <c:pt idx="3">
                  <c:v>589.1</c:v>
                </c:pt>
                <c:pt idx="9">
                  <c:v>671</c:v>
                </c:pt>
                <c:pt idx="10">
                  <c:v>694.3</c:v>
                </c:pt>
                <c:pt idx="11">
                  <c:v>714.8</c:v>
                </c:pt>
                <c:pt idx="12">
                  <c:v>732.3</c:v>
                </c:pt>
                <c:pt idx="13">
                  <c:v>743.9</c:v>
                </c:pt>
              </c:numCache>
            </c:numRef>
          </c:yVal>
          <c:smooth val="1"/>
          <c:extLst>
            <c:ext xmlns:c16="http://schemas.microsoft.com/office/drawing/2014/chart" uri="{C3380CC4-5D6E-409C-BE32-E72D297353CC}">
              <c16:uniqueId val="{00000000-EDAF-4174-B519-FEC71F738AD8}"/>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分析TES!$C$2:$P$2</c:f>
              <c:numCache>
                <c:formatCode>0</c:formatCode>
                <c:ptCount val="14"/>
                <c:pt idx="0">
                  <c:v>2010</c:v>
                </c:pt>
                <c:pt idx="1">
                  <c:v>2015</c:v>
                </c:pt>
                <c:pt idx="2" formatCode="General">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分析TES!$C$6:$P$6</c:f>
              <c:numCache>
                <c:formatCode>#,##0_);[Red]\(#,##0\)</c:formatCode>
                <c:ptCount val="14"/>
                <c:pt idx="0">
                  <c:v>541.98099999999999</c:v>
                </c:pt>
                <c:pt idx="1">
                  <c:v>576.00300000000004</c:v>
                </c:pt>
                <c:pt idx="3">
                  <c:v>592.31100000000004</c:v>
                </c:pt>
                <c:pt idx="4">
                  <c:v>624.16399999999999</c:v>
                </c:pt>
                <c:pt idx="9">
                  <c:v>673.27099999999996</c:v>
                </c:pt>
                <c:pt idx="10">
                  <c:v>691.149</c:v>
                </c:pt>
                <c:pt idx="11">
                  <c:v>708.16</c:v>
                </c:pt>
                <c:pt idx="12">
                  <c:v>725.25800000000004</c:v>
                </c:pt>
                <c:pt idx="13">
                  <c:v>740.00900000000001</c:v>
                </c:pt>
              </c:numCache>
            </c:numRef>
          </c:yVal>
          <c:smooth val="1"/>
          <c:extLst>
            <c:ext xmlns:c16="http://schemas.microsoft.com/office/drawing/2014/chart" uri="{C3380CC4-5D6E-409C-BE32-E72D297353CC}">
              <c16:uniqueId val="{00000001-EDAF-4174-B519-FEC71F738AD8}"/>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分析TES!$C$2:$P$2</c:f>
              <c:numCache>
                <c:formatCode>0</c:formatCode>
                <c:ptCount val="14"/>
                <c:pt idx="0">
                  <c:v>2010</c:v>
                </c:pt>
                <c:pt idx="1">
                  <c:v>2015</c:v>
                </c:pt>
                <c:pt idx="2" formatCode="General">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分析TES!$C$5:$P$5</c:f>
              <c:numCache>
                <c:formatCode>#,##0_);[Red]\(#,##0\)</c:formatCode>
                <c:ptCount val="14"/>
                <c:pt idx="0">
                  <c:v>541.29700000000003</c:v>
                </c:pt>
                <c:pt idx="1">
                  <c:v>574.048</c:v>
                </c:pt>
                <c:pt idx="4">
                  <c:v>624.04700000000003</c:v>
                </c:pt>
                <c:pt idx="5">
                  <c:v>631.97799999999995</c:v>
                </c:pt>
                <c:pt idx="9">
                  <c:v>667.90499999999997</c:v>
                </c:pt>
                <c:pt idx="10">
                  <c:v>678.43299999999999</c:v>
                </c:pt>
                <c:pt idx="11">
                  <c:v>691.88900000000001</c:v>
                </c:pt>
                <c:pt idx="12">
                  <c:v>709.78300000000002</c:v>
                </c:pt>
                <c:pt idx="13">
                  <c:v>724.95799999999997</c:v>
                </c:pt>
              </c:numCache>
            </c:numRef>
          </c:yVal>
          <c:smooth val="1"/>
          <c:extLst>
            <c:ext xmlns:c16="http://schemas.microsoft.com/office/drawing/2014/chart" uri="{C3380CC4-5D6E-409C-BE32-E72D297353CC}">
              <c16:uniqueId val="{00000002-EDAF-4174-B519-FEC71F738AD8}"/>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分析TES!$C$2:$P$2</c:f>
              <c:numCache>
                <c:formatCode>0</c:formatCode>
                <c:ptCount val="14"/>
                <c:pt idx="0">
                  <c:v>2010</c:v>
                </c:pt>
                <c:pt idx="1">
                  <c:v>2015</c:v>
                </c:pt>
                <c:pt idx="2" formatCode="General">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分析TES!$C$4:$P$4</c:f>
              <c:numCache>
                <c:formatCode>#,##0_);[Red]\(#,##0\)</c:formatCode>
                <c:ptCount val="14"/>
                <c:pt idx="0">
                  <c:v>536.33299999999997</c:v>
                </c:pt>
                <c:pt idx="1">
                  <c:v>568.46100000000001</c:v>
                </c:pt>
                <c:pt idx="5">
                  <c:v>628.99800000000005</c:v>
                </c:pt>
                <c:pt idx="6">
                  <c:v>642.14599999999996</c:v>
                </c:pt>
                <c:pt idx="9">
                  <c:v>676.46600000000001</c:v>
                </c:pt>
                <c:pt idx="10">
                  <c:v>681.62400000000002</c:v>
                </c:pt>
                <c:pt idx="11">
                  <c:v>690.87400000000002</c:v>
                </c:pt>
                <c:pt idx="12">
                  <c:v>706.62400000000002</c:v>
                </c:pt>
                <c:pt idx="13">
                  <c:v>721.94399999999996</c:v>
                </c:pt>
              </c:numCache>
            </c:numRef>
          </c:yVal>
          <c:smooth val="1"/>
          <c:extLst>
            <c:ext xmlns:c16="http://schemas.microsoft.com/office/drawing/2014/chart" uri="{C3380CC4-5D6E-409C-BE32-E72D297353CC}">
              <c16:uniqueId val="{00000003-EDAF-4174-B519-FEC71F738AD8}"/>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分析TES!$C$2:$P$2</c:f>
              <c:numCache>
                <c:formatCode>0</c:formatCode>
                <c:ptCount val="14"/>
                <c:pt idx="0">
                  <c:v>2010</c:v>
                </c:pt>
                <c:pt idx="1">
                  <c:v>2015</c:v>
                </c:pt>
                <c:pt idx="2" formatCode="General">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分析TES!$C$3:$P$3</c:f>
              <c:numCache>
                <c:formatCode>#,##0_);[Red]\(#,##0\)</c:formatCode>
                <c:ptCount val="14"/>
                <c:pt idx="0">
                  <c:v>536.40599999999995</c:v>
                </c:pt>
                <c:pt idx="1">
                  <c:v>568.46500000000003</c:v>
                </c:pt>
                <c:pt idx="6">
                  <c:v>640.73800000000006</c:v>
                </c:pt>
                <c:pt idx="7">
                  <c:v>654.245</c:v>
                </c:pt>
                <c:pt idx="10">
                  <c:v>708.01400000000001</c:v>
                </c:pt>
                <c:pt idx="11">
                  <c:v>717.49300000000005</c:v>
                </c:pt>
                <c:pt idx="12">
                  <c:v>730.88300000000004</c:v>
                </c:pt>
                <c:pt idx="13">
                  <c:v>747.02599999999995</c:v>
                </c:pt>
              </c:numCache>
            </c:numRef>
          </c:yVal>
          <c:smooth val="1"/>
          <c:extLst>
            <c:ext xmlns:c16="http://schemas.microsoft.com/office/drawing/2014/chart" uri="{C3380CC4-5D6E-409C-BE32-E72D297353CC}">
              <c16:uniqueId val="{00000004-EDAF-4174-B519-FEC71F738AD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'!$C$1</c:f>
          <c:strCache>
            <c:ptCount val="1"/>
            <c:pt idx="0">
              <c:v>Total CO₂*</c:v>
            </c:pt>
          </c:strCache>
        </c:strRef>
      </c:tx>
      <c:layout>
        <c:manualLayout>
          <c:xMode val="edge"/>
          <c:yMode val="edge"/>
          <c:x val="0.2720872851463626"/>
          <c:y val="3.1808665299751702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254867098861501"/>
          <c:y val="0.12521070109986943"/>
          <c:w val="0.59152463038945247"/>
          <c:h val="0.79160451605631754"/>
        </c:manualLayout>
      </c:layout>
      <c:scatterChart>
        <c:scatterStyle val="smoothMarker"/>
        <c:varyColors val="0"/>
        <c:ser>
          <c:idx val="4"/>
          <c:order val="0"/>
          <c:tx>
            <c:strRef>
              <c:f>'分析CO2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'!$C$7:$P$7</c:f>
              <c:numCache>
                <c:formatCode>#,##0_);[Red]\(#,##0\)</c:formatCode>
                <c:ptCount val="14"/>
                <c:pt idx="0">
                  <c:v>32344.5</c:v>
                </c:pt>
                <c:pt idx="1">
                  <c:v>34457.599999999999</c:v>
                </c:pt>
                <c:pt idx="2">
                  <c:v>35965.9</c:v>
                </c:pt>
                <c:pt idx="3">
                  <c:v>34156.1</c:v>
                </c:pt>
                <c:pt idx="9">
                  <c:v>36267.300000000003</c:v>
                </c:pt>
                <c:pt idx="10">
                  <c:v>35853.699999999997</c:v>
                </c:pt>
                <c:pt idx="11">
                  <c:v>35311.5</c:v>
                </c:pt>
                <c:pt idx="12">
                  <c:v>34748.400000000001</c:v>
                </c:pt>
                <c:pt idx="13">
                  <c:v>33903.199999999997</c:v>
                </c:pt>
              </c:numCache>
            </c:numRef>
          </c:yVal>
          <c:smooth val="1"/>
          <c:extLst>
            <c:ext xmlns:c16="http://schemas.microsoft.com/office/drawing/2014/chart" uri="{C3380CC4-5D6E-409C-BE32-E72D297353CC}">
              <c16:uniqueId val="{00000000-E943-4CF3-8CD2-2DD5E77A48B8}"/>
            </c:ext>
          </c:extLst>
        </c:ser>
        <c:ser>
          <c:idx val="2"/>
          <c:order val="1"/>
          <c:tx>
            <c:strRef>
              <c:f>'分析CO2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'!$C$6:$P$6</c:f>
              <c:numCache>
                <c:formatCode>#,##0_);[Red]\(#,##0\)</c:formatCode>
                <c:ptCount val="14"/>
                <c:pt idx="0">
                  <c:v>32893.300000000003</c:v>
                </c:pt>
                <c:pt idx="1">
                  <c:v>35096.199999999997</c:v>
                </c:pt>
                <c:pt idx="3">
                  <c:v>34779.4</c:v>
                </c:pt>
                <c:pt idx="4">
                  <c:v>36638.5</c:v>
                </c:pt>
                <c:pt idx="9">
                  <c:v>36210.800000000003</c:v>
                </c:pt>
                <c:pt idx="10">
                  <c:v>34996.300000000003</c:v>
                </c:pt>
                <c:pt idx="11">
                  <c:v>33861.300000000003</c:v>
                </c:pt>
                <c:pt idx="12">
                  <c:v>32940.1</c:v>
                </c:pt>
                <c:pt idx="13">
                  <c:v>31979.1</c:v>
                </c:pt>
              </c:numCache>
            </c:numRef>
          </c:yVal>
          <c:smooth val="1"/>
          <c:extLst>
            <c:ext xmlns:c16="http://schemas.microsoft.com/office/drawing/2014/chart" uri="{C3380CC4-5D6E-409C-BE32-E72D297353CC}">
              <c16:uniqueId val="{00000001-E943-4CF3-8CD2-2DD5E77A48B8}"/>
            </c:ext>
          </c:extLst>
        </c:ser>
        <c:ser>
          <c:idx val="1"/>
          <c:order val="2"/>
          <c:tx>
            <c:strRef>
              <c:f>'分析CO2 '!$B$5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'!$C$5:$P$5</c:f>
              <c:numCache>
                <c:formatCode>#,##0_);[Red]\(#,##0\)</c:formatCode>
                <c:ptCount val="14"/>
                <c:pt idx="0">
                  <c:v>32877.360000000001</c:v>
                </c:pt>
                <c:pt idx="1">
                  <c:v>35052.03</c:v>
                </c:pt>
                <c:pt idx="4">
                  <c:v>36588.9</c:v>
                </c:pt>
                <c:pt idx="5">
                  <c:v>36930.11</c:v>
                </c:pt>
                <c:pt idx="9">
                  <c:v>35125.300000000003</c:v>
                </c:pt>
                <c:pt idx="10">
                  <c:v>33093.61</c:v>
                </c:pt>
                <c:pt idx="11">
                  <c:v>31656.68</c:v>
                </c:pt>
                <c:pt idx="12">
                  <c:v>30654.65</c:v>
                </c:pt>
                <c:pt idx="13">
                  <c:v>29695.87</c:v>
                </c:pt>
              </c:numCache>
            </c:numRef>
          </c:yVal>
          <c:smooth val="1"/>
          <c:extLst>
            <c:ext xmlns:c16="http://schemas.microsoft.com/office/drawing/2014/chart" uri="{C3380CC4-5D6E-409C-BE32-E72D297353CC}">
              <c16:uniqueId val="{00000002-E943-4CF3-8CD2-2DD5E77A48B8}"/>
            </c:ext>
          </c:extLst>
        </c:ser>
        <c:ser>
          <c:idx val="0"/>
          <c:order val="3"/>
          <c:tx>
            <c:strRef>
              <c:f>'分析CO2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'!$C$4:$P$4</c:f>
              <c:numCache>
                <c:formatCode>#,##0_);[Red]\(#,##0\)</c:formatCode>
                <c:ptCount val="14"/>
                <c:pt idx="0">
                  <c:v>32805.449999999997</c:v>
                </c:pt>
                <c:pt idx="1">
                  <c:v>35048.04</c:v>
                </c:pt>
                <c:pt idx="5">
                  <c:v>37229.96</c:v>
                </c:pt>
                <c:pt idx="6">
                  <c:v>37723.050000000003</c:v>
                </c:pt>
                <c:pt idx="9">
                  <c:v>36170.160000000003</c:v>
                </c:pt>
                <c:pt idx="10">
                  <c:v>33285.4</c:v>
                </c:pt>
                <c:pt idx="11">
                  <c:v>31184.82</c:v>
                </c:pt>
                <c:pt idx="12">
                  <c:v>29752.02</c:v>
                </c:pt>
                <c:pt idx="13">
                  <c:v>28635.59</c:v>
                </c:pt>
              </c:numCache>
            </c:numRef>
          </c:yVal>
          <c:smooth val="1"/>
          <c:extLst>
            <c:ext xmlns:c16="http://schemas.microsoft.com/office/drawing/2014/chart" uri="{C3380CC4-5D6E-409C-BE32-E72D297353CC}">
              <c16:uniqueId val="{00000003-E943-4CF3-8CD2-2DD5E77A48B8}"/>
            </c:ext>
          </c:extLst>
        </c:ser>
        <c:ser>
          <c:idx val="3"/>
          <c:order val="4"/>
          <c:tx>
            <c:strRef>
              <c:f>'分析CO2 '!$B$3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'!$C$3:$P$3</c:f>
              <c:numCache>
                <c:formatCode>#,##0_);[Red]\(#,##0\)</c:formatCode>
                <c:ptCount val="14"/>
                <c:pt idx="0">
                  <c:v>32853.96</c:v>
                </c:pt>
                <c:pt idx="1">
                  <c:v>35073.769999999997</c:v>
                </c:pt>
                <c:pt idx="6">
                  <c:v>37819.61</c:v>
                </c:pt>
                <c:pt idx="7">
                  <c:v>38153.49</c:v>
                </c:pt>
                <c:pt idx="10">
                  <c:v>35243.64</c:v>
                </c:pt>
                <c:pt idx="11">
                  <c:v>32763.54</c:v>
                </c:pt>
                <c:pt idx="12">
                  <c:v>30862.27</c:v>
                </c:pt>
                <c:pt idx="13">
                  <c:v>29629.09</c:v>
                </c:pt>
              </c:numCache>
            </c:numRef>
          </c:yVal>
          <c:smooth val="1"/>
          <c:extLst>
            <c:ext xmlns:c16="http://schemas.microsoft.com/office/drawing/2014/chart" uri="{C3380CC4-5D6E-409C-BE32-E72D297353CC}">
              <c16:uniqueId val="{00000004-E943-4CF3-8CD2-2DD5E77A48B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dispUnits>
          <c:builtInUnit val="thousands"/>
        </c:dispUnits>
      </c:valAx>
      <c:spPr>
        <a:noFill/>
        <a:ln>
          <a:noFill/>
        </a:ln>
        <a:effectLst/>
      </c:spPr>
    </c:plotArea>
    <c:legend>
      <c:legendPos val="r"/>
      <c:layout>
        <c:manualLayout>
          <c:xMode val="edge"/>
          <c:yMode val="edge"/>
          <c:x val="0.6907786894742538"/>
          <c:y val="0.48639708708061591"/>
          <c:w val="0.29191061794265555"/>
          <c:h val="0.289641620564860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分析TFC!$C$1</c:f>
          <c:strCache>
            <c:ptCount val="1"/>
            <c:pt idx="0">
              <c:v>Total final consumption</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06116925593301"/>
          <c:y val="0.11313947594647909"/>
          <c:w val="0.68649089720799583"/>
          <c:h val="0.80868427540672871"/>
        </c:manualLayout>
      </c:layout>
      <c:scatterChart>
        <c:scatterStyle val="smoothMarker"/>
        <c:varyColors val="0"/>
        <c:ser>
          <c:idx val="4"/>
          <c:order val="0"/>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分析TFC!$C$2:$O$2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分析TFC!$C$7:$O$7</c:f>
              <c:numCache>
                <c:formatCode>#,##0_);[Red]\(#,##0\)</c:formatCode>
                <c:ptCount val="13"/>
                <c:pt idx="0">
                  <c:v>382.5</c:v>
                </c:pt>
                <c:pt idx="1">
                  <c:v>409.1</c:v>
                </c:pt>
                <c:pt idx="2">
                  <c:v>432.9</c:v>
                </c:pt>
                <c:pt idx="3">
                  <c:v>412.8</c:v>
                </c:pt>
                <c:pt idx="8">
                  <c:v>488.6</c:v>
                </c:pt>
                <c:pt idx="9">
                  <c:v>509</c:v>
                </c:pt>
                <c:pt idx="10">
                  <c:v>525.6</c:v>
                </c:pt>
                <c:pt idx="11">
                  <c:v>540.29999999999995</c:v>
                </c:pt>
                <c:pt idx="12">
                  <c:v>550.29999999999995</c:v>
                </c:pt>
              </c:numCache>
            </c:numRef>
          </c:yVal>
          <c:smooth val="1"/>
          <c:extLst>
            <c:ext xmlns:c16="http://schemas.microsoft.com/office/drawing/2014/chart" uri="{C3380CC4-5D6E-409C-BE32-E72D297353CC}">
              <c16:uniqueId val="{00000000-F32C-4E09-B230-8311C72D033C}"/>
            </c:ext>
          </c:extLst>
        </c:ser>
        <c:ser>
          <c:idx val="2"/>
          <c:order val="1"/>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分析TFC!$C$2:$O$2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分析TFC!$C$6:$O$6</c:f>
              <c:numCache>
                <c:formatCode>#,##0_);[Red]\(#,##0\)</c:formatCode>
                <c:ptCount val="13"/>
                <c:pt idx="0">
                  <c:v>383.19900000000001</c:v>
                </c:pt>
                <c:pt idx="1">
                  <c:v>411.01600000000002</c:v>
                </c:pt>
                <c:pt idx="3">
                  <c:v>417.495</c:v>
                </c:pt>
                <c:pt idx="4">
                  <c:v>439.10300000000001</c:v>
                </c:pt>
                <c:pt idx="8">
                  <c:v>484.50099999999998</c:v>
                </c:pt>
                <c:pt idx="9">
                  <c:v>502.57499999999999</c:v>
                </c:pt>
                <c:pt idx="10">
                  <c:v>517.69399999999996</c:v>
                </c:pt>
                <c:pt idx="11">
                  <c:v>531.89099999999996</c:v>
                </c:pt>
                <c:pt idx="12">
                  <c:v>543.60199999999998</c:v>
                </c:pt>
              </c:numCache>
            </c:numRef>
          </c:yVal>
          <c:smooth val="1"/>
          <c:extLst>
            <c:ext xmlns:c16="http://schemas.microsoft.com/office/drawing/2014/chart" uri="{C3380CC4-5D6E-409C-BE32-E72D297353CC}">
              <c16:uniqueId val="{00000001-F32C-4E09-B230-8311C72D033C}"/>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xVal>
            <c:numRef>
              <c:f>分析TFC!$C$2:$O$2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分析TFC!$C$5:$O$5</c:f>
              <c:numCache>
                <c:formatCode>#,##0_);[Red]\(#,##0\)</c:formatCode>
                <c:ptCount val="13"/>
                <c:pt idx="0">
                  <c:v>382.70600000000002</c:v>
                </c:pt>
                <c:pt idx="1">
                  <c:v>409.59199999999998</c:v>
                </c:pt>
                <c:pt idx="4">
                  <c:v>436.20499999999998</c:v>
                </c:pt>
                <c:pt idx="5">
                  <c:v>442.38400000000001</c:v>
                </c:pt>
                <c:pt idx="8">
                  <c:v>481.95</c:v>
                </c:pt>
                <c:pt idx="9">
                  <c:v>495.74799999999999</c:v>
                </c:pt>
                <c:pt idx="10">
                  <c:v>508.858</c:v>
                </c:pt>
                <c:pt idx="11">
                  <c:v>523.47299999999996</c:v>
                </c:pt>
                <c:pt idx="12">
                  <c:v>535.822</c:v>
                </c:pt>
              </c:numCache>
            </c:numRef>
          </c:yVal>
          <c:smooth val="1"/>
          <c:extLst>
            <c:ext xmlns:c16="http://schemas.microsoft.com/office/drawing/2014/chart" uri="{C3380CC4-5D6E-409C-BE32-E72D297353CC}">
              <c16:uniqueId val="{00000002-F32C-4E09-B230-8311C72D033C}"/>
            </c:ext>
          </c:extLst>
        </c:ser>
        <c:ser>
          <c:idx val="0"/>
          <c:order val="3"/>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分析TFC!$C$2:$O$2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分析TFC!$C$4:$O$4</c:f>
              <c:numCache>
                <c:formatCode>#,##0_);[Red]\(#,##0\)</c:formatCode>
                <c:ptCount val="13"/>
                <c:pt idx="0">
                  <c:v>377.43299999999999</c:v>
                </c:pt>
                <c:pt idx="1">
                  <c:v>404.21699999999998</c:v>
                </c:pt>
                <c:pt idx="5">
                  <c:v>437.31599999999997</c:v>
                </c:pt>
                <c:pt idx="6">
                  <c:v>444.702</c:v>
                </c:pt>
                <c:pt idx="8">
                  <c:v>485.42099999999999</c:v>
                </c:pt>
                <c:pt idx="9">
                  <c:v>498.51499999999999</c:v>
                </c:pt>
                <c:pt idx="10">
                  <c:v>509.149</c:v>
                </c:pt>
                <c:pt idx="11">
                  <c:v>521.245</c:v>
                </c:pt>
                <c:pt idx="12">
                  <c:v>533.28700000000003</c:v>
                </c:pt>
              </c:numCache>
            </c:numRef>
          </c:yVal>
          <c:smooth val="1"/>
          <c:extLst>
            <c:ext xmlns:c16="http://schemas.microsoft.com/office/drawing/2014/chart" uri="{C3380CC4-5D6E-409C-BE32-E72D297353CC}">
              <c16:uniqueId val="{00000003-F32C-4E09-B230-8311C72D033C}"/>
            </c:ext>
          </c:extLst>
        </c:ser>
        <c:ser>
          <c:idx val="3"/>
          <c:order val="4"/>
          <c:tx>
            <c:strRef>
              <c:f>分析TFC!$B$3</c:f>
              <c:strCache>
                <c:ptCount val="1"/>
                <c:pt idx="0">
                  <c:v>WEO2025S</c:v>
                </c:pt>
              </c:strCache>
            </c:strRef>
          </c:tx>
          <c:spPr>
            <a:ln w="28575" cap="rnd">
              <a:solidFill>
                <a:schemeClr val="accent1"/>
              </a:solidFill>
              <a:round/>
            </a:ln>
            <a:effectLst/>
          </c:spPr>
          <c:marker>
            <c:symbol val="circle"/>
            <c:size val="5"/>
            <c:spPr>
              <a:solidFill>
                <a:srgbClr val="0070C0"/>
              </a:solidFill>
              <a:ln w="9525">
                <a:noFill/>
              </a:ln>
              <a:effectLst/>
            </c:spPr>
          </c:marker>
          <c:xVal>
            <c:numRef>
              <c:f>分析TFC!$C$2:$O$2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分析TFC!$C$3:$O$3</c:f>
              <c:numCache>
                <c:formatCode>#,##0_);[Red]\(#,##0\)</c:formatCode>
                <c:ptCount val="13"/>
                <c:pt idx="0">
                  <c:v>377.82299999999998</c:v>
                </c:pt>
                <c:pt idx="1">
                  <c:v>404.17200000000003</c:v>
                </c:pt>
                <c:pt idx="6">
                  <c:v>444.291</c:v>
                </c:pt>
                <c:pt idx="7">
                  <c:v>452.73200000000003</c:v>
                </c:pt>
                <c:pt idx="9">
                  <c:v>503.66199999999998</c:v>
                </c:pt>
                <c:pt idx="10">
                  <c:v>516.16099999999994</c:v>
                </c:pt>
                <c:pt idx="11">
                  <c:v>528.81700000000001</c:v>
                </c:pt>
                <c:pt idx="12">
                  <c:v>540.99400000000003</c:v>
                </c:pt>
              </c:numCache>
            </c:numRef>
          </c:yVal>
          <c:smooth val="1"/>
          <c:extLst>
            <c:ext xmlns:c16="http://schemas.microsoft.com/office/drawing/2014/chart" uri="{C3380CC4-5D6E-409C-BE32-E72D297353CC}">
              <c16:uniqueId val="{00000004-F32C-4E09-B230-8311C72D033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3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分析Elec!$EC$1</c:f>
          <c:strCache>
            <c:ptCount val="1"/>
            <c:pt idx="0">
              <c:v>Unabated fossil fuels</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758477952351215"/>
          <c:y val="0.15371208536605266"/>
          <c:w val="0.69477810310272803"/>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分析Elec!$EC$2:$EO$2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分析Elec!$EC$7:$EO$7</c:f>
              <c:numCache>
                <c:formatCode>#,##0_);[Red]\(#,##0\)</c:formatCode>
                <c:ptCount val="13"/>
                <c:pt idx="0">
                  <c:v>14479.7</c:v>
                </c:pt>
                <c:pt idx="1">
                  <c:v>16090.7</c:v>
                </c:pt>
                <c:pt idx="2">
                  <c:v>17018.8</c:v>
                </c:pt>
                <c:pt idx="3">
                  <c:v>16440.400000000001</c:v>
                </c:pt>
                <c:pt idx="8">
                  <c:v>16345.3</c:v>
                </c:pt>
                <c:pt idx="9">
                  <c:v>15851.7</c:v>
                </c:pt>
                <c:pt idx="10">
                  <c:v>15668</c:v>
                </c:pt>
                <c:pt idx="11">
                  <c:v>15417.4</c:v>
                </c:pt>
                <c:pt idx="12">
                  <c:v>14914.6</c:v>
                </c:pt>
              </c:numCache>
            </c:numRef>
          </c:yVal>
          <c:smooth val="1"/>
          <c:extLst>
            <c:ext xmlns:c16="http://schemas.microsoft.com/office/drawing/2014/chart" uri="{C3380CC4-5D6E-409C-BE32-E72D297353CC}">
              <c16:uniqueId val="{00000000-2A46-4DC0-B9AD-DC814672CE66}"/>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分析Elec!$EC$2:$EO$2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分析Elec!$EC$6:$EO$6</c:f>
              <c:numCache>
                <c:formatCode>#,##0_);[Red]\(#,##0\)</c:formatCode>
                <c:ptCount val="13"/>
                <c:pt idx="0">
                  <c:v>14493.6</c:v>
                </c:pt>
                <c:pt idx="1">
                  <c:v>16104.2</c:v>
                </c:pt>
                <c:pt idx="3">
                  <c:v>16435.3</c:v>
                </c:pt>
                <c:pt idx="4">
                  <c:v>17435.900000000001</c:v>
                </c:pt>
                <c:pt idx="8">
                  <c:v>16323.8</c:v>
                </c:pt>
                <c:pt idx="9">
                  <c:v>14946.9</c:v>
                </c:pt>
                <c:pt idx="10">
                  <c:v>14073.6</c:v>
                </c:pt>
                <c:pt idx="11">
                  <c:v>13435.9</c:v>
                </c:pt>
                <c:pt idx="12">
                  <c:v>12862</c:v>
                </c:pt>
              </c:numCache>
            </c:numRef>
          </c:yVal>
          <c:smooth val="1"/>
          <c:extLst>
            <c:ext xmlns:c16="http://schemas.microsoft.com/office/drawing/2014/chart" uri="{C3380CC4-5D6E-409C-BE32-E72D297353CC}">
              <c16:uniqueId val="{00000001-2A46-4DC0-B9AD-DC814672CE66}"/>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分析Elec!$EC$2:$EO$2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分析Elec!$EC$5:$EO$5</c:f>
              <c:numCache>
                <c:formatCode>#,##0_);[Red]\(#,##0\)</c:formatCode>
                <c:ptCount val="13"/>
                <c:pt idx="0">
                  <c:v>14479.12</c:v>
                </c:pt>
                <c:pt idx="1">
                  <c:v>16096.22</c:v>
                </c:pt>
                <c:pt idx="4">
                  <c:v>17455.580000000002</c:v>
                </c:pt>
                <c:pt idx="5">
                  <c:v>17636.09</c:v>
                </c:pt>
                <c:pt idx="8">
                  <c:v>15405.85</c:v>
                </c:pt>
                <c:pt idx="9">
                  <c:v>13592.93</c:v>
                </c:pt>
                <c:pt idx="10">
                  <c:v>12567.97</c:v>
                </c:pt>
                <c:pt idx="11">
                  <c:v>11867.77</c:v>
                </c:pt>
                <c:pt idx="12">
                  <c:v>11373.49</c:v>
                </c:pt>
              </c:numCache>
            </c:numRef>
          </c:yVal>
          <c:smooth val="1"/>
          <c:extLst>
            <c:ext xmlns:c16="http://schemas.microsoft.com/office/drawing/2014/chart" uri="{C3380CC4-5D6E-409C-BE32-E72D297353CC}">
              <c16:uniqueId val="{00000002-2A46-4DC0-B9AD-DC814672CE66}"/>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分析Elec!$EC$2:$EO$2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分析Elec!$EC$4:$EO$4</c:f>
              <c:numCache>
                <c:formatCode>#,##0_);[Red]\(#,##0\)</c:formatCode>
                <c:ptCount val="13"/>
                <c:pt idx="0">
                  <c:v>14457.91</c:v>
                </c:pt>
                <c:pt idx="1">
                  <c:v>16114.56</c:v>
                </c:pt>
                <c:pt idx="5">
                  <c:v>17765.349999999999</c:v>
                </c:pt>
                <c:pt idx="6">
                  <c:v>17940.7</c:v>
                </c:pt>
                <c:pt idx="8">
                  <c:v>16502.54</c:v>
                </c:pt>
                <c:pt idx="9">
                  <c:v>13885.8</c:v>
                </c:pt>
                <c:pt idx="10">
                  <c:v>12276.18</c:v>
                </c:pt>
                <c:pt idx="11">
                  <c:v>11362</c:v>
                </c:pt>
                <c:pt idx="12">
                  <c:v>10806.39</c:v>
                </c:pt>
              </c:numCache>
            </c:numRef>
          </c:yVal>
          <c:smooth val="1"/>
          <c:extLst>
            <c:ext xmlns:c16="http://schemas.microsoft.com/office/drawing/2014/chart" uri="{C3380CC4-5D6E-409C-BE32-E72D297353CC}">
              <c16:uniqueId val="{00000003-2A46-4DC0-B9AD-DC814672CE66}"/>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分析Elec!$EC$2:$EO$2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分析Elec!$EC$3:$EO$3</c:f>
              <c:numCache>
                <c:formatCode>#,##0_);[Red]\(#,##0\)</c:formatCode>
                <c:ptCount val="13"/>
                <c:pt idx="0">
                  <c:v>14467.75</c:v>
                </c:pt>
                <c:pt idx="1">
                  <c:v>16120.96</c:v>
                </c:pt>
                <c:pt idx="6">
                  <c:v>18099.29</c:v>
                </c:pt>
                <c:pt idx="7">
                  <c:v>18338.28</c:v>
                </c:pt>
                <c:pt idx="9">
                  <c:v>16602.64</c:v>
                </c:pt>
                <c:pt idx="10">
                  <c:v>14440.68</c:v>
                </c:pt>
                <c:pt idx="11">
                  <c:v>12894.48</c:v>
                </c:pt>
                <c:pt idx="12">
                  <c:v>12212.67</c:v>
                </c:pt>
              </c:numCache>
            </c:numRef>
          </c:yVal>
          <c:smooth val="1"/>
          <c:extLst>
            <c:ext xmlns:c16="http://schemas.microsoft.com/office/drawing/2014/chart" uri="{C3380CC4-5D6E-409C-BE32-E72D297353CC}">
              <c16:uniqueId val="{00000004-2A46-4DC0-B9AD-DC814672CE6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分析Elec!$FC$1</c:f>
          <c:strCache>
            <c:ptCount val="1"/>
            <c:pt idx="0">
              <c:v>  Natural gas</c:v>
            </c:pt>
          </c:strCache>
        </c:strRef>
      </c:tx>
      <c:layout>
        <c:manualLayout>
          <c:xMode val="edge"/>
          <c:yMode val="edge"/>
          <c:x val="0.22661442138378168"/>
          <c:y val="2.705625784258654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89063812205464"/>
          <c:y val="0.13817013060147978"/>
          <c:w val="0.54882593657663636"/>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分析Elec!$FC$2:$FO$2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分析Elec!$FC$7:$FO$7</c:f>
              <c:numCache>
                <c:formatCode>#,##0_);[Red]\(#,##0\)</c:formatCode>
                <c:ptCount val="13"/>
                <c:pt idx="0">
                  <c:v>4843.4399999999996</c:v>
                </c:pt>
                <c:pt idx="1">
                  <c:v>5534.86</c:v>
                </c:pt>
                <c:pt idx="2">
                  <c:v>6355.83</c:v>
                </c:pt>
                <c:pt idx="3">
                  <c:v>6257.15</c:v>
                </c:pt>
                <c:pt idx="8">
                  <c:v>7112.39</c:v>
                </c:pt>
                <c:pt idx="9">
                  <c:v>7339.63</c:v>
                </c:pt>
                <c:pt idx="10">
                  <c:v>7857.51</c:v>
                </c:pt>
                <c:pt idx="11">
                  <c:v>8289.41</c:v>
                </c:pt>
                <c:pt idx="12">
                  <c:v>8418.15</c:v>
                </c:pt>
              </c:numCache>
            </c:numRef>
          </c:yVal>
          <c:smooth val="1"/>
          <c:extLst>
            <c:ext xmlns:c16="http://schemas.microsoft.com/office/drawing/2014/chart" uri="{C3380CC4-5D6E-409C-BE32-E72D297353CC}">
              <c16:uniqueId val="{00000000-C7CA-465D-93EC-47A4E6D44F40}"/>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分析Elec!$FC$2:$FO$2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分析Elec!$FC$6:$FO$6</c:f>
              <c:numCache>
                <c:formatCode>#,##0_);[Red]\(#,##0\)</c:formatCode>
                <c:ptCount val="13"/>
                <c:pt idx="0">
                  <c:v>4855.04</c:v>
                </c:pt>
                <c:pt idx="1">
                  <c:v>5547.85</c:v>
                </c:pt>
                <c:pt idx="3">
                  <c:v>6333.17</c:v>
                </c:pt>
                <c:pt idx="4">
                  <c:v>6552.39</c:v>
                </c:pt>
                <c:pt idx="8">
                  <c:v>6847.57</c:v>
                </c:pt>
                <c:pt idx="9">
                  <c:v>6519.54</c:v>
                </c:pt>
                <c:pt idx="10">
                  <c:v>6500.75</c:v>
                </c:pt>
                <c:pt idx="11">
                  <c:v>6556.72</c:v>
                </c:pt>
                <c:pt idx="12">
                  <c:v>6658.26</c:v>
                </c:pt>
              </c:numCache>
            </c:numRef>
          </c:yVal>
          <c:smooth val="1"/>
          <c:extLst>
            <c:ext xmlns:c16="http://schemas.microsoft.com/office/drawing/2014/chart" uri="{C3380CC4-5D6E-409C-BE32-E72D297353CC}">
              <c16:uniqueId val="{00000001-C7CA-465D-93EC-47A4E6D44F40}"/>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分析Elec!$FC$2:$FO$2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分析Elec!$FC$5:$FO$5</c:f>
              <c:numCache>
                <c:formatCode>#,##0_);[Red]\(#,##0\)</c:formatCode>
                <c:ptCount val="13"/>
                <c:pt idx="0">
                  <c:v>4847.26</c:v>
                </c:pt>
                <c:pt idx="1">
                  <c:v>5539.68</c:v>
                </c:pt>
                <c:pt idx="4">
                  <c:v>6525.78</c:v>
                </c:pt>
                <c:pt idx="5">
                  <c:v>6500.23</c:v>
                </c:pt>
                <c:pt idx="8">
                  <c:v>6610.77</c:v>
                </c:pt>
                <c:pt idx="9">
                  <c:v>6222.09</c:v>
                </c:pt>
                <c:pt idx="10">
                  <c:v>6067.4</c:v>
                </c:pt>
                <c:pt idx="11">
                  <c:v>6031.04</c:v>
                </c:pt>
                <c:pt idx="12">
                  <c:v>6149.8</c:v>
                </c:pt>
              </c:numCache>
            </c:numRef>
          </c:yVal>
          <c:smooth val="1"/>
          <c:extLst>
            <c:ext xmlns:c16="http://schemas.microsoft.com/office/drawing/2014/chart" uri="{C3380CC4-5D6E-409C-BE32-E72D297353CC}">
              <c16:uniqueId val="{00000002-C7CA-465D-93EC-47A4E6D44F40}"/>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分析Elec!$FC$2:$FO$2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分析Elec!$FC$4:$FO$4</c:f>
              <c:numCache>
                <c:formatCode>#,##0_);[Red]\(#,##0\)</c:formatCode>
                <c:ptCount val="13"/>
                <c:pt idx="0">
                  <c:v>4819.45</c:v>
                </c:pt>
                <c:pt idx="1">
                  <c:v>5550.62</c:v>
                </c:pt>
                <c:pt idx="5">
                  <c:v>6515.13</c:v>
                </c:pt>
                <c:pt idx="6">
                  <c:v>6539.99</c:v>
                </c:pt>
                <c:pt idx="8">
                  <c:v>6910.34</c:v>
                </c:pt>
                <c:pt idx="9">
                  <c:v>6621.75</c:v>
                </c:pt>
                <c:pt idx="10">
                  <c:v>6405</c:v>
                </c:pt>
                <c:pt idx="11">
                  <c:v>6377.58</c:v>
                </c:pt>
                <c:pt idx="12">
                  <c:v>6424.59</c:v>
                </c:pt>
              </c:numCache>
            </c:numRef>
          </c:yVal>
          <c:smooth val="1"/>
          <c:extLst>
            <c:ext xmlns:c16="http://schemas.microsoft.com/office/drawing/2014/chart" uri="{C3380CC4-5D6E-409C-BE32-E72D297353CC}">
              <c16:uniqueId val="{00000003-C7CA-465D-93EC-47A4E6D44F40}"/>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分析Elec!$FC$2:$FO$2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分析Elec!$FC$3:$FO$3</c:f>
              <c:numCache>
                <c:formatCode>#,##0_);[Red]\(#,##0\)</c:formatCode>
                <c:ptCount val="13"/>
                <c:pt idx="0">
                  <c:v>4819.2</c:v>
                </c:pt>
                <c:pt idx="1">
                  <c:v>5541.96</c:v>
                </c:pt>
                <c:pt idx="6">
                  <c:v>6629.98</c:v>
                </c:pt>
                <c:pt idx="7">
                  <c:v>6784.74</c:v>
                </c:pt>
                <c:pt idx="9">
                  <c:v>7875.51</c:v>
                </c:pt>
                <c:pt idx="10">
                  <c:v>7724</c:v>
                </c:pt>
                <c:pt idx="11">
                  <c:v>7584.78</c:v>
                </c:pt>
                <c:pt idx="12">
                  <c:v>7515.5</c:v>
                </c:pt>
              </c:numCache>
            </c:numRef>
          </c:yVal>
          <c:smooth val="1"/>
          <c:extLst>
            <c:ext xmlns:c16="http://schemas.microsoft.com/office/drawing/2014/chart" uri="{C3380CC4-5D6E-409C-BE32-E72D297353CC}">
              <c16:uniqueId val="{00000004-C7CA-465D-93EC-47A4E6D44F4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分析TES!$BU$1</c:f>
          <c:strCache>
            <c:ptCount val="1"/>
            <c:pt idx="0">
              <c:v>Unabated natural gas</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分析TES!$BU$7:$CH$7</c:f>
              <c:numCache>
                <c:formatCode>#,##0_);[Red]\(#,##0\)</c:formatCode>
                <c:ptCount val="14"/>
                <c:pt idx="0">
                  <c:v>115.1</c:v>
                </c:pt>
                <c:pt idx="1">
                  <c:v>123.2</c:v>
                </c:pt>
                <c:pt idx="2">
                  <c:v>141.4</c:v>
                </c:pt>
                <c:pt idx="3">
                  <c:v>138.69999999999999</c:v>
                </c:pt>
                <c:pt idx="9">
                  <c:v>155.9</c:v>
                </c:pt>
                <c:pt idx="10">
                  <c:v>161.9</c:v>
                </c:pt>
                <c:pt idx="11">
                  <c:v>168</c:v>
                </c:pt>
                <c:pt idx="12">
                  <c:v>172.8</c:v>
                </c:pt>
                <c:pt idx="13">
                  <c:v>174</c:v>
                </c:pt>
              </c:numCache>
            </c:numRef>
          </c:yVal>
          <c:smooth val="1"/>
          <c:extLst>
            <c:ext xmlns:c16="http://schemas.microsoft.com/office/drawing/2014/chart" uri="{C3380CC4-5D6E-409C-BE32-E72D297353CC}">
              <c16:uniqueId val="{00000000-63F6-4A89-BCCF-86D3A8B0AA1F}"/>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分析TES!$BU$6:$CH$6</c:f>
              <c:numCache>
                <c:formatCode>#,##0_);[Red]\(#,##0\)</c:formatCode>
                <c:ptCount val="14"/>
                <c:pt idx="0">
                  <c:v>115.29300000000001</c:v>
                </c:pt>
                <c:pt idx="1">
                  <c:v>123.56699999999999</c:v>
                </c:pt>
                <c:pt idx="3">
                  <c:v>139.33600000000001</c:v>
                </c:pt>
                <c:pt idx="4">
                  <c:v>145.71799999999999</c:v>
                </c:pt>
                <c:pt idx="9">
                  <c:v>149.72399999999999</c:v>
                </c:pt>
                <c:pt idx="10">
                  <c:v>148.03399999999999</c:v>
                </c:pt>
                <c:pt idx="11">
                  <c:v>147.48400000000001</c:v>
                </c:pt>
                <c:pt idx="12">
                  <c:v>147.32499999999999</c:v>
                </c:pt>
                <c:pt idx="13">
                  <c:v>146.82599999999999</c:v>
                </c:pt>
              </c:numCache>
            </c:numRef>
          </c:yVal>
          <c:smooth val="1"/>
          <c:extLst>
            <c:ext xmlns:c16="http://schemas.microsoft.com/office/drawing/2014/chart" uri="{C3380CC4-5D6E-409C-BE32-E72D297353CC}">
              <c16:uniqueId val="{00000001-63F6-4A89-BCCF-86D3A8B0AA1F}"/>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分析TES!$BU$5:$CH$5</c:f>
              <c:numCache>
                <c:formatCode>#,##0_);[Red]\(#,##0\)</c:formatCode>
                <c:ptCount val="14"/>
                <c:pt idx="0">
                  <c:v>114.964</c:v>
                </c:pt>
                <c:pt idx="1">
                  <c:v>123.175</c:v>
                </c:pt>
                <c:pt idx="4">
                  <c:v>145.714</c:v>
                </c:pt>
                <c:pt idx="5">
                  <c:v>143.54599999999999</c:v>
                </c:pt>
                <c:pt idx="9">
                  <c:v>147.541</c:v>
                </c:pt>
                <c:pt idx="10">
                  <c:v>145.13499999999999</c:v>
                </c:pt>
                <c:pt idx="11">
                  <c:v>143.41900000000001</c:v>
                </c:pt>
                <c:pt idx="12">
                  <c:v>142.529</c:v>
                </c:pt>
                <c:pt idx="13">
                  <c:v>141.56299999999999</c:v>
                </c:pt>
              </c:numCache>
            </c:numRef>
          </c:yVal>
          <c:smooth val="1"/>
          <c:extLst>
            <c:ext xmlns:c16="http://schemas.microsoft.com/office/drawing/2014/chart" uri="{C3380CC4-5D6E-409C-BE32-E72D297353CC}">
              <c16:uniqueId val="{00000002-63F6-4A89-BCCF-86D3A8B0AA1F}"/>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分析TES!$BU$4:$CH$4</c:f>
              <c:numCache>
                <c:formatCode>#,##0_);[Red]\(#,##0\)</c:formatCode>
                <c:ptCount val="14"/>
                <c:pt idx="0">
                  <c:v>108.745</c:v>
                </c:pt>
                <c:pt idx="1">
                  <c:v>115.655</c:v>
                </c:pt>
                <c:pt idx="5">
                  <c:v>136.37799999999999</c:v>
                </c:pt>
                <c:pt idx="6">
                  <c:v>136.93199999999999</c:v>
                </c:pt>
                <c:pt idx="9">
                  <c:v>143.63499999999999</c:v>
                </c:pt>
                <c:pt idx="10">
                  <c:v>142.35400000000001</c:v>
                </c:pt>
                <c:pt idx="11">
                  <c:v>140.42400000000001</c:v>
                </c:pt>
                <c:pt idx="12">
                  <c:v>139.964</c:v>
                </c:pt>
                <c:pt idx="13">
                  <c:v>138.75399999999999</c:v>
                </c:pt>
              </c:numCache>
            </c:numRef>
          </c:yVal>
          <c:smooth val="1"/>
          <c:extLst>
            <c:ext xmlns:c16="http://schemas.microsoft.com/office/drawing/2014/chart" uri="{C3380CC4-5D6E-409C-BE32-E72D297353CC}">
              <c16:uniqueId val="{00000003-63F6-4A89-BCCF-86D3A8B0AA1F}"/>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分析TES!$BU$2:$CH$2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分析TES!$BU$3:$CH$3</c:f>
              <c:numCache>
                <c:formatCode>#,##0_);[Red]\(#,##0\)</c:formatCode>
                <c:ptCount val="14"/>
                <c:pt idx="0">
                  <c:v>108.807</c:v>
                </c:pt>
                <c:pt idx="1">
                  <c:v>115.633</c:v>
                </c:pt>
                <c:pt idx="6">
                  <c:v>136.02500000000001</c:v>
                </c:pt>
                <c:pt idx="7">
                  <c:v>139.43</c:v>
                </c:pt>
                <c:pt idx="10">
                  <c:v>154.66800000000001</c:v>
                </c:pt>
                <c:pt idx="11">
                  <c:v>153.30500000000001</c:v>
                </c:pt>
                <c:pt idx="12">
                  <c:v>151.68100000000001</c:v>
                </c:pt>
                <c:pt idx="13">
                  <c:v>149.01900000000001</c:v>
                </c:pt>
              </c:numCache>
            </c:numRef>
          </c:yVal>
          <c:smooth val="1"/>
          <c:extLst>
            <c:ext xmlns:c16="http://schemas.microsoft.com/office/drawing/2014/chart" uri="{C3380CC4-5D6E-409C-BE32-E72D297353CC}">
              <c16:uniqueId val="{00000004-63F6-4A89-BCCF-86D3A8B0AA1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分析TES!$CI$1</c:f>
          <c:strCache>
            <c:ptCount val="1"/>
            <c:pt idx="0">
              <c:v>Oil</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分析TES!$CI$7:$CV$7</c:f>
              <c:numCache>
                <c:formatCode>#,##0_);[Red]\(#,##0\)</c:formatCode>
                <c:ptCount val="14"/>
                <c:pt idx="0">
                  <c:v>172.1</c:v>
                </c:pt>
                <c:pt idx="1">
                  <c:v>181.1</c:v>
                </c:pt>
                <c:pt idx="2">
                  <c:v>187.9</c:v>
                </c:pt>
                <c:pt idx="3">
                  <c:v>171.4</c:v>
                </c:pt>
                <c:pt idx="9">
                  <c:v>198.5</c:v>
                </c:pt>
                <c:pt idx="10">
                  <c:v>200.4</c:v>
                </c:pt>
                <c:pt idx="11">
                  <c:v>199.6</c:v>
                </c:pt>
                <c:pt idx="12">
                  <c:v>199.3</c:v>
                </c:pt>
                <c:pt idx="13">
                  <c:v>198.3</c:v>
                </c:pt>
              </c:numCache>
            </c:numRef>
          </c:yVal>
          <c:smooth val="1"/>
          <c:extLst>
            <c:ext xmlns:c16="http://schemas.microsoft.com/office/drawing/2014/chart" uri="{C3380CC4-5D6E-409C-BE32-E72D297353CC}">
              <c16:uniqueId val="{00000000-3124-4BB2-8771-CBB397B13BC1}"/>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分析TES!$CI$6:$CV$6</c:f>
              <c:numCache>
                <c:formatCode>#,##0_);[Red]\(#,##0\)</c:formatCode>
                <c:ptCount val="14"/>
                <c:pt idx="0">
                  <c:v>173.06899999999999</c:v>
                </c:pt>
                <c:pt idx="1">
                  <c:v>182.786</c:v>
                </c:pt>
                <c:pt idx="3">
                  <c:v>172.214</c:v>
                </c:pt>
                <c:pt idx="4">
                  <c:v>183.16300000000001</c:v>
                </c:pt>
                <c:pt idx="9">
                  <c:v>197.29</c:v>
                </c:pt>
                <c:pt idx="10">
                  <c:v>198.58799999999999</c:v>
                </c:pt>
                <c:pt idx="11">
                  <c:v>197.83600000000001</c:v>
                </c:pt>
                <c:pt idx="12">
                  <c:v>197.35400000000001</c:v>
                </c:pt>
                <c:pt idx="13">
                  <c:v>196.69900000000001</c:v>
                </c:pt>
              </c:numCache>
            </c:numRef>
          </c:yVal>
          <c:smooth val="1"/>
          <c:extLst>
            <c:ext xmlns:c16="http://schemas.microsoft.com/office/drawing/2014/chart" uri="{C3380CC4-5D6E-409C-BE32-E72D297353CC}">
              <c16:uniqueId val="{00000001-3124-4BB2-8771-CBB397B13BC1}"/>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分析TES!$CI$5:$CV$5</c:f>
              <c:numCache>
                <c:formatCode>#,##0_);[Red]\(#,##0\)</c:formatCode>
                <c:ptCount val="14"/>
                <c:pt idx="0">
                  <c:v>173.018</c:v>
                </c:pt>
                <c:pt idx="1">
                  <c:v>182.16499999999999</c:v>
                </c:pt>
                <c:pt idx="4">
                  <c:v>182.44300000000001</c:v>
                </c:pt>
                <c:pt idx="5">
                  <c:v>186.738</c:v>
                </c:pt>
                <c:pt idx="9">
                  <c:v>195.14099999999999</c:v>
                </c:pt>
                <c:pt idx="10">
                  <c:v>188.73400000000001</c:v>
                </c:pt>
                <c:pt idx="11">
                  <c:v>181.64599999999999</c:v>
                </c:pt>
                <c:pt idx="12">
                  <c:v>185.87700000000001</c:v>
                </c:pt>
                <c:pt idx="13">
                  <c:v>185.82499999999999</c:v>
                </c:pt>
              </c:numCache>
            </c:numRef>
          </c:yVal>
          <c:smooth val="1"/>
          <c:extLst>
            <c:ext xmlns:c16="http://schemas.microsoft.com/office/drawing/2014/chart" uri="{C3380CC4-5D6E-409C-BE32-E72D297353CC}">
              <c16:uniqueId val="{00000002-3124-4BB2-8771-CBB397B13BC1}"/>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分析TES!$CI$4:$CV$4</c:f>
              <c:numCache>
                <c:formatCode>#,##0_);[Red]\(#,##0\)</c:formatCode>
                <c:ptCount val="14"/>
                <c:pt idx="0">
                  <c:v>173.304</c:v>
                </c:pt>
                <c:pt idx="1">
                  <c:v>181.96</c:v>
                </c:pt>
                <c:pt idx="5">
                  <c:v>187.34</c:v>
                </c:pt>
                <c:pt idx="6">
                  <c:v>192.27699999999999</c:v>
                </c:pt>
                <c:pt idx="9">
                  <c:v>195.14099999999999</c:v>
                </c:pt>
                <c:pt idx="10">
                  <c:v>188.73400000000001</c:v>
                </c:pt>
                <c:pt idx="11">
                  <c:v>181.64599999999999</c:v>
                </c:pt>
                <c:pt idx="12">
                  <c:v>177.48099999999999</c:v>
                </c:pt>
                <c:pt idx="13">
                  <c:v>175.50700000000001</c:v>
                </c:pt>
              </c:numCache>
            </c:numRef>
          </c:yVal>
          <c:smooth val="1"/>
          <c:extLst>
            <c:ext xmlns:c16="http://schemas.microsoft.com/office/drawing/2014/chart" uri="{C3380CC4-5D6E-409C-BE32-E72D297353CC}">
              <c16:uniqueId val="{00000003-3124-4BB2-8771-CBB397B13BC1}"/>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分析TES!$CI$2:$CV$2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分析TES!$CI$3:$CV$3</c:f>
              <c:numCache>
                <c:formatCode>#,##0_);[Red]\(#,##0\)</c:formatCode>
                <c:ptCount val="14"/>
                <c:pt idx="0">
                  <c:v>173.65799999999999</c:v>
                </c:pt>
                <c:pt idx="1">
                  <c:v>181.92599999999999</c:v>
                </c:pt>
                <c:pt idx="6">
                  <c:v>191.72499999999999</c:v>
                </c:pt>
                <c:pt idx="7">
                  <c:v>193.30500000000001</c:v>
                </c:pt>
                <c:pt idx="10">
                  <c:v>191.53100000000001</c:v>
                </c:pt>
                <c:pt idx="11">
                  <c:v>187.452</c:v>
                </c:pt>
                <c:pt idx="12">
                  <c:v>185.148</c:v>
                </c:pt>
                <c:pt idx="13">
                  <c:v>183.91800000000001</c:v>
                </c:pt>
              </c:numCache>
            </c:numRef>
          </c:yVal>
          <c:smooth val="1"/>
          <c:extLst>
            <c:ext xmlns:c16="http://schemas.microsoft.com/office/drawing/2014/chart" uri="{C3380CC4-5D6E-409C-BE32-E72D297353CC}">
              <c16:uniqueId val="{00000004-3124-4BB2-8771-CBB397B13BC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分析TES!$CW$1</c:f>
          <c:strCache>
            <c:ptCount val="1"/>
            <c:pt idx="0">
              <c:v>Unabated coal</c:v>
            </c:pt>
          </c:strCache>
        </c:strRef>
      </c:tx>
      <c:layout>
        <c:manualLayout>
          <c:xMode val="edge"/>
          <c:yMode val="edge"/>
          <c:x val="0.27792494157484743"/>
          <c:y val="5.1287950693459081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605850034464961"/>
          <c:y val="0.16964954115082478"/>
          <c:w val="0.55462147679913965"/>
          <c:h val="0.70489391044439897"/>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分析TES!$CW$7:$DJ$7</c:f>
              <c:numCache>
                <c:formatCode>#,##0_);[Red]\(#,##0\)</c:formatCode>
                <c:ptCount val="14"/>
                <c:pt idx="0">
                  <c:v>153</c:v>
                </c:pt>
                <c:pt idx="1">
                  <c:v>161</c:v>
                </c:pt>
                <c:pt idx="2">
                  <c:v>162.19999999999999</c:v>
                </c:pt>
                <c:pt idx="3">
                  <c:v>155.80000000000001</c:v>
                </c:pt>
                <c:pt idx="9">
                  <c:v>150.19999999999999</c:v>
                </c:pt>
                <c:pt idx="10">
                  <c:v>141.4</c:v>
                </c:pt>
                <c:pt idx="11">
                  <c:v>132.9</c:v>
                </c:pt>
                <c:pt idx="12">
                  <c:v>125</c:v>
                </c:pt>
                <c:pt idx="13">
                  <c:v>116.8</c:v>
                </c:pt>
              </c:numCache>
            </c:numRef>
          </c:yVal>
          <c:smooth val="1"/>
          <c:extLst>
            <c:ext xmlns:c16="http://schemas.microsoft.com/office/drawing/2014/chart" uri="{C3380CC4-5D6E-409C-BE32-E72D297353CC}">
              <c16:uniqueId val="{00000000-E682-4ECA-A479-548FBE41559D}"/>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分析TES!$CW$6:$DJ$6</c:f>
              <c:numCache>
                <c:formatCode>#,##0_);[Red]\(#,##0\)</c:formatCode>
                <c:ptCount val="14"/>
                <c:pt idx="0">
                  <c:v>153.023</c:v>
                </c:pt>
                <c:pt idx="1">
                  <c:v>160.86099999999999</c:v>
                </c:pt>
                <c:pt idx="3">
                  <c:v>156.75299999999999</c:v>
                </c:pt>
                <c:pt idx="4">
                  <c:v>165.32400000000001</c:v>
                </c:pt>
                <c:pt idx="9">
                  <c:v>150.82599999999999</c:v>
                </c:pt>
                <c:pt idx="10">
                  <c:v>138.50299999999999</c:v>
                </c:pt>
                <c:pt idx="11">
                  <c:v>127.946</c:v>
                </c:pt>
                <c:pt idx="12">
                  <c:v>119.675</c:v>
                </c:pt>
                <c:pt idx="13">
                  <c:v>111.072</c:v>
                </c:pt>
              </c:numCache>
            </c:numRef>
          </c:yVal>
          <c:smooth val="1"/>
          <c:extLst>
            <c:ext xmlns:c16="http://schemas.microsoft.com/office/drawing/2014/chart" uri="{C3380CC4-5D6E-409C-BE32-E72D297353CC}">
              <c16:uniqueId val="{00000001-E682-4ECA-A479-548FBE41559D}"/>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分析TES!$CW$5:$DJ$5</c:f>
              <c:numCache>
                <c:formatCode>#,##0_);[Red]\(#,##0\)</c:formatCode>
                <c:ptCount val="14"/>
                <c:pt idx="0">
                  <c:v>152.922</c:v>
                </c:pt>
                <c:pt idx="1">
                  <c:v>160.71</c:v>
                </c:pt>
                <c:pt idx="4">
                  <c:v>167.345</c:v>
                </c:pt>
                <c:pt idx="5">
                  <c:v>170.161</c:v>
                </c:pt>
                <c:pt idx="9">
                  <c:v>146.648</c:v>
                </c:pt>
                <c:pt idx="10">
                  <c:v>130.239</c:v>
                </c:pt>
                <c:pt idx="11">
                  <c:v>118.527</c:v>
                </c:pt>
                <c:pt idx="12">
                  <c:v>110.04</c:v>
                </c:pt>
                <c:pt idx="13">
                  <c:v>101.033</c:v>
                </c:pt>
              </c:numCache>
            </c:numRef>
          </c:yVal>
          <c:smooth val="1"/>
          <c:extLst>
            <c:ext xmlns:c16="http://schemas.microsoft.com/office/drawing/2014/chart" uri="{C3380CC4-5D6E-409C-BE32-E72D297353CC}">
              <c16:uniqueId val="{00000002-E682-4ECA-A479-548FBE41559D}"/>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分析TES!$CW$4:$DJ$4</c:f>
              <c:numCache>
                <c:formatCode>#,##0_);[Red]\(#,##0\)</c:formatCode>
                <c:ptCount val="14"/>
                <c:pt idx="0">
                  <c:v>151.011</c:v>
                </c:pt>
                <c:pt idx="1">
                  <c:v>158.03899999999999</c:v>
                </c:pt>
                <c:pt idx="5">
                  <c:v>168.95</c:v>
                </c:pt>
                <c:pt idx="6">
                  <c:v>171.78399999999999</c:v>
                </c:pt>
                <c:pt idx="9">
                  <c:v>151.417</c:v>
                </c:pt>
                <c:pt idx="10">
                  <c:v>126.164</c:v>
                </c:pt>
                <c:pt idx="11">
                  <c:v>109.422</c:v>
                </c:pt>
                <c:pt idx="12">
                  <c:v>98.423000000000002</c:v>
                </c:pt>
                <c:pt idx="13">
                  <c:v>89.393000000000001</c:v>
                </c:pt>
              </c:numCache>
            </c:numRef>
          </c:yVal>
          <c:smooth val="1"/>
          <c:extLst>
            <c:ext xmlns:c16="http://schemas.microsoft.com/office/drawing/2014/chart" uri="{C3380CC4-5D6E-409C-BE32-E72D297353CC}">
              <c16:uniqueId val="{00000003-E682-4ECA-A479-548FBE41559D}"/>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分析TES!$CW$2:$DJ$2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分析TES!$CW$3:$DJ$3</c:f>
              <c:numCache>
                <c:formatCode>#,##0_);[Red]\(#,##0\)</c:formatCode>
                <c:ptCount val="14"/>
                <c:pt idx="0">
                  <c:v>150.767</c:v>
                </c:pt>
                <c:pt idx="1">
                  <c:v>158.18</c:v>
                </c:pt>
                <c:pt idx="6">
                  <c:v>172.815</c:v>
                </c:pt>
                <c:pt idx="7">
                  <c:v>174.55</c:v>
                </c:pt>
                <c:pt idx="10">
                  <c:v>138.96100000000001</c:v>
                </c:pt>
                <c:pt idx="11">
                  <c:v>116.33799999999999</c:v>
                </c:pt>
                <c:pt idx="12">
                  <c:v>100.28</c:v>
                </c:pt>
                <c:pt idx="13">
                  <c:v>90.977000000000004</c:v>
                </c:pt>
              </c:numCache>
            </c:numRef>
          </c:yVal>
          <c:smooth val="1"/>
          <c:extLst>
            <c:ext xmlns:c16="http://schemas.microsoft.com/office/drawing/2014/chart" uri="{C3380CC4-5D6E-409C-BE32-E72D297353CC}">
              <c16:uniqueId val="{00000004-E682-4ECA-A479-548FBE41559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分析Elec!$EP$1</c:f>
          <c:strCache>
            <c:ptCount val="1"/>
            <c:pt idx="0">
              <c:v>  Coal</c:v>
            </c:pt>
          </c:strCache>
        </c:strRef>
      </c:tx>
      <c:layout>
        <c:manualLayout>
          <c:xMode val="edge"/>
          <c:yMode val="edge"/>
          <c:x val="0.30370148740478736"/>
          <c:y val="9.018752614195517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2377980039757862"/>
          <c:y val="0.15371208536605266"/>
          <c:w val="0.53752539920907771"/>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分析Elec!$EP$2:$FB$2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分析Elec!$EP$7:$FB$7</c:f>
              <c:numCache>
                <c:formatCode>#,##0_);[Red]\(#,##0\)</c:formatCode>
                <c:ptCount val="13"/>
                <c:pt idx="0">
                  <c:v>8670.57</c:v>
                </c:pt>
                <c:pt idx="1">
                  <c:v>9534.86</c:v>
                </c:pt>
                <c:pt idx="2">
                  <c:v>9911.39</c:v>
                </c:pt>
                <c:pt idx="3">
                  <c:v>9467.0300000000007</c:v>
                </c:pt>
                <c:pt idx="8">
                  <c:v>8732.84</c:v>
                </c:pt>
                <c:pt idx="9">
                  <c:v>8063.44</c:v>
                </c:pt>
                <c:pt idx="10">
                  <c:v>7417.67</c:v>
                </c:pt>
                <c:pt idx="11">
                  <c:v>6780.78</c:v>
                </c:pt>
                <c:pt idx="12">
                  <c:v>6188.66</c:v>
                </c:pt>
              </c:numCache>
            </c:numRef>
          </c:yVal>
          <c:smooth val="1"/>
          <c:extLst>
            <c:ext xmlns:c16="http://schemas.microsoft.com/office/drawing/2014/chart" uri="{C3380CC4-5D6E-409C-BE32-E72D297353CC}">
              <c16:uniqueId val="{00000000-0390-47E3-8979-459323DD0A7F}"/>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分析Elec!$EP$2:$FB$2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分析Elec!$EP$6:$FB$6</c:f>
              <c:numCache>
                <c:formatCode>#,##0_);[Red]\(#,##0\)</c:formatCode>
                <c:ptCount val="13"/>
                <c:pt idx="0">
                  <c:v>8669.89</c:v>
                </c:pt>
                <c:pt idx="1">
                  <c:v>9535.41</c:v>
                </c:pt>
                <c:pt idx="3">
                  <c:v>9438.5499999999993</c:v>
                </c:pt>
                <c:pt idx="4">
                  <c:v>10201.1</c:v>
                </c:pt>
                <c:pt idx="8">
                  <c:v>9044.3700000000008</c:v>
                </c:pt>
                <c:pt idx="9">
                  <c:v>8037.86</c:v>
                </c:pt>
                <c:pt idx="10">
                  <c:v>7211.19</c:v>
                </c:pt>
                <c:pt idx="11">
                  <c:v>6547.02</c:v>
                </c:pt>
                <c:pt idx="12">
                  <c:v>5891.53</c:v>
                </c:pt>
              </c:numCache>
            </c:numRef>
          </c:yVal>
          <c:smooth val="1"/>
          <c:extLst>
            <c:ext xmlns:c16="http://schemas.microsoft.com/office/drawing/2014/chart" uri="{C3380CC4-5D6E-409C-BE32-E72D297353CC}">
              <c16:uniqueId val="{00000001-0390-47E3-8979-459323DD0A7F}"/>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分析Elec!$EP$2:$FB$2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分析Elec!$EP$5:$FB$5</c:f>
              <c:numCache>
                <c:formatCode>#,##0_);[Red]\(#,##0\)</c:formatCode>
                <c:ptCount val="13"/>
                <c:pt idx="0">
                  <c:v>8668.5499999999993</c:v>
                </c:pt>
                <c:pt idx="1">
                  <c:v>9535.4699999999993</c:v>
                </c:pt>
                <c:pt idx="4">
                  <c:v>10246.75</c:v>
                </c:pt>
                <c:pt idx="5">
                  <c:v>10427.209999999999</c:v>
                </c:pt>
                <c:pt idx="8">
                  <c:v>8332.58</c:v>
                </c:pt>
                <c:pt idx="9">
                  <c:v>6972.78</c:v>
                </c:pt>
                <c:pt idx="10">
                  <c:v>6144.59</c:v>
                </c:pt>
                <c:pt idx="11">
                  <c:v>5531.33</c:v>
                </c:pt>
                <c:pt idx="12">
                  <c:v>4949.46</c:v>
                </c:pt>
              </c:numCache>
            </c:numRef>
          </c:yVal>
          <c:smooth val="1"/>
          <c:extLst>
            <c:ext xmlns:c16="http://schemas.microsoft.com/office/drawing/2014/chart" uri="{C3380CC4-5D6E-409C-BE32-E72D297353CC}">
              <c16:uniqueId val="{00000002-0390-47E3-8979-459323DD0A7F}"/>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分析Elec!$EP$2:$FB$2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分析Elec!$EP$4:$FB$4</c:f>
              <c:numCache>
                <c:formatCode>#,##0_);[Red]\(#,##0\)</c:formatCode>
                <c:ptCount val="13"/>
                <c:pt idx="0">
                  <c:v>8670.5300000000007</c:v>
                </c:pt>
                <c:pt idx="1">
                  <c:v>9533.76</c:v>
                </c:pt>
                <c:pt idx="5">
                  <c:v>10450.69</c:v>
                </c:pt>
                <c:pt idx="6">
                  <c:v>10647.73</c:v>
                </c:pt>
                <c:pt idx="8">
                  <c:v>9212.93</c:v>
                </c:pt>
                <c:pt idx="9">
                  <c:v>6969.21</c:v>
                </c:pt>
                <c:pt idx="10">
                  <c:v>5650.33</c:v>
                </c:pt>
                <c:pt idx="11">
                  <c:v>4823.22</c:v>
                </c:pt>
                <c:pt idx="12">
                  <c:v>4255.68</c:v>
                </c:pt>
              </c:numCache>
            </c:numRef>
          </c:yVal>
          <c:smooth val="1"/>
          <c:extLst>
            <c:ext xmlns:c16="http://schemas.microsoft.com/office/drawing/2014/chart" uri="{C3380CC4-5D6E-409C-BE32-E72D297353CC}">
              <c16:uniqueId val="{00000003-0390-47E3-8979-459323DD0A7F}"/>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分析Elec!$EP$2:$FB$2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分析Elec!$EP$3:$FB$3</c:f>
              <c:numCache>
                <c:formatCode>#,##0_);[Red]\(#,##0\)</c:formatCode>
                <c:ptCount val="13"/>
                <c:pt idx="0">
                  <c:v>8680.31</c:v>
                </c:pt>
                <c:pt idx="1">
                  <c:v>9544.56</c:v>
                </c:pt>
                <c:pt idx="6">
                  <c:v>10686.45</c:v>
                </c:pt>
                <c:pt idx="7">
                  <c:v>10796.68</c:v>
                </c:pt>
                <c:pt idx="9">
                  <c:v>8465.08</c:v>
                </c:pt>
                <c:pt idx="10">
                  <c:v>6501.04</c:v>
                </c:pt>
                <c:pt idx="11">
                  <c:v>5129.58</c:v>
                </c:pt>
                <c:pt idx="12">
                  <c:v>4569.45</c:v>
                </c:pt>
              </c:numCache>
            </c:numRef>
          </c:yVal>
          <c:smooth val="1"/>
          <c:extLst>
            <c:ext xmlns:c16="http://schemas.microsoft.com/office/drawing/2014/chart" uri="{C3380CC4-5D6E-409C-BE32-E72D297353CC}">
              <c16:uniqueId val="{00000004-0390-47E3-8979-459323DD0A7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layout>
        <c:manualLayout>
          <c:xMode val="edge"/>
          <c:yMode val="edge"/>
          <c:x val="0.7114078128348269"/>
          <c:y val="0.27015105345421775"/>
          <c:w val="0.22674050753527514"/>
          <c:h val="0.499340528014807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分析Elec!$CC$1</c:f>
          <c:strCache>
            <c:ptCount val="1"/>
            <c:pt idx="0">
              <c:v>Nuclear</c:v>
            </c:pt>
          </c:strCache>
        </c:strRef>
      </c:tx>
      <c:layout>
        <c:manualLayout>
          <c:xMode val="edge"/>
          <c:yMode val="edge"/>
          <c:x val="0.35745813806467314"/>
          <c:y val="5.00595787821489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758477952351215"/>
          <c:y val="0.15371208536605266"/>
          <c:w val="0.46389544841211322"/>
          <c:h val="0.75014733475827633"/>
        </c:manualLayout>
      </c:layout>
      <c:scatterChart>
        <c:scatterStyle val="smoothMarker"/>
        <c:varyColors val="0"/>
        <c:ser>
          <c:idx val="3"/>
          <c:order val="0"/>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分析Elec!$CC$2:$CO$2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分析Elec!$CC$3:$CO$3</c:f>
              <c:numCache>
                <c:formatCode>#,##0_);[Red]\(#,##0\)</c:formatCode>
                <c:ptCount val="13"/>
                <c:pt idx="0">
                  <c:v>2756.29</c:v>
                </c:pt>
                <c:pt idx="1">
                  <c:v>2570.0700000000002</c:v>
                </c:pt>
                <c:pt idx="6">
                  <c:v>2740.48</c:v>
                </c:pt>
                <c:pt idx="7">
                  <c:v>2835.26</c:v>
                </c:pt>
                <c:pt idx="9">
                  <c:v>3902.29</c:v>
                </c:pt>
                <c:pt idx="10">
                  <c:v>4583.7299999999996</c:v>
                </c:pt>
                <c:pt idx="11">
                  <c:v>5057.9799999999996</c:v>
                </c:pt>
                <c:pt idx="12">
                  <c:v>5530.64</c:v>
                </c:pt>
              </c:numCache>
            </c:numRef>
          </c:yVal>
          <c:smooth val="1"/>
          <c:extLst>
            <c:ext xmlns:c16="http://schemas.microsoft.com/office/drawing/2014/chart" uri="{C3380CC4-5D6E-409C-BE32-E72D297353CC}">
              <c16:uniqueId val="{00000000-CB01-42CE-A527-5DE73E051CB9}"/>
            </c:ext>
          </c:extLst>
        </c:ser>
        <c:ser>
          <c:idx val="0"/>
          <c:order val="1"/>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分析Elec!$CC$2:$CO$2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分析Elec!$CC$4:$CO$4</c:f>
              <c:numCache>
                <c:formatCode>#,##0_);[Red]\(#,##0\)</c:formatCode>
                <c:ptCount val="13"/>
                <c:pt idx="0">
                  <c:v>2756.29</c:v>
                </c:pt>
                <c:pt idx="1">
                  <c:v>2570.0700000000002</c:v>
                </c:pt>
                <c:pt idx="5">
                  <c:v>2684.42</c:v>
                </c:pt>
                <c:pt idx="6">
                  <c:v>2765.39</c:v>
                </c:pt>
                <c:pt idx="8">
                  <c:v>3266.17</c:v>
                </c:pt>
                <c:pt idx="9">
                  <c:v>3745.91</c:v>
                </c:pt>
                <c:pt idx="10">
                  <c:v>4059.21</c:v>
                </c:pt>
                <c:pt idx="11">
                  <c:v>4243.1000000000004</c:v>
                </c:pt>
                <c:pt idx="12">
                  <c:v>4460.29</c:v>
                </c:pt>
              </c:numCache>
            </c:numRef>
          </c:yVal>
          <c:smooth val="1"/>
          <c:extLst>
            <c:ext xmlns:c16="http://schemas.microsoft.com/office/drawing/2014/chart" uri="{C3380CC4-5D6E-409C-BE32-E72D297353CC}">
              <c16:uniqueId val="{00000001-CB01-42CE-A527-5DE73E051CB9}"/>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分析Elec!$CC$2:$CO$2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分析Elec!$CC$5:$CO$5</c:f>
              <c:numCache>
                <c:formatCode>#,##0_);[Red]\(#,##0\)</c:formatCode>
                <c:ptCount val="13"/>
                <c:pt idx="0">
                  <c:v>2756.29</c:v>
                </c:pt>
                <c:pt idx="1">
                  <c:v>2570.0700000000002</c:v>
                </c:pt>
                <c:pt idx="4">
                  <c:v>2809.89</c:v>
                </c:pt>
                <c:pt idx="5">
                  <c:v>2681.83</c:v>
                </c:pt>
                <c:pt idx="8">
                  <c:v>3351.4</c:v>
                </c:pt>
                <c:pt idx="9">
                  <c:v>3664.6</c:v>
                </c:pt>
                <c:pt idx="10">
                  <c:v>3886.11</c:v>
                </c:pt>
                <c:pt idx="11">
                  <c:v>4077.62</c:v>
                </c:pt>
                <c:pt idx="12">
                  <c:v>4353.08</c:v>
                </c:pt>
              </c:numCache>
            </c:numRef>
          </c:yVal>
          <c:smooth val="1"/>
          <c:extLst>
            <c:ext xmlns:c16="http://schemas.microsoft.com/office/drawing/2014/chart" uri="{C3380CC4-5D6E-409C-BE32-E72D297353CC}">
              <c16:uniqueId val="{00000002-CB01-42CE-A527-5DE73E051CB9}"/>
            </c:ext>
          </c:extLst>
        </c:ser>
        <c:ser>
          <c:idx val="2"/>
          <c:order val="3"/>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分析Elec!$CC$2:$CO$2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分析Elec!$CC$6:$CO$6</c:f>
              <c:numCache>
                <c:formatCode>#,##0_);[Red]\(#,##0\)</c:formatCode>
                <c:ptCount val="13"/>
                <c:pt idx="0">
                  <c:v>2756.29</c:v>
                </c:pt>
                <c:pt idx="1">
                  <c:v>2570.0700000000002</c:v>
                </c:pt>
                <c:pt idx="3">
                  <c:v>2673.21</c:v>
                </c:pt>
                <c:pt idx="4">
                  <c:v>2775.68</c:v>
                </c:pt>
                <c:pt idx="8">
                  <c:v>3350.93</c:v>
                </c:pt>
                <c:pt idx="9">
                  <c:v>3636.75</c:v>
                </c:pt>
                <c:pt idx="10">
                  <c:v>3897.13</c:v>
                </c:pt>
                <c:pt idx="11">
                  <c:v>4035.32</c:v>
                </c:pt>
                <c:pt idx="12">
                  <c:v>4260.09</c:v>
                </c:pt>
              </c:numCache>
            </c:numRef>
          </c:yVal>
          <c:smooth val="1"/>
          <c:extLst>
            <c:ext xmlns:c16="http://schemas.microsoft.com/office/drawing/2014/chart" uri="{C3380CC4-5D6E-409C-BE32-E72D297353CC}">
              <c16:uniqueId val="{00000003-CB01-42CE-A527-5DE73E051CB9}"/>
            </c:ext>
          </c:extLst>
        </c:ser>
        <c:ser>
          <c:idx val="4"/>
          <c:order val="4"/>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分析Elec!$CC$2:$CO$2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分析Elec!$CC$7:$CO$7</c:f>
              <c:numCache>
                <c:formatCode>#,##0_);[Red]\(#,##0\)</c:formatCode>
                <c:ptCount val="13"/>
                <c:pt idx="0">
                  <c:v>2756.29</c:v>
                </c:pt>
                <c:pt idx="1">
                  <c:v>2570.0700000000002</c:v>
                </c:pt>
                <c:pt idx="2">
                  <c:v>2790.13</c:v>
                </c:pt>
                <c:pt idx="3">
                  <c:v>2692.15</c:v>
                </c:pt>
                <c:pt idx="8">
                  <c:v>3114.95</c:v>
                </c:pt>
                <c:pt idx="9">
                  <c:v>3318.89</c:v>
                </c:pt>
                <c:pt idx="10">
                  <c:v>3517.38</c:v>
                </c:pt>
                <c:pt idx="11">
                  <c:v>3577.86</c:v>
                </c:pt>
                <c:pt idx="12">
                  <c:v>3711.25</c:v>
                </c:pt>
              </c:numCache>
            </c:numRef>
          </c:yVal>
          <c:smooth val="1"/>
          <c:extLst>
            <c:ext xmlns:c16="http://schemas.microsoft.com/office/drawing/2014/chart" uri="{C3380CC4-5D6E-409C-BE32-E72D297353CC}">
              <c16:uniqueId val="{00000004-CB01-42CE-A527-5DE73E051CB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世界'!$Z$298</c:f>
          <c:strCache>
            <c:ptCount val="1"/>
            <c:pt idx="0">
              <c:v>Total CO₂*</c:v>
            </c:pt>
          </c:strCache>
        </c:strRef>
      </c:tx>
      <c:layout>
        <c:manualLayout>
          <c:xMode val="edge"/>
          <c:yMode val="edge"/>
          <c:x val="0.30277555822238755"/>
          <c:y val="2.74525655796706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460861884825571"/>
          <c:y val="0.15255813752407504"/>
          <c:w val="0.65860337026444649"/>
          <c:h val="0.73462447885673809"/>
        </c:manualLayout>
      </c:layout>
      <c:scatterChart>
        <c:scatterStyle val="smoothMarker"/>
        <c:varyColors val="0"/>
        <c:ser>
          <c:idx val="0"/>
          <c:order val="0"/>
          <c:tx>
            <c:strRef>
              <c:f>'シナリオ比較 世界'!$AA$298</c:f>
              <c:strCache>
                <c:ptCount val="1"/>
                <c:pt idx="0">
                  <c:v>STEPS</c:v>
                </c:pt>
              </c:strCache>
            </c:strRef>
          </c:tx>
          <c:spPr>
            <a:ln w="38100" cap="rnd">
              <a:solidFill>
                <a:schemeClr val="accent1"/>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世界'!$AB$298:$AK$298</c:f>
              <c:numCache>
                <c:formatCode>General</c:formatCode>
                <c:ptCount val="10"/>
                <c:pt idx="5" formatCode="#,##0_);[Red]\(#,##0\)">
                  <c:v>36170.160000000003</c:v>
                </c:pt>
                <c:pt idx="6" formatCode="#,##0_);[Red]\(#,##0\)">
                  <c:v>33285.4</c:v>
                </c:pt>
                <c:pt idx="7" formatCode="#,##0_);[Red]\(#,##0\)">
                  <c:v>31184.82</c:v>
                </c:pt>
                <c:pt idx="8" formatCode="#,##0_);[Red]\(#,##0\)">
                  <c:v>29752.02</c:v>
                </c:pt>
                <c:pt idx="9" formatCode="#,##0_);[Red]\(#,##0\)">
                  <c:v>28635.59</c:v>
                </c:pt>
              </c:numCache>
            </c:numRef>
          </c:yVal>
          <c:smooth val="1"/>
          <c:extLst>
            <c:ext xmlns:c16="http://schemas.microsoft.com/office/drawing/2014/chart" uri="{C3380CC4-5D6E-409C-BE32-E72D297353CC}">
              <c16:uniqueId val="{00000000-1CB0-468E-8407-FCC9DDE98C27}"/>
            </c:ext>
          </c:extLst>
        </c:ser>
        <c:ser>
          <c:idx val="1"/>
          <c:order val="1"/>
          <c:tx>
            <c:strRef>
              <c:f>'シナリオ比較 世界'!$AA$299</c:f>
              <c:strCache>
                <c:ptCount val="1"/>
                <c:pt idx="0">
                  <c:v>APS</c:v>
                </c:pt>
              </c:strCache>
            </c:strRef>
          </c:tx>
          <c:spPr>
            <a:ln w="38100" cap="rnd">
              <a:solidFill>
                <a:srgbClr val="FFC000"/>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世界'!$AB$299:$AK$299</c:f>
              <c:numCache>
                <c:formatCode>General</c:formatCode>
                <c:ptCount val="10"/>
                <c:pt idx="3" formatCode="#,##0_);[Red]\(#,##0\)">
                  <c:v>37723.050000000003</c:v>
                </c:pt>
                <c:pt idx="5" formatCode="#,##0_);[Red]\(#,##0\)">
                  <c:v>32056.35</c:v>
                </c:pt>
                <c:pt idx="6" formatCode="#,##0_);[Red]\(#,##0\)">
                  <c:v>24677.89</c:v>
                </c:pt>
                <c:pt idx="7" formatCode="#,##0_);[Red]\(#,##0\)">
                  <c:v>18820.46</c:v>
                </c:pt>
                <c:pt idx="8" formatCode="#,##0_);[Red]\(#,##0\)">
                  <c:v>14748.37</c:v>
                </c:pt>
                <c:pt idx="9" formatCode="#,##0_);[Red]\(#,##0\)">
                  <c:v>11710.6</c:v>
                </c:pt>
              </c:numCache>
            </c:numRef>
          </c:yVal>
          <c:smooth val="1"/>
          <c:extLst>
            <c:ext xmlns:c16="http://schemas.microsoft.com/office/drawing/2014/chart" uri="{C3380CC4-5D6E-409C-BE32-E72D297353CC}">
              <c16:uniqueId val="{00000001-1CB0-468E-8407-FCC9DDE98C27}"/>
            </c:ext>
          </c:extLst>
        </c:ser>
        <c:ser>
          <c:idx val="2"/>
          <c:order val="2"/>
          <c:tx>
            <c:strRef>
              <c:f>'シナリオ比較 世界'!$AA$300</c:f>
              <c:strCache>
                <c:ptCount val="1"/>
                <c:pt idx="0">
                  <c:v>NZE</c:v>
                </c:pt>
              </c:strCache>
            </c:strRef>
          </c:tx>
          <c:spPr>
            <a:ln w="38100" cap="rnd">
              <a:solidFill>
                <a:schemeClr val="accent3"/>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世界'!$AB$300:$AK$300</c:f>
              <c:numCache>
                <c:formatCode>General</c:formatCode>
                <c:ptCount val="10"/>
                <c:pt idx="3" formatCode="#,##0_);[Red]\(#,##0\)">
                  <c:v>37723.050000000003</c:v>
                </c:pt>
                <c:pt idx="5" formatCode="#,##0_);[Red]\(#,##0\)">
                  <c:v>25112.400000000001</c:v>
                </c:pt>
                <c:pt idx="6" formatCode="#,##0_);[Red]\(#,##0\)">
                  <c:v>13484.59</c:v>
                </c:pt>
                <c:pt idx="7" formatCode="#,##0_);[Red]\(#,##0\)">
                  <c:v>6220.91</c:v>
                </c:pt>
                <c:pt idx="8" formatCode="#,##0_);[Red]\(#,##0\)">
                  <c:v>2401.9</c:v>
                </c:pt>
                <c:pt idx="9" formatCode="#,##0_);[Red]\(#,##0\)">
                  <c:v>0</c:v>
                </c:pt>
              </c:numCache>
            </c:numRef>
          </c:yVal>
          <c:smooth val="1"/>
          <c:extLst>
            <c:ext xmlns:c16="http://schemas.microsoft.com/office/drawing/2014/chart" uri="{C3380CC4-5D6E-409C-BE32-E72D297353CC}">
              <c16:uniqueId val="{00000002-1CB0-468E-8407-FCC9DDE98C27}"/>
            </c:ext>
          </c:extLst>
        </c:ser>
        <c:ser>
          <c:idx val="3"/>
          <c:order val="3"/>
          <c:tx>
            <c:strRef>
              <c:f>'シナリオ比較 世界'!$AA$301</c:f>
              <c:strCache>
                <c:ptCount val="1"/>
                <c:pt idx="0">
                  <c:v>Historical data</c:v>
                </c:pt>
              </c:strCache>
            </c:strRef>
          </c:tx>
          <c:spPr>
            <a:ln w="38100" cap="rnd">
              <a:solidFill>
                <a:sysClr val="windowText" lastClr="000000"/>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世界'!$AB$301:$AK$301</c:f>
              <c:numCache>
                <c:formatCode>#,##0_);[Red]\(#,##0\)</c:formatCode>
                <c:ptCount val="10"/>
                <c:pt idx="0">
                  <c:v>32805.449999999997</c:v>
                </c:pt>
                <c:pt idx="1">
                  <c:v>35048.04</c:v>
                </c:pt>
                <c:pt idx="2">
                  <c:v>37229.96</c:v>
                </c:pt>
                <c:pt idx="3">
                  <c:v>37723.050000000003</c:v>
                </c:pt>
              </c:numCache>
            </c:numRef>
          </c:yVal>
          <c:smooth val="1"/>
          <c:extLst>
            <c:ext xmlns:c16="http://schemas.microsoft.com/office/drawing/2014/chart" uri="{C3380CC4-5D6E-409C-BE32-E72D297353CC}">
              <c16:uniqueId val="{00000003-1CB0-468E-8407-FCC9DDE98C27}"/>
            </c:ext>
          </c:extLst>
        </c:ser>
        <c:dLbls>
          <c:showLegendKey val="0"/>
          <c:showVal val="0"/>
          <c:showCatName val="0"/>
          <c:showSerName val="0"/>
          <c:showPercent val="0"/>
          <c:showBubbleSize val="0"/>
        </c:dLbls>
        <c:axId val="422367615"/>
        <c:axId val="422365215"/>
      </c:scatterChart>
      <c:valAx>
        <c:axId val="42236761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5215"/>
        <c:crosses val="autoZero"/>
        <c:crossBetween val="midCat"/>
      </c:valAx>
      <c:valAx>
        <c:axId val="422365215"/>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7615"/>
        <c:crosses val="autoZero"/>
        <c:crossBetween val="midCat"/>
        <c:dispUnits>
          <c:builtInUnit val="thousands"/>
        </c:dispUnits>
      </c:valAx>
      <c:spPr>
        <a:noFill/>
        <a:ln>
          <a:noFill/>
        </a:ln>
        <a:effectLst/>
      </c:spPr>
    </c:plotArea>
    <c:legend>
      <c:legendPos val="r"/>
      <c:layout>
        <c:manualLayout>
          <c:xMode val="edge"/>
          <c:yMode val="edge"/>
          <c:x val="0.10064086759138829"/>
          <c:y val="0.50499380387257187"/>
          <c:w val="0.50314072977365787"/>
          <c:h val="0.333463751033331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分析TES!$Q$1</c:f>
          <c:strCache>
            <c:ptCount val="1"/>
            <c:pt idx="0">
              <c:v>Renewables</c:v>
            </c:pt>
          </c:strCache>
        </c:strRef>
      </c:tx>
      <c:layout>
        <c:manualLayout>
          <c:xMode val="edge"/>
          <c:yMode val="edge"/>
          <c:x val="0.12178533838306599"/>
          <c:y val="2.240699521690046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5554825883178454E-2"/>
          <c:y val="0.12414346476060042"/>
          <c:w val="0.28654458108131897"/>
          <c:h val="0.7521630319370185"/>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分析TES!$Q$7:$AD$7</c:f>
              <c:numCache>
                <c:formatCode>#,##0_);[Red]\(#,##0\)</c:formatCode>
                <c:ptCount val="14"/>
                <c:pt idx="0">
                  <c:v>47.7</c:v>
                </c:pt>
                <c:pt idx="1">
                  <c:v>57.2</c:v>
                </c:pt>
                <c:pt idx="2">
                  <c:v>65.8</c:v>
                </c:pt>
                <c:pt idx="3">
                  <c:v>68.5</c:v>
                </c:pt>
                <c:pt idx="9">
                  <c:v>109</c:v>
                </c:pt>
                <c:pt idx="10">
                  <c:v>131.19999999999999</c:v>
                </c:pt>
                <c:pt idx="11">
                  <c:v>153</c:v>
                </c:pt>
                <c:pt idx="12">
                  <c:v>173.8</c:v>
                </c:pt>
                <c:pt idx="13">
                  <c:v>192.5</c:v>
                </c:pt>
              </c:numCache>
            </c:numRef>
          </c:yVal>
          <c:smooth val="1"/>
          <c:extLst>
            <c:ext xmlns:c16="http://schemas.microsoft.com/office/drawing/2014/chart" uri="{C3380CC4-5D6E-409C-BE32-E72D297353CC}">
              <c16:uniqueId val="{00000000-7E61-4BC0-ABE8-F3ABFFF4EF4D}"/>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分析TES!$Q$6:$AD$6</c:f>
              <c:numCache>
                <c:formatCode>#,##0_);[Red]\(#,##0\)</c:formatCode>
                <c:ptCount val="14"/>
                <c:pt idx="0">
                  <c:v>44.502000000000002</c:v>
                </c:pt>
                <c:pt idx="1">
                  <c:v>55.088000000000001</c:v>
                </c:pt>
                <c:pt idx="3">
                  <c:v>68.653999999999996</c:v>
                </c:pt>
                <c:pt idx="4">
                  <c:v>73.567999999999998</c:v>
                </c:pt>
                <c:pt idx="9">
                  <c:v>116.23399999999999</c:v>
                </c:pt>
                <c:pt idx="10">
                  <c:v>143.07499999999999</c:v>
                </c:pt>
                <c:pt idx="11">
                  <c:v>168.6</c:v>
                </c:pt>
                <c:pt idx="12">
                  <c:v>192.857</c:v>
                </c:pt>
                <c:pt idx="13">
                  <c:v>214.923</c:v>
                </c:pt>
              </c:numCache>
            </c:numRef>
          </c:yVal>
          <c:smooth val="1"/>
          <c:extLst>
            <c:ext xmlns:c16="http://schemas.microsoft.com/office/drawing/2014/chart" uri="{C3380CC4-5D6E-409C-BE32-E72D297353CC}">
              <c16:uniqueId val="{00000001-7E61-4BC0-ABE8-F3ABFFF4EF4D}"/>
            </c:ext>
          </c:extLst>
        </c:ser>
        <c:ser>
          <c:idx val="1"/>
          <c:order val="2"/>
          <c:tx>
            <c:strRef>
              <c:f>分析TES!$B$5</c:f>
              <c:strCache>
                <c:ptCount val="1"/>
                <c:pt idx="0">
                  <c:v>WEO2023S</c:v>
                </c:pt>
              </c:strCache>
            </c:strRef>
          </c:tx>
          <c:spPr>
            <a:ln w="28575" cap="rnd">
              <a:solidFill>
                <a:srgbClr val="92D050"/>
              </a:solidFill>
              <a:round/>
            </a:ln>
            <a:effectLst/>
          </c:spPr>
          <c:marker>
            <c:symbol val="circle"/>
            <c:size val="5"/>
            <c:spPr>
              <a:solidFill>
                <a:srgbClr val="66FF66"/>
              </a:solidFill>
              <a:ln w="9525">
                <a:solidFill>
                  <a:srgbClr val="92D050"/>
                </a:solid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分析TES!$Q$5:$AD$5</c:f>
              <c:numCache>
                <c:formatCode>#,##0_);[Red]\(#,##0\)</c:formatCode>
                <c:ptCount val="14"/>
                <c:pt idx="0">
                  <c:v>43.279000000000003</c:v>
                </c:pt>
                <c:pt idx="1">
                  <c:v>53.633000000000003</c:v>
                </c:pt>
                <c:pt idx="4">
                  <c:v>71.088999999999999</c:v>
                </c:pt>
                <c:pt idx="5">
                  <c:v>75.48</c:v>
                </c:pt>
                <c:pt idx="9">
                  <c:v>119.979</c:v>
                </c:pt>
                <c:pt idx="10">
                  <c:v>150.21299999999999</c:v>
                </c:pt>
                <c:pt idx="11">
                  <c:v>178.291</c:v>
                </c:pt>
                <c:pt idx="12">
                  <c:v>204.596</c:v>
                </c:pt>
                <c:pt idx="13">
                  <c:v>227.05799999999999</c:v>
                </c:pt>
              </c:numCache>
            </c:numRef>
          </c:yVal>
          <c:smooth val="1"/>
          <c:extLst>
            <c:ext xmlns:c16="http://schemas.microsoft.com/office/drawing/2014/chart" uri="{C3380CC4-5D6E-409C-BE32-E72D297353CC}">
              <c16:uniqueId val="{00000002-7E61-4BC0-ABE8-F3ABFFF4EF4D}"/>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分析TES!$Q$4:$AD$4</c:f>
              <c:numCache>
                <c:formatCode>#,##0_);[Red]\(#,##0\)</c:formatCode>
                <c:ptCount val="14"/>
                <c:pt idx="0">
                  <c:v>43.155000000000001</c:v>
                </c:pt>
                <c:pt idx="1">
                  <c:v>53.558</c:v>
                </c:pt>
                <c:pt idx="5">
                  <c:v>74.381</c:v>
                </c:pt>
                <c:pt idx="6">
                  <c:v>77.933999999999997</c:v>
                </c:pt>
                <c:pt idx="9">
                  <c:v>120.062</c:v>
                </c:pt>
                <c:pt idx="10">
                  <c:v>152.93600000000001</c:v>
                </c:pt>
                <c:pt idx="11">
                  <c:v>184.80699999999999</c:v>
                </c:pt>
                <c:pt idx="12">
                  <c:v>214.74100000000001</c:v>
                </c:pt>
                <c:pt idx="13">
                  <c:v>240.59100000000001</c:v>
                </c:pt>
              </c:numCache>
            </c:numRef>
          </c:yVal>
          <c:smooth val="1"/>
          <c:extLst>
            <c:ext xmlns:c16="http://schemas.microsoft.com/office/drawing/2014/chart" uri="{C3380CC4-5D6E-409C-BE32-E72D297353CC}">
              <c16:uniqueId val="{00000003-7E61-4BC0-ABE8-F3ABFFF4EF4D}"/>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分析TES!$Q$3:$AD$3</c:f>
              <c:numCache>
                <c:formatCode>#,##0_);[Red]\(#,##0\)</c:formatCode>
                <c:ptCount val="14"/>
                <c:pt idx="0">
                  <c:v>43.026000000000003</c:v>
                </c:pt>
                <c:pt idx="1">
                  <c:v>53.281999999999996</c:v>
                </c:pt>
                <c:pt idx="6">
                  <c:v>77.787999999999997</c:v>
                </c:pt>
                <c:pt idx="7">
                  <c:v>82.733999999999995</c:v>
                </c:pt>
                <c:pt idx="10">
                  <c:v>148.91499999999999</c:v>
                </c:pt>
                <c:pt idx="11">
                  <c:v>179.30500000000001</c:v>
                </c:pt>
                <c:pt idx="12">
                  <c:v>208.447</c:v>
                </c:pt>
                <c:pt idx="13">
                  <c:v>233.42099999999999</c:v>
                </c:pt>
              </c:numCache>
            </c:numRef>
          </c:yVal>
          <c:smooth val="1"/>
          <c:extLst>
            <c:ext xmlns:c16="http://schemas.microsoft.com/office/drawing/2014/chart" uri="{C3380CC4-5D6E-409C-BE32-E72D297353CC}">
              <c16:uniqueId val="{00000004-7E61-4BC0-ABE8-F3ABFFF4EF4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分析Elec!$AP$1</c:f>
          <c:strCache>
            <c:ptCount val="1"/>
            <c:pt idx="0">
              <c:v>Renewables</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758477952351215"/>
          <c:y val="0.15371208536605266"/>
          <c:w val="0.7474394232585535"/>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分析Elec!$AP$7:$BB$7</c:f>
              <c:numCache>
                <c:formatCode>#,##0_);[Red]\(#,##0\)</c:formatCode>
                <c:ptCount val="13"/>
                <c:pt idx="0">
                  <c:v>4249.97</c:v>
                </c:pt>
                <c:pt idx="1">
                  <c:v>5570.04</c:v>
                </c:pt>
                <c:pt idx="2">
                  <c:v>7113.92</c:v>
                </c:pt>
                <c:pt idx="3">
                  <c:v>7592.96</c:v>
                </c:pt>
                <c:pt idx="8">
                  <c:v>14056.3</c:v>
                </c:pt>
                <c:pt idx="9">
                  <c:v>17678.400000000001</c:v>
                </c:pt>
                <c:pt idx="10">
                  <c:v>21218.3</c:v>
                </c:pt>
                <c:pt idx="11">
                  <c:v>24708.2</c:v>
                </c:pt>
                <c:pt idx="12">
                  <c:v>27882.7</c:v>
                </c:pt>
              </c:numCache>
            </c:numRef>
          </c:yVal>
          <c:smooth val="1"/>
          <c:extLst>
            <c:ext xmlns:c16="http://schemas.microsoft.com/office/drawing/2014/chart" uri="{C3380CC4-5D6E-409C-BE32-E72D297353CC}">
              <c16:uniqueId val="{00000000-4DCC-48B9-8984-690967E168EC}"/>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分析Elec!$AP$6:$BB$6</c:f>
              <c:numCache>
                <c:formatCode>#,##0_);[Red]\(#,##0\)</c:formatCode>
                <c:ptCount val="13"/>
                <c:pt idx="0">
                  <c:v>4234.21</c:v>
                </c:pt>
                <c:pt idx="1">
                  <c:v>5550.03</c:v>
                </c:pt>
                <c:pt idx="3">
                  <c:v>7538.85</c:v>
                </c:pt>
                <c:pt idx="4">
                  <c:v>8059.83</c:v>
                </c:pt>
                <c:pt idx="8">
                  <c:v>15072.5</c:v>
                </c:pt>
                <c:pt idx="9">
                  <c:v>19888.8</c:v>
                </c:pt>
                <c:pt idx="10">
                  <c:v>24441.5</c:v>
                </c:pt>
                <c:pt idx="11">
                  <c:v>28710.2</c:v>
                </c:pt>
                <c:pt idx="12">
                  <c:v>32452</c:v>
                </c:pt>
              </c:numCache>
            </c:numRef>
          </c:yVal>
          <c:smooth val="1"/>
          <c:extLst>
            <c:ext xmlns:c16="http://schemas.microsoft.com/office/drawing/2014/chart" uri="{C3380CC4-5D6E-409C-BE32-E72D297353CC}">
              <c16:uniqueId val="{00000001-4DCC-48B9-8984-690967E168EC}"/>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分析Elec!$AP$5:$BB$5</c:f>
              <c:numCache>
                <c:formatCode>#,##0_);[Red]\(#,##0\)</c:formatCode>
                <c:ptCount val="13"/>
                <c:pt idx="0">
                  <c:v>4208.62</c:v>
                </c:pt>
                <c:pt idx="1">
                  <c:v>5520.45</c:v>
                </c:pt>
                <c:pt idx="4">
                  <c:v>7964.14</c:v>
                </c:pt>
                <c:pt idx="5">
                  <c:v>8598.65</c:v>
                </c:pt>
                <c:pt idx="8">
                  <c:v>16915.02</c:v>
                </c:pt>
                <c:pt idx="9">
                  <c:v>23050.86</c:v>
                </c:pt>
                <c:pt idx="10">
                  <c:v>28721.360000000001</c:v>
                </c:pt>
                <c:pt idx="11">
                  <c:v>33895.019999999997</c:v>
                </c:pt>
                <c:pt idx="12">
                  <c:v>37972.61</c:v>
                </c:pt>
              </c:numCache>
            </c:numRef>
          </c:yVal>
          <c:smooth val="1"/>
          <c:extLst>
            <c:ext xmlns:c16="http://schemas.microsoft.com/office/drawing/2014/chart" uri="{C3380CC4-5D6E-409C-BE32-E72D297353CC}">
              <c16:uniqueId val="{00000002-4DCC-48B9-8984-690967E168EC}"/>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分析Elec!$AP$4:$BB$4</c:f>
              <c:numCache>
                <c:formatCode>#,##0_);[Red]\(#,##0\)</c:formatCode>
                <c:ptCount val="13"/>
                <c:pt idx="0">
                  <c:v>4209.03</c:v>
                </c:pt>
                <c:pt idx="1">
                  <c:v>5521.35</c:v>
                </c:pt>
                <c:pt idx="5">
                  <c:v>8566.9699999999993</c:v>
                </c:pt>
                <c:pt idx="6">
                  <c:v>9028.65</c:v>
                </c:pt>
                <c:pt idx="8">
                  <c:v>17576.689999999999</c:v>
                </c:pt>
                <c:pt idx="9">
                  <c:v>24930.12</c:v>
                </c:pt>
                <c:pt idx="10">
                  <c:v>31802.46</c:v>
                </c:pt>
                <c:pt idx="11">
                  <c:v>37979.58</c:v>
                </c:pt>
                <c:pt idx="12">
                  <c:v>42770.18</c:v>
                </c:pt>
              </c:numCache>
            </c:numRef>
          </c:yVal>
          <c:smooth val="1"/>
          <c:extLst>
            <c:ext xmlns:c16="http://schemas.microsoft.com/office/drawing/2014/chart" uri="{C3380CC4-5D6E-409C-BE32-E72D297353CC}">
              <c16:uniqueId val="{00000003-4DCC-48B9-8984-690967E168EC}"/>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分析Elec!$AP$3:$BB$3</c:f>
              <c:numCache>
                <c:formatCode>#,##0_);[Red]\(#,##0\)</c:formatCode>
                <c:ptCount val="13"/>
                <c:pt idx="0">
                  <c:v>4207.3500000000004</c:v>
                </c:pt>
                <c:pt idx="1">
                  <c:v>5519.8</c:v>
                </c:pt>
                <c:pt idx="6">
                  <c:v>9011.07</c:v>
                </c:pt>
                <c:pt idx="7">
                  <c:v>9934.82</c:v>
                </c:pt>
                <c:pt idx="9">
                  <c:v>23602.73</c:v>
                </c:pt>
                <c:pt idx="10">
                  <c:v>29880.29</c:v>
                </c:pt>
                <c:pt idx="11">
                  <c:v>35646.61</c:v>
                </c:pt>
                <c:pt idx="12">
                  <c:v>40107.06</c:v>
                </c:pt>
              </c:numCache>
            </c:numRef>
          </c:yVal>
          <c:smooth val="1"/>
          <c:extLst>
            <c:ext xmlns:c16="http://schemas.microsoft.com/office/drawing/2014/chart" uri="{C3380CC4-5D6E-409C-BE32-E72D297353CC}">
              <c16:uniqueId val="{00000004-4DCC-48B9-8984-690967E168E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分析TES!$BG$1</c:f>
          <c:strCache>
            <c:ptCount val="1"/>
            <c:pt idx="0">
              <c:v>Nuclear</c:v>
            </c:pt>
          </c:strCache>
        </c:strRef>
      </c:tx>
      <c:layout>
        <c:manualLayout>
          <c:xMode val="edge"/>
          <c:yMode val="edge"/>
          <c:x val="0.29380306698836461"/>
          <c:y val="2.89680640399500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1202575441381045E-2"/>
          <c:y val="0.19217915493086249"/>
          <c:w val="0.60000624083640697"/>
          <c:h val="0.6875387523888199"/>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分析TES!$BG$2:$BT$2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分析TES!$BG$7:$BT$7</c:f>
              <c:numCache>
                <c:formatCode>#,##0_);[Red]\(#,##0\)</c:formatCode>
                <c:ptCount val="14"/>
                <c:pt idx="0">
                  <c:v>30.1</c:v>
                </c:pt>
                <c:pt idx="1">
                  <c:v>28.1</c:v>
                </c:pt>
                <c:pt idx="2">
                  <c:v>30.5</c:v>
                </c:pt>
                <c:pt idx="3">
                  <c:v>29.4</c:v>
                </c:pt>
                <c:pt idx="9">
                  <c:v>34</c:v>
                </c:pt>
                <c:pt idx="10">
                  <c:v>36.200000000000003</c:v>
                </c:pt>
                <c:pt idx="11">
                  <c:v>38.4</c:v>
                </c:pt>
                <c:pt idx="12">
                  <c:v>39</c:v>
                </c:pt>
                <c:pt idx="13">
                  <c:v>40.5</c:v>
                </c:pt>
              </c:numCache>
            </c:numRef>
          </c:yVal>
          <c:smooth val="1"/>
          <c:extLst>
            <c:ext xmlns:c16="http://schemas.microsoft.com/office/drawing/2014/chart" uri="{C3380CC4-5D6E-409C-BE32-E72D297353CC}">
              <c16:uniqueId val="{00000000-7C2E-4F15-9890-785B1F9A89EB}"/>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分析TES!$BG$2:$BT$2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分析TES!$BG$6:$BT$6</c:f>
              <c:numCache>
                <c:formatCode>#,##0_);[Red]\(#,##0\)</c:formatCode>
                <c:ptCount val="14"/>
                <c:pt idx="0">
                  <c:v>30.091000000000001</c:v>
                </c:pt>
                <c:pt idx="1">
                  <c:v>28.062999999999999</c:v>
                </c:pt>
                <c:pt idx="3">
                  <c:v>29.187000000000001</c:v>
                </c:pt>
                <c:pt idx="4">
                  <c:v>30.306999999999999</c:v>
                </c:pt>
                <c:pt idx="9">
                  <c:v>36.557000000000002</c:v>
                </c:pt>
                <c:pt idx="10">
                  <c:v>39.674999999999997</c:v>
                </c:pt>
                <c:pt idx="11">
                  <c:v>42.514000000000003</c:v>
                </c:pt>
                <c:pt idx="12">
                  <c:v>44.021999999999998</c:v>
                </c:pt>
                <c:pt idx="13">
                  <c:v>46.473999999999997</c:v>
                </c:pt>
              </c:numCache>
            </c:numRef>
          </c:yVal>
          <c:smooth val="1"/>
          <c:extLst>
            <c:ext xmlns:c16="http://schemas.microsoft.com/office/drawing/2014/chart" uri="{C3380CC4-5D6E-409C-BE32-E72D297353CC}">
              <c16:uniqueId val="{00000001-7C2E-4F15-9890-785B1F9A89EB}"/>
            </c:ext>
          </c:extLst>
        </c:ser>
        <c:ser>
          <c:idx val="1"/>
          <c:order val="2"/>
          <c:tx>
            <c:strRef>
              <c:f>分析TES!$B$5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分析TES!$BG$2:$BT$2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分析TES!$BG$5:$BT$5</c:f>
              <c:numCache>
                <c:formatCode>#,##0_);[Red]\(#,##0\)</c:formatCode>
                <c:ptCount val="14"/>
                <c:pt idx="0">
                  <c:v>30.091000000000001</c:v>
                </c:pt>
                <c:pt idx="1">
                  <c:v>28.062999999999999</c:v>
                </c:pt>
                <c:pt idx="4">
                  <c:v>30.681000000000001</c:v>
                </c:pt>
                <c:pt idx="5">
                  <c:v>29.285</c:v>
                </c:pt>
                <c:pt idx="9">
                  <c:v>36.773000000000003</c:v>
                </c:pt>
                <c:pt idx="10">
                  <c:v>40.234999999999999</c:v>
                </c:pt>
                <c:pt idx="11">
                  <c:v>42.707999999999998</c:v>
                </c:pt>
                <c:pt idx="12">
                  <c:v>44.853000000000002</c:v>
                </c:pt>
                <c:pt idx="13">
                  <c:v>47.942999999999998</c:v>
                </c:pt>
              </c:numCache>
            </c:numRef>
          </c:yVal>
          <c:smooth val="1"/>
          <c:extLst>
            <c:ext xmlns:c16="http://schemas.microsoft.com/office/drawing/2014/chart" uri="{C3380CC4-5D6E-409C-BE32-E72D297353CC}">
              <c16:uniqueId val="{00000002-7C2E-4F15-9890-785B1F9A89EB}"/>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分析TES!$BG$2:$BT$2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分析TES!$BG$4:$BT$4</c:f>
              <c:numCache>
                <c:formatCode>#,##0_);[Red]\(#,##0\)</c:formatCode>
                <c:ptCount val="14"/>
                <c:pt idx="0">
                  <c:v>30.091000000000001</c:v>
                </c:pt>
                <c:pt idx="1">
                  <c:v>28.062999999999999</c:v>
                </c:pt>
                <c:pt idx="5">
                  <c:v>29.309000000000001</c:v>
                </c:pt>
                <c:pt idx="6">
                  <c:v>30.193000000000001</c:v>
                </c:pt>
                <c:pt idx="9">
                  <c:v>35.844999999999999</c:v>
                </c:pt>
                <c:pt idx="10">
                  <c:v>41.168999999999997</c:v>
                </c:pt>
                <c:pt idx="11">
                  <c:v>44.664000000000001</c:v>
                </c:pt>
                <c:pt idx="12">
                  <c:v>46.738999999999997</c:v>
                </c:pt>
                <c:pt idx="13">
                  <c:v>49.204999999999998</c:v>
                </c:pt>
              </c:numCache>
            </c:numRef>
          </c:yVal>
          <c:smooth val="1"/>
          <c:extLst>
            <c:ext xmlns:c16="http://schemas.microsoft.com/office/drawing/2014/chart" uri="{C3380CC4-5D6E-409C-BE32-E72D297353CC}">
              <c16:uniqueId val="{00000003-7C2E-4F15-9890-785B1F9A89EB}"/>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分析TES!$BG$2:$BT$2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分析TES!$BG$3:$BT$3</c:f>
              <c:numCache>
                <c:formatCode>#,##0_);[Red]\(#,##0\)</c:formatCode>
                <c:ptCount val="14"/>
                <c:pt idx="0">
                  <c:v>30.091000000000001</c:v>
                </c:pt>
                <c:pt idx="1">
                  <c:v>28.062999999999999</c:v>
                </c:pt>
                <c:pt idx="6">
                  <c:v>29.919</c:v>
                </c:pt>
                <c:pt idx="7">
                  <c:v>31.018000000000001</c:v>
                </c:pt>
                <c:pt idx="10">
                  <c:v>42.860999999999997</c:v>
                </c:pt>
                <c:pt idx="11">
                  <c:v>50.396000000000001</c:v>
                </c:pt>
                <c:pt idx="12">
                  <c:v>55.655000000000001</c:v>
                </c:pt>
                <c:pt idx="13">
                  <c:v>60.927999999999997</c:v>
                </c:pt>
              </c:numCache>
            </c:numRef>
          </c:yVal>
          <c:smooth val="1"/>
          <c:extLst>
            <c:ext xmlns:c16="http://schemas.microsoft.com/office/drawing/2014/chart" uri="{C3380CC4-5D6E-409C-BE32-E72D297353CC}">
              <c16:uniqueId val="{00000004-7C2E-4F15-9890-785B1F9A89EB}"/>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分析TES!$Q$1</c:f>
          <c:strCache>
            <c:ptCount val="1"/>
            <c:pt idx="0">
              <c:v>Renewables</c:v>
            </c:pt>
          </c:strCache>
        </c:strRef>
      </c:tx>
      <c:layout>
        <c:manualLayout>
          <c:xMode val="edge"/>
          <c:yMode val="edge"/>
          <c:x val="0.12178533838306599"/>
          <c:y val="2.240699521690046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5554825883178454E-2"/>
          <c:y val="0.12414346476060042"/>
          <c:w val="0.24182705663551496"/>
          <c:h val="0.7521630319370185"/>
        </c:manualLayout>
      </c:layout>
      <c:scatterChart>
        <c:scatterStyle val="smoothMarker"/>
        <c:varyColors val="0"/>
        <c:ser>
          <c:idx val="4"/>
          <c:order val="0"/>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分析TES!$Q$7:$AD$7</c:f>
              <c:numCache>
                <c:formatCode>#,##0_);[Red]\(#,##0\)</c:formatCode>
                <c:ptCount val="14"/>
                <c:pt idx="0">
                  <c:v>47.7</c:v>
                </c:pt>
                <c:pt idx="1">
                  <c:v>57.2</c:v>
                </c:pt>
                <c:pt idx="2">
                  <c:v>65.8</c:v>
                </c:pt>
                <c:pt idx="3">
                  <c:v>68.5</c:v>
                </c:pt>
                <c:pt idx="9">
                  <c:v>109</c:v>
                </c:pt>
                <c:pt idx="10">
                  <c:v>131.19999999999999</c:v>
                </c:pt>
                <c:pt idx="11">
                  <c:v>153</c:v>
                </c:pt>
                <c:pt idx="12">
                  <c:v>173.8</c:v>
                </c:pt>
                <c:pt idx="13">
                  <c:v>192.5</c:v>
                </c:pt>
              </c:numCache>
            </c:numRef>
          </c:yVal>
          <c:smooth val="1"/>
          <c:extLst>
            <c:ext xmlns:c16="http://schemas.microsoft.com/office/drawing/2014/chart" uri="{C3380CC4-5D6E-409C-BE32-E72D297353CC}">
              <c16:uniqueId val="{00000000-7E61-4BC0-ABE8-F3ABFFF4EF4D}"/>
            </c:ext>
          </c:extLst>
        </c:ser>
        <c:ser>
          <c:idx val="2"/>
          <c:order val="1"/>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分析TES!$Q$6:$AD$6</c:f>
              <c:numCache>
                <c:formatCode>#,##0_);[Red]\(#,##0\)</c:formatCode>
                <c:ptCount val="14"/>
                <c:pt idx="0">
                  <c:v>44.502000000000002</c:v>
                </c:pt>
                <c:pt idx="1">
                  <c:v>55.088000000000001</c:v>
                </c:pt>
                <c:pt idx="3">
                  <c:v>68.653999999999996</c:v>
                </c:pt>
                <c:pt idx="4">
                  <c:v>73.567999999999998</c:v>
                </c:pt>
                <c:pt idx="9">
                  <c:v>116.23399999999999</c:v>
                </c:pt>
                <c:pt idx="10">
                  <c:v>143.07499999999999</c:v>
                </c:pt>
                <c:pt idx="11">
                  <c:v>168.6</c:v>
                </c:pt>
                <c:pt idx="12">
                  <c:v>192.857</c:v>
                </c:pt>
                <c:pt idx="13">
                  <c:v>214.923</c:v>
                </c:pt>
              </c:numCache>
            </c:numRef>
          </c:yVal>
          <c:smooth val="1"/>
          <c:extLst>
            <c:ext xmlns:c16="http://schemas.microsoft.com/office/drawing/2014/chart" uri="{C3380CC4-5D6E-409C-BE32-E72D297353CC}">
              <c16:uniqueId val="{00000001-7E61-4BC0-ABE8-F3ABFFF4EF4D}"/>
            </c:ext>
          </c:extLst>
        </c:ser>
        <c:ser>
          <c:idx val="1"/>
          <c:order val="2"/>
          <c:tx>
            <c:strRef>
              <c:f>分析TES!$B$5</c:f>
              <c:strCache>
                <c:ptCount val="1"/>
                <c:pt idx="0">
                  <c:v>WEO2023S</c:v>
                </c:pt>
              </c:strCache>
            </c:strRef>
          </c:tx>
          <c:spPr>
            <a:ln w="28575" cap="rnd">
              <a:solidFill>
                <a:srgbClr val="92D050"/>
              </a:solidFill>
              <a:round/>
            </a:ln>
            <a:effectLst/>
          </c:spPr>
          <c:marker>
            <c:symbol val="circle"/>
            <c:size val="5"/>
            <c:spPr>
              <a:solidFill>
                <a:srgbClr val="66FF66"/>
              </a:solidFill>
              <a:ln w="9525">
                <a:solidFill>
                  <a:srgbClr val="92D050"/>
                </a:solid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分析TES!$Q$5:$AD$5</c:f>
              <c:numCache>
                <c:formatCode>#,##0_);[Red]\(#,##0\)</c:formatCode>
                <c:ptCount val="14"/>
                <c:pt idx="0">
                  <c:v>43.279000000000003</c:v>
                </c:pt>
                <c:pt idx="1">
                  <c:v>53.633000000000003</c:v>
                </c:pt>
                <c:pt idx="4">
                  <c:v>71.088999999999999</c:v>
                </c:pt>
                <c:pt idx="5">
                  <c:v>75.48</c:v>
                </c:pt>
                <c:pt idx="9">
                  <c:v>119.979</c:v>
                </c:pt>
                <c:pt idx="10">
                  <c:v>150.21299999999999</c:v>
                </c:pt>
                <c:pt idx="11">
                  <c:v>178.291</c:v>
                </c:pt>
                <c:pt idx="12">
                  <c:v>204.596</c:v>
                </c:pt>
                <c:pt idx="13">
                  <c:v>227.05799999999999</c:v>
                </c:pt>
              </c:numCache>
            </c:numRef>
          </c:yVal>
          <c:smooth val="1"/>
          <c:extLst>
            <c:ext xmlns:c16="http://schemas.microsoft.com/office/drawing/2014/chart" uri="{C3380CC4-5D6E-409C-BE32-E72D297353CC}">
              <c16:uniqueId val="{00000002-7E61-4BC0-ABE8-F3ABFFF4EF4D}"/>
            </c:ext>
          </c:extLst>
        </c:ser>
        <c:ser>
          <c:idx val="0"/>
          <c:order val="3"/>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分析TES!$Q$4:$AD$4</c:f>
              <c:numCache>
                <c:formatCode>#,##0_);[Red]\(#,##0\)</c:formatCode>
                <c:ptCount val="14"/>
                <c:pt idx="0">
                  <c:v>43.155000000000001</c:v>
                </c:pt>
                <c:pt idx="1">
                  <c:v>53.558</c:v>
                </c:pt>
                <c:pt idx="5">
                  <c:v>74.381</c:v>
                </c:pt>
                <c:pt idx="6">
                  <c:v>77.933999999999997</c:v>
                </c:pt>
                <c:pt idx="9">
                  <c:v>120.062</c:v>
                </c:pt>
                <c:pt idx="10">
                  <c:v>152.93600000000001</c:v>
                </c:pt>
                <c:pt idx="11">
                  <c:v>184.80699999999999</c:v>
                </c:pt>
                <c:pt idx="12">
                  <c:v>214.74100000000001</c:v>
                </c:pt>
                <c:pt idx="13">
                  <c:v>240.59100000000001</c:v>
                </c:pt>
              </c:numCache>
            </c:numRef>
          </c:yVal>
          <c:smooth val="1"/>
          <c:extLst>
            <c:ext xmlns:c16="http://schemas.microsoft.com/office/drawing/2014/chart" uri="{C3380CC4-5D6E-409C-BE32-E72D297353CC}">
              <c16:uniqueId val="{00000003-7E61-4BC0-ABE8-F3ABFFF4EF4D}"/>
            </c:ext>
          </c:extLst>
        </c:ser>
        <c:ser>
          <c:idx val="3"/>
          <c:order val="4"/>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分析TES!$Q$2:$AD$2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分析TES!$Q$3:$AD$3</c:f>
              <c:numCache>
                <c:formatCode>#,##0_);[Red]\(#,##0\)</c:formatCode>
                <c:ptCount val="14"/>
                <c:pt idx="0">
                  <c:v>43.026000000000003</c:v>
                </c:pt>
                <c:pt idx="1">
                  <c:v>53.281999999999996</c:v>
                </c:pt>
                <c:pt idx="6">
                  <c:v>77.787999999999997</c:v>
                </c:pt>
                <c:pt idx="7">
                  <c:v>82.733999999999995</c:v>
                </c:pt>
                <c:pt idx="10">
                  <c:v>148.91499999999999</c:v>
                </c:pt>
                <c:pt idx="11">
                  <c:v>179.30500000000001</c:v>
                </c:pt>
                <c:pt idx="12">
                  <c:v>208.447</c:v>
                </c:pt>
                <c:pt idx="13">
                  <c:v>233.42099999999999</c:v>
                </c:pt>
              </c:numCache>
            </c:numRef>
          </c:yVal>
          <c:smooth val="1"/>
          <c:extLst>
            <c:ext xmlns:c16="http://schemas.microsoft.com/office/drawing/2014/chart" uri="{C3380CC4-5D6E-409C-BE32-E72D297353CC}">
              <c16:uniqueId val="{00000004-7E61-4BC0-ABE8-F3ABFFF4EF4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layout>
        <c:manualLayout>
          <c:xMode val="edge"/>
          <c:yMode val="edge"/>
          <c:x val="0.88196381824560754"/>
          <c:y val="0.27922266630136627"/>
          <c:w val="9.6328928311188278E-2"/>
          <c:h val="0.4338780950077678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分析TES!$AE$1</c:f>
          <c:strCache>
            <c:ptCount val="1"/>
            <c:pt idx="0">
              <c:v>  Solar</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5117870980479259"/>
          <c:y val="0.15476388920022091"/>
          <c:w val="0.75808685619802074"/>
          <c:h val="0.69633826007747757"/>
        </c:manualLayout>
      </c:layout>
      <c:scatterChart>
        <c:scatterStyle val="smoothMarker"/>
        <c:varyColors val="0"/>
        <c:ser>
          <c:idx val="3"/>
          <c:order val="0"/>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分析TES!$AE$2:$AR$2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分析TES!$AE$3:$AR$3</c:f>
              <c:numCache>
                <c:formatCode>#,##0_);[Red]\(#,##0\)</c:formatCode>
                <c:ptCount val="14"/>
                <c:pt idx="0">
                  <c:v>0.77400000000000002</c:v>
                </c:pt>
                <c:pt idx="1">
                  <c:v>2.258</c:v>
                </c:pt>
                <c:pt idx="6">
                  <c:v>7.6239999999999997</c:v>
                </c:pt>
                <c:pt idx="7">
                  <c:v>9.41</c:v>
                </c:pt>
                <c:pt idx="10">
                  <c:v>39.573</c:v>
                </c:pt>
                <c:pt idx="11">
                  <c:v>54.478000000000002</c:v>
                </c:pt>
                <c:pt idx="12">
                  <c:v>68.712000000000003</c:v>
                </c:pt>
                <c:pt idx="13">
                  <c:v>79.213999999999999</c:v>
                </c:pt>
              </c:numCache>
            </c:numRef>
          </c:yVal>
          <c:smooth val="1"/>
          <c:extLst>
            <c:ext xmlns:c16="http://schemas.microsoft.com/office/drawing/2014/chart" uri="{C3380CC4-5D6E-409C-BE32-E72D297353CC}">
              <c16:uniqueId val="{00000000-56A3-4EFA-A917-024D827AD8E4}"/>
            </c:ext>
          </c:extLst>
        </c:ser>
        <c:ser>
          <c:idx val="0"/>
          <c:order val="1"/>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分析TES!$AE$2:$AR$2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分析TES!$AE$4:$AR$4</c:f>
              <c:numCache>
                <c:formatCode>#,##0_);[Red]\(#,##0\)</c:formatCode>
                <c:ptCount val="14"/>
                <c:pt idx="0">
                  <c:v>0.77400000000000002</c:v>
                </c:pt>
                <c:pt idx="1">
                  <c:v>2.258</c:v>
                </c:pt>
                <c:pt idx="5">
                  <c:v>6.4180000000000001</c:v>
                </c:pt>
                <c:pt idx="6">
                  <c:v>7.6890000000000001</c:v>
                </c:pt>
                <c:pt idx="9">
                  <c:v>25.945</c:v>
                </c:pt>
                <c:pt idx="10">
                  <c:v>41.970999999999997</c:v>
                </c:pt>
                <c:pt idx="11">
                  <c:v>58.177</c:v>
                </c:pt>
                <c:pt idx="12">
                  <c:v>73.176000000000002</c:v>
                </c:pt>
                <c:pt idx="13">
                  <c:v>84.08</c:v>
                </c:pt>
              </c:numCache>
            </c:numRef>
          </c:yVal>
          <c:smooth val="1"/>
          <c:extLst>
            <c:ext xmlns:c16="http://schemas.microsoft.com/office/drawing/2014/chart" uri="{C3380CC4-5D6E-409C-BE32-E72D297353CC}">
              <c16:uniqueId val="{00000001-56A3-4EFA-A917-024D827AD8E4}"/>
            </c:ext>
          </c:extLst>
        </c:ser>
        <c:ser>
          <c:idx val="1"/>
          <c:order val="2"/>
          <c:tx>
            <c:strRef>
              <c:f>分析TES!$B$5</c:f>
              <c:strCache>
                <c:ptCount val="1"/>
                <c:pt idx="0">
                  <c:v>WEO2023S</c:v>
                </c:pt>
              </c:strCache>
            </c:strRef>
          </c:tx>
          <c:spPr>
            <a:ln w="28575" cap="rnd">
              <a:solidFill>
                <a:srgbClr val="92D050"/>
              </a:solidFill>
              <a:round/>
            </a:ln>
            <a:effectLst/>
          </c:spPr>
          <c:marker>
            <c:symbol val="circle"/>
            <c:size val="5"/>
            <c:spPr>
              <a:solidFill>
                <a:srgbClr val="66FF66"/>
              </a:solidFill>
              <a:ln w="9525">
                <a:solidFill>
                  <a:srgbClr val="92D050"/>
                </a:solidFill>
              </a:ln>
              <a:effectLst/>
            </c:spPr>
          </c:marker>
          <c:xVal>
            <c:numRef>
              <c:f>分析TES!$AE$2:$AR$2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分析TES!$AE$5:$AR$5</c:f>
              <c:numCache>
                <c:formatCode>#,##0_);[Red]\(#,##0\)</c:formatCode>
                <c:ptCount val="14"/>
                <c:pt idx="0">
                  <c:v>0.77700000000000002</c:v>
                </c:pt>
                <c:pt idx="1">
                  <c:v>2.2679999999999998</c:v>
                </c:pt>
                <c:pt idx="4">
                  <c:v>5.431</c:v>
                </c:pt>
                <c:pt idx="5">
                  <c:v>6.5979999999999999</c:v>
                </c:pt>
                <c:pt idx="9">
                  <c:v>22.66</c:v>
                </c:pt>
                <c:pt idx="10">
                  <c:v>35.409999999999997</c:v>
                </c:pt>
                <c:pt idx="11">
                  <c:v>48.548999999999999</c:v>
                </c:pt>
                <c:pt idx="12">
                  <c:v>60.703000000000003</c:v>
                </c:pt>
                <c:pt idx="13">
                  <c:v>70.024000000000001</c:v>
                </c:pt>
              </c:numCache>
            </c:numRef>
          </c:yVal>
          <c:smooth val="1"/>
          <c:extLst>
            <c:ext xmlns:c16="http://schemas.microsoft.com/office/drawing/2014/chart" uri="{C3380CC4-5D6E-409C-BE32-E72D297353CC}">
              <c16:uniqueId val="{00000002-56A3-4EFA-A917-024D827AD8E4}"/>
            </c:ext>
          </c:extLst>
        </c:ser>
        <c:ser>
          <c:idx val="2"/>
          <c:order val="3"/>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分析TES!$AE$2:$AR$2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分析TES!$AE$6:$AR$6</c:f>
              <c:numCache>
                <c:formatCode>#,##0_);[Red]\(#,##0\)</c:formatCode>
                <c:ptCount val="14"/>
                <c:pt idx="0">
                  <c:v>0.77600000000000002</c:v>
                </c:pt>
                <c:pt idx="1">
                  <c:v>2.258</c:v>
                </c:pt>
                <c:pt idx="3">
                  <c:v>4.5389999999999997</c:v>
                </c:pt>
                <c:pt idx="4">
                  <c:v>5.3840000000000003</c:v>
                </c:pt>
                <c:pt idx="9">
                  <c:v>17.579999999999998</c:v>
                </c:pt>
                <c:pt idx="10">
                  <c:v>26.48</c:v>
                </c:pt>
                <c:pt idx="11">
                  <c:v>35.637999999999998</c:v>
                </c:pt>
                <c:pt idx="12">
                  <c:v>44.314999999999998</c:v>
                </c:pt>
                <c:pt idx="13">
                  <c:v>51.898000000000003</c:v>
                </c:pt>
              </c:numCache>
            </c:numRef>
          </c:yVal>
          <c:smooth val="1"/>
          <c:extLst>
            <c:ext xmlns:c16="http://schemas.microsoft.com/office/drawing/2014/chart" uri="{C3380CC4-5D6E-409C-BE32-E72D297353CC}">
              <c16:uniqueId val="{00000003-56A3-4EFA-A917-024D827AD8E4}"/>
            </c:ext>
          </c:extLst>
        </c:ser>
        <c:ser>
          <c:idx val="4"/>
          <c:order val="4"/>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分析TES!$AE$2:$AR$2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分析TES!$AE$7:$AR$7</c:f>
              <c:numCache>
                <c:formatCode>#,##0_);[Red]\(#,##0\)</c:formatCode>
                <c:ptCount val="14"/>
                <c:pt idx="0">
                  <c:v>0.8</c:v>
                </c:pt>
                <c:pt idx="1">
                  <c:v>2.2999999999999998</c:v>
                </c:pt>
                <c:pt idx="2">
                  <c:v>4</c:v>
                </c:pt>
                <c:pt idx="3">
                  <c:v>4.7</c:v>
                </c:pt>
                <c:pt idx="9">
                  <c:v>15.9</c:v>
                </c:pt>
                <c:pt idx="10">
                  <c:v>22.7</c:v>
                </c:pt>
                <c:pt idx="11">
                  <c:v>30</c:v>
                </c:pt>
                <c:pt idx="12">
                  <c:v>37.1</c:v>
                </c:pt>
                <c:pt idx="13">
                  <c:v>43.5</c:v>
                </c:pt>
              </c:numCache>
            </c:numRef>
          </c:yVal>
          <c:smooth val="1"/>
          <c:extLst>
            <c:ext xmlns:c16="http://schemas.microsoft.com/office/drawing/2014/chart" uri="{C3380CC4-5D6E-409C-BE32-E72D297353CC}">
              <c16:uniqueId val="{00000004-56A3-4EFA-A917-024D827AD8E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分析TES!$AS$1</c:f>
          <c:strCache>
            <c:ptCount val="1"/>
            <c:pt idx="0">
              <c:v>  Wind</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分析TES!$AS$2:$BF$2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分析TES!$AS$3:$BF$3</c:f>
              <c:numCache>
                <c:formatCode>#,##0_);[Red]\(#,##0\)</c:formatCode>
                <c:ptCount val="14"/>
                <c:pt idx="0">
                  <c:v>1.232</c:v>
                </c:pt>
                <c:pt idx="1">
                  <c:v>3.004</c:v>
                </c:pt>
                <c:pt idx="6">
                  <c:v>8.3989999999999991</c:v>
                </c:pt>
                <c:pt idx="7">
                  <c:v>9.1199999999999992</c:v>
                </c:pt>
                <c:pt idx="10">
                  <c:v>24.901</c:v>
                </c:pt>
                <c:pt idx="11">
                  <c:v>30.992999999999999</c:v>
                </c:pt>
                <c:pt idx="12">
                  <c:v>35.731000000000002</c:v>
                </c:pt>
                <c:pt idx="13">
                  <c:v>39.567999999999998</c:v>
                </c:pt>
              </c:numCache>
            </c:numRef>
          </c:yVal>
          <c:smooth val="1"/>
          <c:extLst>
            <c:ext xmlns:c16="http://schemas.microsoft.com/office/drawing/2014/chart" uri="{C3380CC4-5D6E-409C-BE32-E72D297353CC}">
              <c16:uniqueId val="{00000000-AEC3-4FD4-A1EB-6B69161FA842}"/>
            </c:ext>
          </c:extLst>
        </c:ser>
        <c:ser>
          <c:idx val="0"/>
          <c:order val="1"/>
          <c:tx>
            <c:strRef>
              <c:f>分析TES!$B$4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分析TES!$AS$2:$BF$2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分析TES!$AS$4:$BF$4</c:f>
              <c:numCache>
                <c:formatCode>#,##0_);[Red]\(#,##0\)</c:formatCode>
                <c:ptCount val="14"/>
                <c:pt idx="0">
                  <c:v>1.232</c:v>
                </c:pt>
                <c:pt idx="1">
                  <c:v>3.0019999999999998</c:v>
                </c:pt>
                <c:pt idx="5">
                  <c:v>7.6310000000000002</c:v>
                </c:pt>
                <c:pt idx="6">
                  <c:v>8.4079999999999995</c:v>
                </c:pt>
                <c:pt idx="9">
                  <c:v>18.085999999999999</c:v>
                </c:pt>
                <c:pt idx="10">
                  <c:v>27.126000000000001</c:v>
                </c:pt>
                <c:pt idx="11">
                  <c:v>34.171999999999997</c:v>
                </c:pt>
                <c:pt idx="12">
                  <c:v>39.725999999999999</c:v>
                </c:pt>
                <c:pt idx="13">
                  <c:v>44.45</c:v>
                </c:pt>
              </c:numCache>
            </c:numRef>
          </c:yVal>
          <c:smooth val="1"/>
          <c:extLst>
            <c:ext xmlns:c16="http://schemas.microsoft.com/office/drawing/2014/chart" uri="{C3380CC4-5D6E-409C-BE32-E72D297353CC}">
              <c16:uniqueId val="{00000001-AEC3-4FD4-A1EB-6B69161FA842}"/>
            </c:ext>
          </c:extLst>
        </c:ser>
        <c:ser>
          <c:idx val="1"/>
          <c:order val="2"/>
          <c:tx>
            <c:strRef>
              <c:f>分析TES!$B$5</c:f>
              <c:strCache>
                <c:ptCount val="1"/>
                <c:pt idx="0">
                  <c:v>WEO2023S</c:v>
                </c:pt>
              </c:strCache>
            </c:strRef>
          </c:tx>
          <c:spPr>
            <a:ln w="28575" cap="rnd">
              <a:solidFill>
                <a:srgbClr val="92D050"/>
              </a:solidFill>
              <a:round/>
            </a:ln>
            <a:effectLst/>
          </c:spPr>
          <c:marker>
            <c:symbol val="circle"/>
            <c:size val="5"/>
            <c:spPr>
              <a:solidFill>
                <a:srgbClr val="66FF66"/>
              </a:solidFill>
              <a:ln w="9525">
                <a:solidFill>
                  <a:srgbClr val="92D050"/>
                </a:solidFill>
              </a:ln>
              <a:effectLst/>
            </c:spPr>
          </c:marker>
          <c:xVal>
            <c:numRef>
              <c:f>分析TES!$AS$2:$BF$2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分析TES!$AS$5:$BF$5</c:f>
              <c:numCache>
                <c:formatCode>#,##0_);[Red]\(#,##0\)</c:formatCode>
                <c:ptCount val="14"/>
                <c:pt idx="0">
                  <c:v>1.232</c:v>
                </c:pt>
                <c:pt idx="1">
                  <c:v>3.0019999999999998</c:v>
                </c:pt>
                <c:pt idx="4">
                  <c:v>6.7130000000000001</c:v>
                </c:pt>
                <c:pt idx="5">
                  <c:v>7.6479999999999997</c:v>
                </c:pt>
                <c:pt idx="9">
                  <c:v>18.823</c:v>
                </c:pt>
                <c:pt idx="10">
                  <c:v>27.007000000000001</c:v>
                </c:pt>
                <c:pt idx="11">
                  <c:v>33.39</c:v>
                </c:pt>
                <c:pt idx="12">
                  <c:v>38.472000000000001</c:v>
                </c:pt>
                <c:pt idx="13">
                  <c:v>42.484999999999999</c:v>
                </c:pt>
              </c:numCache>
            </c:numRef>
          </c:yVal>
          <c:smooth val="1"/>
          <c:extLst>
            <c:ext xmlns:c16="http://schemas.microsoft.com/office/drawing/2014/chart" uri="{C3380CC4-5D6E-409C-BE32-E72D297353CC}">
              <c16:uniqueId val="{00000002-AEC3-4FD4-A1EB-6B69161FA842}"/>
            </c:ext>
          </c:extLst>
        </c:ser>
        <c:ser>
          <c:idx val="2"/>
          <c:order val="3"/>
          <c:tx>
            <c:strRef>
              <c:f>分析TES!$B$6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分析TES!$AS$2:$BF$2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分析TES!$AS$6:$BF$6</c:f>
              <c:numCache>
                <c:formatCode>#,##0_);[Red]\(#,##0\)</c:formatCode>
                <c:ptCount val="14"/>
                <c:pt idx="0">
                  <c:v>1.232</c:v>
                </c:pt>
                <c:pt idx="1">
                  <c:v>3.0019999999999998</c:v>
                </c:pt>
                <c:pt idx="3">
                  <c:v>5.7530000000000001</c:v>
                </c:pt>
                <c:pt idx="4">
                  <c:v>6.7329999999999997</c:v>
                </c:pt>
                <c:pt idx="9">
                  <c:v>16.573</c:v>
                </c:pt>
                <c:pt idx="10">
                  <c:v>23.513000000000002</c:v>
                </c:pt>
                <c:pt idx="11">
                  <c:v>29.187000000000001</c:v>
                </c:pt>
                <c:pt idx="12">
                  <c:v>34.220999999999997</c:v>
                </c:pt>
                <c:pt idx="13">
                  <c:v>38.488999999999997</c:v>
                </c:pt>
              </c:numCache>
            </c:numRef>
          </c:yVal>
          <c:smooth val="1"/>
          <c:extLst>
            <c:ext xmlns:c16="http://schemas.microsoft.com/office/drawing/2014/chart" uri="{C3380CC4-5D6E-409C-BE32-E72D297353CC}">
              <c16:uniqueId val="{00000003-AEC3-4FD4-A1EB-6B69161FA842}"/>
            </c:ext>
          </c:extLst>
        </c:ser>
        <c:ser>
          <c:idx val="4"/>
          <c:order val="4"/>
          <c:tx>
            <c:strRef>
              <c:f>分析TES!$B$7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分析TES!$AS$2:$BF$2</c:f>
              <c:numCache>
                <c:formatCode>General</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分析TES!$AS$7:$BF$7</c:f>
              <c:numCache>
                <c:formatCode>#,##0_);[Red]\(#,##0\)</c:formatCode>
                <c:ptCount val="14"/>
                <c:pt idx="0">
                  <c:v>1.2</c:v>
                </c:pt>
                <c:pt idx="1">
                  <c:v>3</c:v>
                </c:pt>
                <c:pt idx="2">
                  <c:v>5.0999999999999996</c:v>
                </c:pt>
                <c:pt idx="3">
                  <c:v>5.7</c:v>
                </c:pt>
                <c:pt idx="9">
                  <c:v>14.4</c:v>
                </c:pt>
                <c:pt idx="10">
                  <c:v>19.3</c:v>
                </c:pt>
                <c:pt idx="11">
                  <c:v>23.5</c:v>
                </c:pt>
                <c:pt idx="12">
                  <c:v>27.5</c:v>
                </c:pt>
                <c:pt idx="13">
                  <c:v>31.3</c:v>
                </c:pt>
              </c:numCache>
            </c:numRef>
          </c:yVal>
          <c:smooth val="1"/>
          <c:extLst>
            <c:ext xmlns:c16="http://schemas.microsoft.com/office/drawing/2014/chart" uri="{C3380CC4-5D6E-409C-BE32-E72D297353CC}">
              <c16:uniqueId val="{00000004-AEC3-4FD4-A1EB-6B69161FA842}"/>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分析Elec!$AP$1</c:f>
          <c:strCache>
            <c:ptCount val="1"/>
            <c:pt idx="0">
              <c:v>Renewables</c:v>
            </c:pt>
          </c:strCache>
        </c:strRef>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7758477952351215"/>
          <c:y val="0.15371208536605266"/>
          <c:w val="0.7474394232585535"/>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分析Elec!$AP$7:$BB$7</c:f>
              <c:numCache>
                <c:formatCode>#,##0_);[Red]\(#,##0\)</c:formatCode>
                <c:ptCount val="13"/>
                <c:pt idx="0">
                  <c:v>4249.97</c:v>
                </c:pt>
                <c:pt idx="1">
                  <c:v>5570.04</c:v>
                </c:pt>
                <c:pt idx="2">
                  <c:v>7113.92</c:v>
                </c:pt>
                <c:pt idx="3">
                  <c:v>7592.96</c:v>
                </c:pt>
                <c:pt idx="8">
                  <c:v>14056.3</c:v>
                </c:pt>
                <c:pt idx="9">
                  <c:v>17678.400000000001</c:v>
                </c:pt>
                <c:pt idx="10">
                  <c:v>21218.3</c:v>
                </c:pt>
                <c:pt idx="11">
                  <c:v>24708.2</c:v>
                </c:pt>
                <c:pt idx="12">
                  <c:v>27882.7</c:v>
                </c:pt>
              </c:numCache>
            </c:numRef>
          </c:yVal>
          <c:smooth val="1"/>
          <c:extLst>
            <c:ext xmlns:c16="http://schemas.microsoft.com/office/drawing/2014/chart" uri="{C3380CC4-5D6E-409C-BE32-E72D297353CC}">
              <c16:uniqueId val="{00000000-4DCC-48B9-8984-690967E168EC}"/>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分析Elec!$AP$6:$BB$6</c:f>
              <c:numCache>
                <c:formatCode>#,##0_);[Red]\(#,##0\)</c:formatCode>
                <c:ptCount val="13"/>
                <c:pt idx="0">
                  <c:v>4234.21</c:v>
                </c:pt>
                <c:pt idx="1">
                  <c:v>5550.03</c:v>
                </c:pt>
                <c:pt idx="3">
                  <c:v>7538.85</c:v>
                </c:pt>
                <c:pt idx="4">
                  <c:v>8059.83</c:v>
                </c:pt>
                <c:pt idx="8">
                  <c:v>15072.5</c:v>
                </c:pt>
                <c:pt idx="9">
                  <c:v>19888.8</c:v>
                </c:pt>
                <c:pt idx="10">
                  <c:v>24441.5</c:v>
                </c:pt>
                <c:pt idx="11">
                  <c:v>28710.2</c:v>
                </c:pt>
                <c:pt idx="12">
                  <c:v>32452</c:v>
                </c:pt>
              </c:numCache>
            </c:numRef>
          </c:yVal>
          <c:smooth val="1"/>
          <c:extLst>
            <c:ext xmlns:c16="http://schemas.microsoft.com/office/drawing/2014/chart" uri="{C3380CC4-5D6E-409C-BE32-E72D297353CC}">
              <c16:uniqueId val="{00000001-4DCC-48B9-8984-690967E168EC}"/>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分析Elec!$AP$5:$BB$5</c:f>
              <c:numCache>
                <c:formatCode>#,##0_);[Red]\(#,##0\)</c:formatCode>
                <c:ptCount val="13"/>
                <c:pt idx="0">
                  <c:v>4208.62</c:v>
                </c:pt>
                <c:pt idx="1">
                  <c:v>5520.45</c:v>
                </c:pt>
                <c:pt idx="4">
                  <c:v>7964.14</c:v>
                </c:pt>
                <c:pt idx="5">
                  <c:v>8598.65</c:v>
                </c:pt>
                <c:pt idx="8">
                  <c:v>16915.02</c:v>
                </c:pt>
                <c:pt idx="9">
                  <c:v>23050.86</c:v>
                </c:pt>
                <c:pt idx="10">
                  <c:v>28721.360000000001</c:v>
                </c:pt>
                <c:pt idx="11">
                  <c:v>33895.019999999997</c:v>
                </c:pt>
                <c:pt idx="12">
                  <c:v>37972.61</c:v>
                </c:pt>
              </c:numCache>
            </c:numRef>
          </c:yVal>
          <c:smooth val="1"/>
          <c:extLst>
            <c:ext xmlns:c16="http://schemas.microsoft.com/office/drawing/2014/chart" uri="{C3380CC4-5D6E-409C-BE32-E72D297353CC}">
              <c16:uniqueId val="{00000002-4DCC-48B9-8984-690967E168EC}"/>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分析Elec!$AP$4:$BB$4</c:f>
              <c:numCache>
                <c:formatCode>#,##0_);[Red]\(#,##0\)</c:formatCode>
                <c:ptCount val="13"/>
                <c:pt idx="0">
                  <c:v>4209.03</c:v>
                </c:pt>
                <c:pt idx="1">
                  <c:v>5521.35</c:v>
                </c:pt>
                <c:pt idx="5">
                  <c:v>8566.9699999999993</c:v>
                </c:pt>
                <c:pt idx="6">
                  <c:v>9028.65</c:v>
                </c:pt>
                <c:pt idx="8">
                  <c:v>17576.689999999999</c:v>
                </c:pt>
                <c:pt idx="9">
                  <c:v>24930.12</c:v>
                </c:pt>
                <c:pt idx="10">
                  <c:v>31802.46</c:v>
                </c:pt>
                <c:pt idx="11">
                  <c:v>37979.58</c:v>
                </c:pt>
                <c:pt idx="12">
                  <c:v>42770.18</c:v>
                </c:pt>
              </c:numCache>
            </c:numRef>
          </c:yVal>
          <c:smooth val="1"/>
          <c:extLst>
            <c:ext xmlns:c16="http://schemas.microsoft.com/office/drawing/2014/chart" uri="{C3380CC4-5D6E-409C-BE32-E72D297353CC}">
              <c16:uniqueId val="{00000003-4DCC-48B9-8984-690967E168EC}"/>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分析Elec!$AP$2:$BB$2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分析Elec!$AP$3:$BB$3</c:f>
              <c:numCache>
                <c:formatCode>#,##0_);[Red]\(#,##0\)</c:formatCode>
                <c:ptCount val="13"/>
                <c:pt idx="0">
                  <c:v>4207.3500000000004</c:v>
                </c:pt>
                <c:pt idx="1">
                  <c:v>5519.8</c:v>
                </c:pt>
                <c:pt idx="6">
                  <c:v>9011.07</c:v>
                </c:pt>
                <c:pt idx="7">
                  <c:v>9934.82</c:v>
                </c:pt>
                <c:pt idx="9">
                  <c:v>23602.73</c:v>
                </c:pt>
                <c:pt idx="10">
                  <c:v>29880.29</c:v>
                </c:pt>
                <c:pt idx="11">
                  <c:v>35646.61</c:v>
                </c:pt>
                <c:pt idx="12">
                  <c:v>40107.06</c:v>
                </c:pt>
              </c:numCache>
            </c:numRef>
          </c:yVal>
          <c:smooth val="1"/>
          <c:extLst>
            <c:ext xmlns:c16="http://schemas.microsoft.com/office/drawing/2014/chart" uri="{C3380CC4-5D6E-409C-BE32-E72D297353CC}">
              <c16:uniqueId val="{00000004-4DCC-48B9-8984-690967E168E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分析Elec!$BC$1</c:f>
          <c:strCache>
            <c:ptCount val="1"/>
            <c:pt idx="0">
              <c:v>  Solar PV</c:v>
            </c:pt>
          </c:strCache>
        </c:strRef>
      </c:tx>
      <c:layout>
        <c:manualLayout>
          <c:xMode val="edge"/>
          <c:yMode val="edge"/>
          <c:x val="0.41845048764742304"/>
          <c:y val="0.11340684548722445"/>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6779566486507277"/>
          <c:y val="0.2214304211465237"/>
          <c:w val="0.7660024335726241"/>
          <c:h val="0.67874311216297512"/>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分析Elec!$BC$2:$BO$2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分析Elec!$BC$7:$BO$7</c:f>
              <c:numCache>
                <c:formatCode>#,##0_);[Red]\(#,##0\)</c:formatCode>
                <c:ptCount val="13"/>
                <c:pt idx="0">
                  <c:v>32.049999999999997</c:v>
                </c:pt>
                <c:pt idx="1">
                  <c:v>244.83</c:v>
                </c:pt>
                <c:pt idx="2">
                  <c:v>680.72</c:v>
                </c:pt>
                <c:pt idx="3">
                  <c:v>832.94</c:v>
                </c:pt>
                <c:pt idx="8">
                  <c:v>3492.22</c:v>
                </c:pt>
                <c:pt idx="9">
                  <c:v>5052.18</c:v>
                </c:pt>
                <c:pt idx="10">
                  <c:v>6699.77</c:v>
                </c:pt>
                <c:pt idx="11">
                  <c:v>8289.1200000000008</c:v>
                </c:pt>
                <c:pt idx="12">
                  <c:v>9666.7099999999991</c:v>
                </c:pt>
              </c:numCache>
            </c:numRef>
          </c:yVal>
          <c:smooth val="1"/>
          <c:extLst>
            <c:ext xmlns:c16="http://schemas.microsoft.com/office/drawing/2014/chart" uri="{C3380CC4-5D6E-409C-BE32-E72D297353CC}">
              <c16:uniqueId val="{00000000-5A4C-47D5-AE4D-29A259AE49A5}"/>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分析Elec!$BC$2:$BO$2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分析Elec!$BC$6:$BO$6</c:f>
              <c:numCache>
                <c:formatCode>#,##0_);[Red]\(#,##0\)</c:formatCode>
                <c:ptCount val="13"/>
                <c:pt idx="0">
                  <c:v>32.07</c:v>
                </c:pt>
                <c:pt idx="1">
                  <c:v>244.85</c:v>
                </c:pt>
                <c:pt idx="3">
                  <c:v>823.77</c:v>
                </c:pt>
                <c:pt idx="4">
                  <c:v>1002.85</c:v>
                </c:pt>
                <c:pt idx="8">
                  <c:v>4011.28</c:v>
                </c:pt>
                <c:pt idx="9">
                  <c:v>6173.95</c:v>
                </c:pt>
                <c:pt idx="10">
                  <c:v>8356.32</c:v>
                </c:pt>
                <c:pt idx="11">
                  <c:v>10390.6</c:v>
                </c:pt>
                <c:pt idx="12">
                  <c:v>12117.9</c:v>
                </c:pt>
              </c:numCache>
            </c:numRef>
          </c:yVal>
          <c:smooth val="1"/>
          <c:extLst>
            <c:ext xmlns:c16="http://schemas.microsoft.com/office/drawing/2014/chart" uri="{C3380CC4-5D6E-409C-BE32-E72D297353CC}">
              <c16:uniqueId val="{00000001-5A4C-47D5-AE4D-29A259AE49A5}"/>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分析Elec!$BC$2:$BO$2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分析Elec!$BC$5:$BO$5</c:f>
              <c:numCache>
                <c:formatCode>#,##0_);[Red]\(#,##0\)</c:formatCode>
                <c:ptCount val="13"/>
                <c:pt idx="0">
                  <c:v>32.01</c:v>
                </c:pt>
                <c:pt idx="1">
                  <c:v>244.87</c:v>
                </c:pt>
                <c:pt idx="4">
                  <c:v>1022.74</c:v>
                </c:pt>
                <c:pt idx="5">
                  <c:v>1291.1400000000001</c:v>
                </c:pt>
                <c:pt idx="8">
                  <c:v>5404.58</c:v>
                </c:pt>
                <c:pt idx="9">
                  <c:v>8657.2099999999991</c:v>
                </c:pt>
                <c:pt idx="10">
                  <c:v>11961.07</c:v>
                </c:pt>
                <c:pt idx="11">
                  <c:v>14985.43</c:v>
                </c:pt>
                <c:pt idx="12">
                  <c:v>17219.84</c:v>
                </c:pt>
              </c:numCache>
            </c:numRef>
          </c:yVal>
          <c:smooth val="1"/>
          <c:extLst>
            <c:ext xmlns:c16="http://schemas.microsoft.com/office/drawing/2014/chart" uri="{C3380CC4-5D6E-409C-BE32-E72D297353CC}">
              <c16:uniqueId val="{00000002-5A4C-47D5-AE4D-29A259AE49A5}"/>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分析Elec!$BC$2:$BO$2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分析Elec!$BC$4:$BO$4</c:f>
              <c:numCache>
                <c:formatCode>#,##0_);[Red]\(#,##0\)</c:formatCode>
                <c:ptCount val="13"/>
                <c:pt idx="0">
                  <c:v>32.04</c:v>
                </c:pt>
                <c:pt idx="1">
                  <c:v>244.87</c:v>
                </c:pt>
                <c:pt idx="5">
                  <c:v>1294.3900000000001</c:v>
                </c:pt>
                <c:pt idx="6">
                  <c:v>1612.43</c:v>
                </c:pt>
                <c:pt idx="8">
                  <c:v>6451.82</c:v>
                </c:pt>
                <c:pt idx="9">
                  <c:v>10688.78</c:v>
                </c:pt>
                <c:pt idx="10">
                  <c:v>14912.1</c:v>
                </c:pt>
                <c:pt idx="11">
                  <c:v>18800.98</c:v>
                </c:pt>
                <c:pt idx="12">
                  <c:v>21557.27</c:v>
                </c:pt>
              </c:numCache>
            </c:numRef>
          </c:yVal>
          <c:smooth val="1"/>
          <c:extLst>
            <c:ext xmlns:c16="http://schemas.microsoft.com/office/drawing/2014/chart" uri="{C3380CC4-5D6E-409C-BE32-E72D297353CC}">
              <c16:uniqueId val="{00000003-5A4C-47D5-AE4D-29A259AE49A5}"/>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分析Elec!$BC$2:$BO$2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分析Elec!$BC$3:$BO$3</c:f>
              <c:numCache>
                <c:formatCode>#,##0_);[Red]\(#,##0\)</c:formatCode>
                <c:ptCount val="13"/>
                <c:pt idx="0">
                  <c:v>32.06</c:v>
                </c:pt>
                <c:pt idx="1">
                  <c:v>244.97</c:v>
                </c:pt>
                <c:pt idx="6">
                  <c:v>1604.6</c:v>
                </c:pt>
                <c:pt idx="7">
                  <c:v>2072.56</c:v>
                </c:pt>
                <c:pt idx="9">
                  <c:v>10113.35</c:v>
                </c:pt>
                <c:pt idx="10">
                  <c:v>14007.1</c:v>
                </c:pt>
                <c:pt idx="11">
                  <c:v>17709.509999999998</c:v>
                </c:pt>
                <c:pt idx="12">
                  <c:v>20374.3</c:v>
                </c:pt>
              </c:numCache>
            </c:numRef>
          </c:yVal>
          <c:smooth val="1"/>
          <c:extLst>
            <c:ext xmlns:c16="http://schemas.microsoft.com/office/drawing/2014/chart" uri="{C3380CC4-5D6E-409C-BE32-E72D297353CC}">
              <c16:uniqueId val="{00000004-5A4C-47D5-AE4D-29A259AE49A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分析Elec!$BP$1</c:f>
          <c:strCache>
            <c:ptCount val="1"/>
            <c:pt idx="0">
              <c:v>  Wind</c:v>
            </c:pt>
          </c:strCache>
        </c:strRef>
      </c:tx>
      <c:layout>
        <c:manualLayout>
          <c:xMode val="edge"/>
          <c:yMode val="edge"/>
          <c:x val="0.33527273933365925"/>
          <c:y val="1.9358981443196824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627724362314387"/>
          <c:y val="0.15371208536605266"/>
          <c:w val="0.53665564741625815"/>
          <c:h val="0.75014733475827633"/>
        </c:manualLayout>
      </c:layout>
      <c:scatterChart>
        <c:scatterStyle val="smoothMarker"/>
        <c:varyColors val="0"/>
        <c:ser>
          <c:idx val="4"/>
          <c:order val="0"/>
          <c:tx>
            <c:strRef>
              <c:f>分析Elec!$B$7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分析Elec!$BP$2:$CB$2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分析Elec!$BP$7:$CB$7</c:f>
              <c:numCache>
                <c:formatCode>#,##0_);[Red]\(#,##0\)</c:formatCode>
                <c:ptCount val="13"/>
                <c:pt idx="0">
                  <c:v>342.2</c:v>
                </c:pt>
                <c:pt idx="1">
                  <c:v>833.99</c:v>
                </c:pt>
                <c:pt idx="2">
                  <c:v>1420.56</c:v>
                </c:pt>
                <c:pt idx="3">
                  <c:v>1595.98</c:v>
                </c:pt>
                <c:pt idx="8">
                  <c:v>4102.01</c:v>
                </c:pt>
                <c:pt idx="9">
                  <c:v>5475.15</c:v>
                </c:pt>
                <c:pt idx="10">
                  <c:v>6627.73</c:v>
                </c:pt>
                <c:pt idx="11">
                  <c:v>7743</c:v>
                </c:pt>
                <c:pt idx="12">
                  <c:v>8804.5300000000007</c:v>
                </c:pt>
              </c:numCache>
            </c:numRef>
          </c:yVal>
          <c:smooth val="1"/>
          <c:extLst>
            <c:ext xmlns:c16="http://schemas.microsoft.com/office/drawing/2014/chart" uri="{C3380CC4-5D6E-409C-BE32-E72D297353CC}">
              <c16:uniqueId val="{00000000-9C2D-466C-91F2-6A701999A558}"/>
            </c:ext>
          </c:extLst>
        </c:ser>
        <c:ser>
          <c:idx val="2"/>
          <c:order val="1"/>
          <c:tx>
            <c:strRef>
              <c:f>分析Elec!$B$6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分析Elec!$BP$2:$CB$2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分析Elec!$BP$6:$CB$6</c:f>
              <c:numCache>
                <c:formatCode>#,##0_);[Red]\(#,##0\)</c:formatCode>
                <c:ptCount val="13"/>
                <c:pt idx="0">
                  <c:v>342.2</c:v>
                </c:pt>
                <c:pt idx="1">
                  <c:v>834</c:v>
                </c:pt>
                <c:pt idx="3">
                  <c:v>1596.84</c:v>
                </c:pt>
                <c:pt idx="4">
                  <c:v>1870.29</c:v>
                </c:pt>
                <c:pt idx="8">
                  <c:v>4603.75</c:v>
                </c:pt>
                <c:pt idx="9">
                  <c:v>6531.28</c:v>
                </c:pt>
                <c:pt idx="10">
                  <c:v>8107.44</c:v>
                </c:pt>
                <c:pt idx="11">
                  <c:v>9505.7900000000009</c:v>
                </c:pt>
                <c:pt idx="12">
                  <c:v>10691.4</c:v>
                </c:pt>
              </c:numCache>
            </c:numRef>
          </c:yVal>
          <c:smooth val="1"/>
          <c:extLst>
            <c:ext xmlns:c16="http://schemas.microsoft.com/office/drawing/2014/chart" uri="{C3380CC4-5D6E-409C-BE32-E72D297353CC}">
              <c16:uniqueId val="{00000001-9C2D-466C-91F2-6A701999A558}"/>
            </c:ext>
          </c:extLst>
        </c:ser>
        <c:ser>
          <c:idx val="1"/>
          <c:order val="2"/>
          <c:tx>
            <c:strRef>
              <c:f>分析Elec!$B$5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分析Elec!$BP$2:$CB$2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分析Elec!$BP$5:$CB$5</c:f>
              <c:numCache>
                <c:formatCode>#,##0_);[Red]\(#,##0\)</c:formatCode>
                <c:ptCount val="13"/>
                <c:pt idx="0">
                  <c:v>342.2</c:v>
                </c:pt>
                <c:pt idx="1">
                  <c:v>834</c:v>
                </c:pt>
                <c:pt idx="4">
                  <c:v>1864.69</c:v>
                </c:pt>
                <c:pt idx="5">
                  <c:v>2124.54</c:v>
                </c:pt>
                <c:pt idx="8">
                  <c:v>5228.5600000000004</c:v>
                </c:pt>
                <c:pt idx="9">
                  <c:v>7501.99</c:v>
                </c:pt>
                <c:pt idx="10">
                  <c:v>9274.99</c:v>
                </c:pt>
                <c:pt idx="11">
                  <c:v>10686.56</c:v>
                </c:pt>
                <c:pt idx="12">
                  <c:v>11801.43</c:v>
                </c:pt>
              </c:numCache>
            </c:numRef>
          </c:yVal>
          <c:smooth val="1"/>
          <c:extLst>
            <c:ext xmlns:c16="http://schemas.microsoft.com/office/drawing/2014/chart" uri="{C3380CC4-5D6E-409C-BE32-E72D297353CC}">
              <c16:uniqueId val="{00000002-9C2D-466C-91F2-6A701999A558}"/>
            </c:ext>
          </c:extLst>
        </c:ser>
        <c:ser>
          <c:idx val="0"/>
          <c:order val="3"/>
          <c:tx>
            <c:strRef>
              <c:f>分析Elec!$B$4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分析Elec!$BP$2:$CB$2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分析Elec!$BP$4:$CB$4</c:f>
              <c:numCache>
                <c:formatCode>#,##0_);[Red]\(#,##0\)</c:formatCode>
                <c:ptCount val="13"/>
                <c:pt idx="0">
                  <c:v>342.21</c:v>
                </c:pt>
                <c:pt idx="1">
                  <c:v>834</c:v>
                </c:pt>
                <c:pt idx="5">
                  <c:v>2119.7600000000002</c:v>
                </c:pt>
                <c:pt idx="6">
                  <c:v>2335.54</c:v>
                </c:pt>
                <c:pt idx="8">
                  <c:v>5023.7700000000004</c:v>
                </c:pt>
                <c:pt idx="9">
                  <c:v>7534.92</c:v>
                </c:pt>
                <c:pt idx="10">
                  <c:v>9492.2199999999993</c:v>
                </c:pt>
                <c:pt idx="11">
                  <c:v>11034.9</c:v>
                </c:pt>
                <c:pt idx="12">
                  <c:v>12347.28</c:v>
                </c:pt>
              </c:numCache>
            </c:numRef>
          </c:yVal>
          <c:smooth val="1"/>
          <c:extLst>
            <c:ext xmlns:c16="http://schemas.microsoft.com/office/drawing/2014/chart" uri="{C3380CC4-5D6E-409C-BE32-E72D297353CC}">
              <c16:uniqueId val="{00000003-9C2D-466C-91F2-6A701999A558}"/>
            </c:ext>
          </c:extLst>
        </c:ser>
        <c:ser>
          <c:idx val="3"/>
          <c:order val="4"/>
          <c:tx>
            <c:strRef>
              <c:f>分析Elec!$B$3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分析Elec!$BP$2:$CB$2</c:f>
              <c:numCache>
                <c:formatCode>General</c:formatCode>
                <c:ptCount val="13"/>
                <c:pt idx="0">
                  <c:v>2010</c:v>
                </c:pt>
                <c:pt idx="1">
                  <c:v>2015</c:v>
                </c:pt>
                <c:pt idx="2">
                  <c:v>2019</c:v>
                </c:pt>
                <c:pt idx="3">
                  <c:v>2020</c:v>
                </c:pt>
                <c:pt idx="4">
                  <c:v>2021</c:v>
                </c:pt>
                <c:pt idx="5">
                  <c:v>2022</c:v>
                </c:pt>
                <c:pt idx="6" formatCode="0">
                  <c:v>2023</c:v>
                </c:pt>
                <c:pt idx="8">
                  <c:v>2030</c:v>
                </c:pt>
                <c:pt idx="9">
                  <c:v>2035</c:v>
                </c:pt>
                <c:pt idx="10">
                  <c:v>2040</c:v>
                </c:pt>
                <c:pt idx="11">
                  <c:v>2045</c:v>
                </c:pt>
                <c:pt idx="12">
                  <c:v>2050</c:v>
                </c:pt>
              </c:numCache>
            </c:numRef>
          </c:xVal>
          <c:yVal>
            <c:numRef>
              <c:f>分析Elec!$BP$3:$CB$3</c:f>
              <c:numCache>
                <c:formatCode>#,##0_);[Red]\(#,##0\)</c:formatCode>
                <c:ptCount val="13"/>
                <c:pt idx="0">
                  <c:v>342.24</c:v>
                </c:pt>
                <c:pt idx="1">
                  <c:v>834.54</c:v>
                </c:pt>
                <c:pt idx="6">
                  <c:v>2333.13</c:v>
                </c:pt>
                <c:pt idx="7">
                  <c:v>2533.37</c:v>
                </c:pt>
                <c:pt idx="9">
                  <c:v>6917.05</c:v>
                </c:pt>
                <c:pt idx="10">
                  <c:v>8609.14</c:v>
                </c:pt>
                <c:pt idx="11">
                  <c:v>9925.19</c:v>
                </c:pt>
                <c:pt idx="12">
                  <c:v>10991.14</c:v>
                </c:pt>
              </c:numCache>
            </c:numRef>
          </c:yVal>
          <c:smooth val="1"/>
          <c:extLst>
            <c:ext xmlns:c16="http://schemas.microsoft.com/office/drawing/2014/chart" uri="{C3380CC4-5D6E-409C-BE32-E72D297353CC}">
              <c16:uniqueId val="{00000004-9C2D-466C-91F2-6A701999A55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layout>
        <c:manualLayout>
          <c:xMode val="edge"/>
          <c:yMode val="edge"/>
          <c:x val="0.74295094046848287"/>
          <c:y val="0.3282487362706441"/>
          <c:w val="0.23997224681776283"/>
          <c:h val="0.400381300260242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分析TFC!$IP$1</c:f>
          <c:strCache>
            <c:ptCount val="1"/>
            <c:pt idx="0">
              <c:v>電化率：産業</c:v>
            </c:pt>
          </c:strCache>
        </c:strRef>
      </c:tx>
      <c:layout>
        <c:manualLayout>
          <c:xMode val="edge"/>
          <c:yMode val="edge"/>
          <c:x val="0.28493974056382493"/>
          <c:y val="2.514736330143297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406116925593301"/>
          <c:y val="0.15933111395092237"/>
          <c:w val="0.56370675110221025"/>
          <c:h val="0.7624928206068371"/>
        </c:manualLayout>
      </c:layout>
      <c:scatterChart>
        <c:scatterStyle val="smoothMarker"/>
        <c:varyColors val="0"/>
        <c:ser>
          <c:idx val="4"/>
          <c:order val="0"/>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分析TFC!$IP$2:$JB$2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分析TFC!$IP$7:$JB$7</c:f>
              <c:numCache>
                <c:formatCode>0%</c:formatCode>
                <c:ptCount val="13"/>
                <c:pt idx="0">
                  <c:v>0.18243703199455411</c:v>
                </c:pt>
                <c:pt idx="1">
                  <c:v>0.20013037809647977</c:v>
                </c:pt>
                <c:pt idx="2">
                  <c:v>0.21689785624211855</c:v>
                </c:pt>
                <c:pt idx="3">
                  <c:v>0.22037155669442665</c:v>
                </c:pt>
                <c:pt idx="8">
                  <c:v>0.22582359192348567</c:v>
                </c:pt>
                <c:pt idx="9">
                  <c:v>0.2306122448979592</c:v>
                </c:pt>
                <c:pt idx="10">
                  <c:v>0.23625557206537892</c:v>
                </c:pt>
                <c:pt idx="11">
                  <c:v>0.24235065565808644</c:v>
                </c:pt>
                <c:pt idx="12">
                  <c:v>0.24806576402321082</c:v>
                </c:pt>
              </c:numCache>
            </c:numRef>
          </c:yVal>
          <c:smooth val="1"/>
          <c:extLst>
            <c:ext xmlns:c16="http://schemas.microsoft.com/office/drawing/2014/chart" uri="{C3380CC4-5D6E-409C-BE32-E72D297353CC}">
              <c16:uniqueId val="{00000000-32F5-4278-8563-7CD6536835EC}"/>
            </c:ext>
          </c:extLst>
        </c:ser>
        <c:ser>
          <c:idx val="2"/>
          <c:order val="1"/>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分析TFC!$IP$2:$JB$2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分析TFC!$IP$6:$JB$6</c:f>
              <c:numCache>
                <c:formatCode>0%</c:formatCode>
                <c:ptCount val="13"/>
                <c:pt idx="0">
                  <c:v>0.18730444742429322</c:v>
                </c:pt>
                <c:pt idx="1">
                  <c:v>0.19656514415164481</c:v>
                </c:pt>
                <c:pt idx="3">
                  <c:v>0.21326668619544151</c:v>
                </c:pt>
                <c:pt idx="4">
                  <c:v>0.21948206167760195</c:v>
                </c:pt>
                <c:pt idx="8">
                  <c:v>0.22872149493243243</c:v>
                </c:pt>
                <c:pt idx="9">
                  <c:v>0.23558758314855877</c:v>
                </c:pt>
                <c:pt idx="10">
                  <c:v>0.24290172455575501</c:v>
                </c:pt>
                <c:pt idx="11">
                  <c:v>0.2510440362611619</c:v>
                </c:pt>
                <c:pt idx="12">
                  <c:v>0.25983460151607296</c:v>
                </c:pt>
              </c:numCache>
            </c:numRef>
          </c:yVal>
          <c:smooth val="1"/>
          <c:extLst>
            <c:ext xmlns:c16="http://schemas.microsoft.com/office/drawing/2014/chart" uri="{C3380CC4-5D6E-409C-BE32-E72D297353CC}">
              <c16:uniqueId val="{00000001-32F5-4278-8563-7CD6536835EC}"/>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xVal>
            <c:numRef>
              <c:f>分析TFC!$IP$2:$JB$2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分析TFC!$IP$5:$JB$5</c:f>
              <c:numCache>
                <c:formatCode>0%</c:formatCode>
                <c:ptCount val="13"/>
                <c:pt idx="0">
                  <c:v>0.18753059312196693</c:v>
                </c:pt>
                <c:pt idx="1">
                  <c:v>0.19960121324699445</c:v>
                </c:pt>
                <c:pt idx="4">
                  <c:v>0.22159373781603334</c:v>
                </c:pt>
                <c:pt idx="5">
                  <c:v>0.22706886096317691</c:v>
                </c:pt>
                <c:pt idx="8">
                  <c:v>0.23365286319090975</c:v>
                </c:pt>
                <c:pt idx="9">
                  <c:v>0.24105837537321118</c:v>
                </c:pt>
                <c:pt idx="10">
                  <c:v>0.25046867832711756</c:v>
                </c:pt>
                <c:pt idx="11">
                  <c:v>0.26118432903762917</c:v>
                </c:pt>
                <c:pt idx="12">
                  <c:v>0.27194133539174065</c:v>
                </c:pt>
              </c:numCache>
            </c:numRef>
          </c:yVal>
          <c:smooth val="1"/>
          <c:extLst>
            <c:ext xmlns:c16="http://schemas.microsoft.com/office/drawing/2014/chart" uri="{C3380CC4-5D6E-409C-BE32-E72D297353CC}">
              <c16:uniqueId val="{00000002-32F5-4278-8563-7CD6536835EC}"/>
            </c:ext>
          </c:extLst>
        </c:ser>
        <c:ser>
          <c:idx val="0"/>
          <c:order val="3"/>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分析TFC!$IP$2:$JB$2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分析TFC!$IP$4:$JB$4</c:f>
              <c:numCache>
                <c:formatCode>0%</c:formatCode>
                <c:ptCount val="13"/>
                <c:pt idx="0">
                  <c:v>0.18738303399346384</c:v>
                </c:pt>
                <c:pt idx="1">
                  <c:v>0.20002603149811274</c:v>
                </c:pt>
                <c:pt idx="5">
                  <c:v>0.22104512700255122</c:v>
                </c:pt>
                <c:pt idx="6">
                  <c:v>0.2239681905787162</c:v>
                </c:pt>
                <c:pt idx="8">
                  <c:v>0.2459536030413367</c:v>
                </c:pt>
                <c:pt idx="9">
                  <c:v>0.25225577086775824</c:v>
                </c:pt>
                <c:pt idx="10">
                  <c:v>0.26007365472389277</c:v>
                </c:pt>
                <c:pt idx="11">
                  <c:v>0.26915609598643359</c:v>
                </c:pt>
                <c:pt idx="12">
                  <c:v>0.27822571020760833</c:v>
                </c:pt>
              </c:numCache>
            </c:numRef>
          </c:yVal>
          <c:smooth val="1"/>
          <c:extLst>
            <c:ext xmlns:c16="http://schemas.microsoft.com/office/drawing/2014/chart" uri="{C3380CC4-5D6E-409C-BE32-E72D297353CC}">
              <c16:uniqueId val="{00000003-32F5-4278-8563-7CD6536835EC}"/>
            </c:ext>
          </c:extLst>
        </c:ser>
        <c:ser>
          <c:idx val="3"/>
          <c:order val="4"/>
          <c:tx>
            <c:strRef>
              <c:f>分析TFC!$B$3</c:f>
              <c:strCache>
                <c:ptCount val="1"/>
                <c:pt idx="0">
                  <c:v>WEO2025S</c:v>
                </c:pt>
              </c:strCache>
            </c:strRef>
          </c:tx>
          <c:spPr>
            <a:ln w="28575" cap="rnd">
              <a:solidFill>
                <a:schemeClr val="accent1"/>
              </a:solidFill>
              <a:round/>
            </a:ln>
            <a:effectLst/>
          </c:spPr>
          <c:marker>
            <c:symbol val="circle"/>
            <c:size val="5"/>
            <c:spPr>
              <a:solidFill>
                <a:srgbClr val="0070C0"/>
              </a:solidFill>
              <a:ln w="9525">
                <a:noFill/>
              </a:ln>
              <a:effectLst/>
            </c:spPr>
          </c:marker>
          <c:xVal>
            <c:numRef>
              <c:f>分析TFC!$IP$2:$JB$2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分析TFC!$IP$3:$JB$3</c:f>
              <c:numCache>
                <c:formatCode>0%</c:formatCode>
                <c:ptCount val="13"/>
                <c:pt idx="0">
                  <c:v>0.18902872257356509</c:v>
                </c:pt>
                <c:pt idx="1">
                  <c:v>0.20106758073906417</c:v>
                </c:pt>
                <c:pt idx="6">
                  <c:v>0.22714580693603642</c:v>
                </c:pt>
                <c:pt idx="7">
                  <c:v>0.23127825422628653</c:v>
                </c:pt>
                <c:pt idx="9">
                  <c:v>0.2560199771053458</c:v>
                </c:pt>
                <c:pt idx="10">
                  <c:v>0.2613405585086766</c:v>
                </c:pt>
                <c:pt idx="11">
                  <c:v>0.2675669942046035</c:v>
                </c:pt>
                <c:pt idx="12">
                  <c:v>0.27505656512730131</c:v>
                </c:pt>
              </c:numCache>
            </c:numRef>
          </c:yVal>
          <c:smooth val="1"/>
          <c:extLst>
            <c:ext xmlns:c16="http://schemas.microsoft.com/office/drawing/2014/chart" uri="{C3380CC4-5D6E-409C-BE32-E72D297353CC}">
              <c16:uniqueId val="{00000004-32F5-4278-8563-7CD6536835E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世界'!$AM$361</c:f>
          <c:strCache>
            <c:ptCount val="1"/>
            <c:pt idx="0">
              <c:v>Total CO₂*</c:v>
            </c:pt>
          </c:strCache>
        </c:strRef>
      </c:tx>
      <c:layout>
        <c:manualLayout>
          <c:xMode val="edge"/>
          <c:yMode val="edge"/>
          <c:x val="0.34110050729165436"/>
          <c:y val="2.729865247832766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471163987719254"/>
          <c:y val="0.15170281870102018"/>
          <c:w val="0.65758404509690327"/>
          <c:h val="0.73611230954276752"/>
        </c:manualLayout>
      </c:layout>
      <c:scatterChart>
        <c:scatterStyle val="smoothMarker"/>
        <c:varyColors val="0"/>
        <c:ser>
          <c:idx val="0"/>
          <c:order val="0"/>
          <c:tx>
            <c:strRef>
              <c:f>'シナリオ比較 世界'!$AN$361</c:f>
              <c:strCache>
                <c:ptCount val="1"/>
                <c:pt idx="0">
                  <c:v>CPS</c:v>
                </c:pt>
              </c:strCache>
            </c:strRef>
          </c:tx>
          <c:spPr>
            <a:ln w="38100" cap="rnd">
              <a:solidFill>
                <a:srgbClr val="CC0000"/>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世界'!$AO$361:$AW$361</c:f>
              <c:numCache>
                <c:formatCode>General</c:formatCode>
                <c:ptCount val="9"/>
                <c:pt idx="3" formatCode="#\ ##0\ \ \ \ ;\-#\ ##0\ \ \ \ ;\-\ \ \ \ ">
                  <c:v>38153.49</c:v>
                </c:pt>
                <c:pt idx="5" formatCode="#,##0_);[Red]\(#,##0\)">
                  <c:v>38503.199999999997</c:v>
                </c:pt>
                <c:pt idx="6" formatCode="#,##0_);[Red]\(#,##0\)">
                  <c:v>38125.550000000003</c:v>
                </c:pt>
                <c:pt idx="7" formatCode="#,##0_);[Red]\(#,##0\)">
                  <c:v>37992.699999999997</c:v>
                </c:pt>
                <c:pt idx="8" formatCode="#,##0_);[Red]\(#,##0\)">
                  <c:v>37778.949999999997</c:v>
                </c:pt>
              </c:numCache>
            </c:numRef>
          </c:yVal>
          <c:smooth val="1"/>
          <c:extLst>
            <c:ext xmlns:c16="http://schemas.microsoft.com/office/drawing/2014/chart" uri="{C3380CC4-5D6E-409C-BE32-E72D297353CC}">
              <c16:uniqueId val="{00000000-7124-4E48-A7B7-6EBEECE41607}"/>
            </c:ext>
          </c:extLst>
        </c:ser>
        <c:ser>
          <c:idx val="1"/>
          <c:order val="1"/>
          <c:tx>
            <c:strRef>
              <c:f>'シナリオ比較 世界'!$AN$362</c:f>
              <c:strCache>
                <c:ptCount val="1"/>
                <c:pt idx="0">
                  <c:v>STEPS</c:v>
                </c:pt>
              </c:strCache>
            </c:strRef>
          </c:tx>
          <c:spPr>
            <a:ln w="38100" cap="rnd">
              <a:solidFill>
                <a:srgbClr val="4472C4"/>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世界'!$AO$362:$AW$362</c:f>
              <c:numCache>
                <c:formatCode>General</c:formatCode>
                <c:ptCount val="9"/>
                <c:pt idx="3" formatCode="#\ ##0\ \ \ \ ;\-#\ ##0\ \ \ \ ;\-\ \ \ \ ">
                  <c:v>38153.49</c:v>
                </c:pt>
                <c:pt idx="5" formatCode="#,##0_);[Red]\(#,##0\)">
                  <c:v>35243.64</c:v>
                </c:pt>
                <c:pt idx="6" formatCode="#,##0_);[Red]\(#,##0\)">
                  <c:v>32763.54</c:v>
                </c:pt>
                <c:pt idx="7" formatCode="#,##0_);[Red]\(#,##0\)">
                  <c:v>30862.27</c:v>
                </c:pt>
                <c:pt idx="8" formatCode="#,##0_);[Red]\(#,##0\)">
                  <c:v>29629.09</c:v>
                </c:pt>
              </c:numCache>
            </c:numRef>
          </c:yVal>
          <c:smooth val="1"/>
          <c:extLst>
            <c:ext xmlns:c16="http://schemas.microsoft.com/office/drawing/2014/chart" uri="{C3380CC4-5D6E-409C-BE32-E72D297353CC}">
              <c16:uniqueId val="{00000001-7124-4E48-A7B7-6EBEECE41607}"/>
            </c:ext>
          </c:extLst>
        </c:ser>
        <c:ser>
          <c:idx val="2"/>
          <c:order val="2"/>
          <c:tx>
            <c:strRef>
              <c:f>'シナリオ比較 世界'!$AN$363</c:f>
              <c:strCache>
                <c:ptCount val="1"/>
                <c:pt idx="0">
                  <c:v>NZE</c:v>
                </c:pt>
              </c:strCache>
            </c:strRef>
          </c:tx>
          <c:spPr>
            <a:ln w="38100" cap="rnd">
              <a:solidFill>
                <a:schemeClr val="accent3"/>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世界'!$AO$363:$AW$363</c:f>
              <c:numCache>
                <c:formatCode>General</c:formatCode>
                <c:ptCount val="9"/>
                <c:pt idx="3" formatCode="#\ ##0\ \ \ \ ;\-#\ ##0\ \ \ \ ;\-\ \ \ \ ">
                  <c:v>38153.49</c:v>
                </c:pt>
                <c:pt idx="5" formatCode="#,##0_);[Red]\(#,##0\)">
                  <c:v>17605.98</c:v>
                </c:pt>
                <c:pt idx="6" formatCode="#,##0_);[Red]\(#,##0\)">
                  <c:v>8136.8</c:v>
                </c:pt>
                <c:pt idx="7" formatCode="#,##0_);[Red]\(#,##0\)">
                  <c:v>3263.17</c:v>
                </c:pt>
                <c:pt idx="8" formatCode="#,##0_);[Red]\(#,##0\)">
                  <c:v>0</c:v>
                </c:pt>
              </c:numCache>
            </c:numRef>
          </c:yVal>
          <c:smooth val="1"/>
          <c:extLst>
            <c:ext xmlns:c16="http://schemas.microsoft.com/office/drawing/2014/chart" uri="{C3380CC4-5D6E-409C-BE32-E72D297353CC}">
              <c16:uniqueId val="{00000002-7124-4E48-A7B7-6EBEECE41607}"/>
            </c:ext>
          </c:extLst>
        </c:ser>
        <c:ser>
          <c:idx val="3"/>
          <c:order val="3"/>
          <c:tx>
            <c:strRef>
              <c:f>'シナリオ比較 世界'!$AN$364</c:f>
              <c:strCache>
                <c:ptCount val="1"/>
                <c:pt idx="0">
                  <c:v>Histrorical data</c:v>
                </c:pt>
              </c:strCache>
            </c:strRef>
          </c:tx>
          <c:spPr>
            <a:ln w="38100" cap="rnd">
              <a:solidFill>
                <a:sysClr val="windowText" lastClr="000000"/>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世界'!$AO$364:$AW$364</c:f>
              <c:numCache>
                <c:formatCode>#,##0_);[Red]\(#,##0\)</c:formatCode>
                <c:ptCount val="9"/>
                <c:pt idx="0">
                  <c:v>32853.96</c:v>
                </c:pt>
                <c:pt idx="1">
                  <c:v>35073.769999999997</c:v>
                </c:pt>
                <c:pt idx="2">
                  <c:v>37819.61</c:v>
                </c:pt>
                <c:pt idx="3">
                  <c:v>38153.49</c:v>
                </c:pt>
              </c:numCache>
            </c:numRef>
          </c:yVal>
          <c:smooth val="1"/>
          <c:extLst>
            <c:ext xmlns:c16="http://schemas.microsoft.com/office/drawing/2014/chart" uri="{C3380CC4-5D6E-409C-BE32-E72D297353CC}">
              <c16:uniqueId val="{00000003-7124-4E48-A7B7-6EBEECE41607}"/>
            </c:ext>
          </c:extLst>
        </c:ser>
        <c:dLbls>
          <c:showLegendKey val="0"/>
          <c:showVal val="0"/>
          <c:showCatName val="0"/>
          <c:showSerName val="0"/>
          <c:showPercent val="0"/>
          <c:showBubbleSize val="0"/>
        </c:dLbls>
        <c:axId val="422367615"/>
        <c:axId val="422365215"/>
      </c:scatterChart>
      <c:valAx>
        <c:axId val="42236761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5215"/>
        <c:crosses val="autoZero"/>
        <c:crossBetween val="midCat"/>
      </c:valAx>
      <c:valAx>
        <c:axId val="422365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7615"/>
        <c:crosses val="autoZero"/>
        <c:crossBetween val="midCat"/>
        <c:dispUnits>
          <c:builtInUnit val="thousands"/>
        </c:dispUnits>
      </c:valAx>
      <c:spPr>
        <a:noFill/>
        <a:ln>
          <a:noFill/>
        </a:ln>
        <a:effectLst/>
      </c:spPr>
    </c:plotArea>
    <c:legend>
      <c:legendPos val="r"/>
      <c:layout>
        <c:manualLayout>
          <c:xMode val="edge"/>
          <c:yMode val="edge"/>
          <c:x val="0.1183711854217239"/>
          <c:y val="0.50106599856106315"/>
          <c:w val="0.46195282275533378"/>
          <c:h val="0.323794567967349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分析TFC!$JC$1</c:f>
          <c:strCache>
            <c:ptCount val="1"/>
            <c:pt idx="0">
              <c:v>電化率：運輸</c:v>
            </c:pt>
          </c:strCache>
        </c:strRef>
      </c:tx>
      <c:layout>
        <c:manualLayout>
          <c:xMode val="edge"/>
          <c:yMode val="edge"/>
          <c:x val="0.25976868615900123"/>
          <c:y val="2.491612266874235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406116925593301"/>
          <c:y val="0.15933111395092237"/>
          <c:w val="0.56370675110221025"/>
          <c:h val="0.7624928206068371"/>
        </c:manualLayout>
      </c:layout>
      <c:scatterChart>
        <c:scatterStyle val="smoothMarker"/>
        <c:varyColors val="0"/>
        <c:ser>
          <c:idx val="4"/>
          <c:order val="0"/>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14-4C83-8782-8BCF98037A3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分析TFC!$JC$2:$JO$2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分析TFC!$JC$7:$JO$7</c:f>
              <c:numCache>
                <c:formatCode>0%</c:formatCode>
                <c:ptCount val="13"/>
                <c:pt idx="0">
                  <c:v>1.0816125860373648E-2</c:v>
                </c:pt>
                <c:pt idx="1">
                  <c:v>1.0638297872340425E-2</c:v>
                </c:pt>
                <c:pt idx="2">
                  <c:v>1.2406947890818858E-2</c:v>
                </c:pt>
                <c:pt idx="3">
                  <c:v>1.4272121788772598E-2</c:v>
                </c:pt>
                <c:pt idx="8">
                  <c:v>2.9325513196480937E-2</c:v>
                </c:pt>
                <c:pt idx="9">
                  <c:v>4.2687193841847444E-2</c:v>
                </c:pt>
                <c:pt idx="10">
                  <c:v>5.8384249830278338E-2</c:v>
                </c:pt>
                <c:pt idx="11">
                  <c:v>7.1428571428571438E-2</c:v>
                </c:pt>
                <c:pt idx="12">
                  <c:v>8.2749840865690649E-2</c:v>
                </c:pt>
              </c:numCache>
            </c:numRef>
          </c:yVal>
          <c:smooth val="1"/>
          <c:extLst>
            <c:ext xmlns:c16="http://schemas.microsoft.com/office/drawing/2014/chart" uri="{C3380CC4-5D6E-409C-BE32-E72D297353CC}">
              <c16:uniqueId val="{00000000-6014-4C83-8782-8BCF98037A3D}"/>
            </c:ext>
          </c:extLst>
        </c:ser>
        <c:ser>
          <c:idx val="2"/>
          <c:order val="1"/>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分析TFC!$JC$2:$JO$2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分析TFC!$JC$6:$JO$6</c:f>
              <c:numCache>
                <c:formatCode>0%</c:formatCode>
                <c:ptCount val="13"/>
                <c:pt idx="0">
                  <c:v>1.0448920212713672E-2</c:v>
                </c:pt>
                <c:pt idx="1">
                  <c:v>1.0718303496292884E-2</c:v>
                </c:pt>
                <c:pt idx="3">
                  <c:v>1.4004988860749853E-2</c:v>
                </c:pt>
                <c:pt idx="4">
                  <c:v>1.3981821868415716E-2</c:v>
                </c:pt>
                <c:pt idx="8">
                  <c:v>3.2415110618105626E-2</c:v>
                </c:pt>
                <c:pt idx="9">
                  <c:v>4.774848170641386E-2</c:v>
                </c:pt>
                <c:pt idx="10">
                  <c:v>6.3489544638155759E-2</c:v>
                </c:pt>
                <c:pt idx="11">
                  <c:v>7.729485518159214E-2</c:v>
                </c:pt>
                <c:pt idx="12">
                  <c:v>8.8356117799088613E-2</c:v>
                </c:pt>
              </c:numCache>
            </c:numRef>
          </c:yVal>
          <c:smooth val="1"/>
          <c:extLst>
            <c:ext xmlns:c16="http://schemas.microsoft.com/office/drawing/2014/chart" uri="{C3380CC4-5D6E-409C-BE32-E72D297353CC}">
              <c16:uniqueId val="{00000001-6014-4C83-8782-8BCF98037A3D}"/>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xVal>
            <c:numRef>
              <c:f>分析TFC!$JC$2:$JO$2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分析TFC!$JC$5:$JO$5</c:f>
              <c:numCache>
                <c:formatCode>0%</c:formatCode>
                <c:ptCount val="13"/>
                <c:pt idx="0">
                  <c:v>9.5986467481633739E-3</c:v>
                </c:pt>
                <c:pt idx="1">
                  <c:v>9.8585550251122506E-3</c:v>
                </c:pt>
                <c:pt idx="4">
                  <c:v>1.3275793032878052E-2</c:v>
                </c:pt>
                <c:pt idx="5">
                  <c:v>1.3153262987988633E-2</c:v>
                </c:pt>
                <c:pt idx="8">
                  <c:v>3.7734664898916595E-2</c:v>
                </c:pt>
                <c:pt idx="9">
                  <c:v>6.1260368181782973E-2</c:v>
                </c:pt>
                <c:pt idx="10">
                  <c:v>8.3012686197569421E-2</c:v>
                </c:pt>
                <c:pt idx="11">
                  <c:v>9.9752771116539088E-2</c:v>
                </c:pt>
                <c:pt idx="12">
                  <c:v>0.11057861571955137</c:v>
                </c:pt>
              </c:numCache>
            </c:numRef>
          </c:yVal>
          <c:smooth val="1"/>
          <c:extLst>
            <c:ext xmlns:c16="http://schemas.microsoft.com/office/drawing/2014/chart" uri="{C3380CC4-5D6E-409C-BE32-E72D297353CC}">
              <c16:uniqueId val="{00000002-6014-4C83-8782-8BCF98037A3D}"/>
            </c:ext>
          </c:extLst>
        </c:ser>
        <c:ser>
          <c:idx val="0"/>
          <c:order val="3"/>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14-4C83-8782-8BCF98037A3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分析TFC!$JC$2:$JO$2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分析TFC!$JC$4:$JO$4</c:f>
              <c:numCache>
                <c:formatCode>0%</c:formatCode>
                <c:ptCount val="13"/>
                <c:pt idx="0">
                  <c:v>9.6518032851732084E-3</c:v>
                </c:pt>
                <c:pt idx="1">
                  <c:v>9.8536585365853659E-3</c:v>
                </c:pt>
                <c:pt idx="5">
                  <c:v>1.3792634868868054E-2</c:v>
                </c:pt>
                <c:pt idx="6">
                  <c:v>1.451128929116041E-2</c:v>
                </c:pt>
                <c:pt idx="8">
                  <c:v>3.9058287450161377E-2</c:v>
                </c:pt>
                <c:pt idx="9">
                  <c:v>7.291478061440039E-2</c:v>
                </c:pt>
                <c:pt idx="10">
                  <c:v>0.10620211355687205</c:v>
                </c:pt>
                <c:pt idx="11">
                  <c:v>0.13161634233796451</c:v>
                </c:pt>
                <c:pt idx="12">
                  <c:v>0.1476627629302332</c:v>
                </c:pt>
              </c:numCache>
            </c:numRef>
          </c:yVal>
          <c:smooth val="1"/>
          <c:extLst>
            <c:ext xmlns:c16="http://schemas.microsoft.com/office/drawing/2014/chart" uri="{C3380CC4-5D6E-409C-BE32-E72D297353CC}">
              <c16:uniqueId val="{00000003-6014-4C83-8782-8BCF98037A3D}"/>
            </c:ext>
          </c:extLst>
        </c:ser>
        <c:ser>
          <c:idx val="3"/>
          <c:order val="4"/>
          <c:tx>
            <c:strRef>
              <c:f>分析TFC!$B$3</c:f>
              <c:strCache>
                <c:ptCount val="1"/>
                <c:pt idx="0">
                  <c:v>WEO2025S</c:v>
                </c:pt>
              </c:strCache>
            </c:strRef>
          </c:tx>
          <c:spPr>
            <a:ln w="28575" cap="rnd">
              <a:solidFill>
                <a:schemeClr val="accent1"/>
              </a:solidFill>
              <a:round/>
            </a:ln>
            <a:effectLst/>
          </c:spPr>
          <c:marker>
            <c:symbol val="circle"/>
            <c:size val="5"/>
            <c:spPr>
              <a:solidFill>
                <a:srgbClr val="0070C0"/>
              </a:solidFill>
              <a:ln w="9525">
                <a:no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14-4C83-8782-8BCF98037A3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分析TFC!$JC$2:$JO$2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分析TFC!$JC$3:$JO$3</c:f>
              <c:numCache>
                <c:formatCode>0%</c:formatCode>
                <c:ptCount val="13"/>
                <c:pt idx="0">
                  <c:v>9.5785440613026813E-3</c:v>
                </c:pt>
                <c:pt idx="1">
                  <c:v>9.8683042845479404E-3</c:v>
                </c:pt>
                <c:pt idx="6">
                  <c:v>1.4866922319109615E-2</c:v>
                </c:pt>
                <c:pt idx="7">
                  <c:v>1.6117245533025498E-2</c:v>
                </c:pt>
                <c:pt idx="9">
                  <c:v>5.953638909620259E-2</c:v>
                </c:pt>
                <c:pt idx="10">
                  <c:v>8.6436034565670394E-2</c:v>
                </c:pt>
                <c:pt idx="11">
                  <c:v>0.10715739121122336</c:v>
                </c:pt>
                <c:pt idx="12">
                  <c:v>0.12185903414865036</c:v>
                </c:pt>
              </c:numCache>
            </c:numRef>
          </c:yVal>
          <c:smooth val="1"/>
          <c:extLst>
            <c:ext xmlns:c16="http://schemas.microsoft.com/office/drawing/2014/chart" uri="{C3380CC4-5D6E-409C-BE32-E72D297353CC}">
              <c16:uniqueId val="{00000004-6014-4C83-8782-8BCF98037A3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分析TFC!$JP$1</c:f>
          <c:strCache>
            <c:ptCount val="1"/>
            <c:pt idx="0">
              <c:v>電化率：民生</c:v>
            </c:pt>
          </c:strCache>
        </c:strRef>
      </c:tx>
      <c:layout>
        <c:manualLayout>
          <c:xMode val="edge"/>
          <c:yMode val="edge"/>
          <c:x val="0.24558630120282546"/>
          <c:y val="1.505046765476739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406116925593301"/>
          <c:y val="0.15933111395092237"/>
          <c:w val="0.53881855713203208"/>
          <c:h val="0.7624928206068371"/>
        </c:manualLayout>
      </c:layout>
      <c:scatterChart>
        <c:scatterStyle val="smoothMarker"/>
        <c:varyColors val="0"/>
        <c:ser>
          <c:idx val="4"/>
          <c:order val="0"/>
          <c:tx>
            <c:strRef>
              <c:f>分析TFC!$B$7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分析TFC!$JP$2:$KB$2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分析TFC!$JP$7:$KB$7</c:f>
              <c:numCache>
                <c:formatCode>0%</c:formatCode>
                <c:ptCount val="13"/>
                <c:pt idx="0">
                  <c:v>0.29346904156064463</c:v>
                </c:pt>
                <c:pt idx="1">
                  <c:v>0.31848184818481851</c:v>
                </c:pt>
                <c:pt idx="2">
                  <c:v>0.3354037267080745</c:v>
                </c:pt>
                <c:pt idx="3">
                  <c:v>0.33490566037735847</c:v>
                </c:pt>
                <c:pt idx="8">
                  <c:v>0.38574577516531966</c:v>
                </c:pt>
                <c:pt idx="9">
                  <c:v>0.40806223479490805</c:v>
                </c:pt>
                <c:pt idx="10">
                  <c:v>0.43147896879240161</c:v>
                </c:pt>
                <c:pt idx="11">
                  <c:v>0.45424836601307189</c:v>
                </c:pt>
                <c:pt idx="12">
                  <c:v>0.47591888466413174</c:v>
                </c:pt>
              </c:numCache>
            </c:numRef>
          </c:yVal>
          <c:smooth val="1"/>
          <c:extLst>
            <c:ext xmlns:c16="http://schemas.microsoft.com/office/drawing/2014/chart" uri="{C3380CC4-5D6E-409C-BE32-E72D297353CC}">
              <c16:uniqueId val="{00000000-A915-48DB-ADE8-5E74E60A8C76}"/>
            </c:ext>
          </c:extLst>
        </c:ser>
        <c:ser>
          <c:idx val="2"/>
          <c:order val="1"/>
          <c:tx>
            <c:strRef>
              <c:f>分析TFC!$B$6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分析TFC!$JP$2:$KB$2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分析TFC!$JP$6:$KB$6</c:f>
              <c:numCache>
                <c:formatCode>0%</c:formatCode>
                <c:ptCount val="13"/>
                <c:pt idx="0">
                  <c:v>0.29713409620391945</c:v>
                </c:pt>
                <c:pt idx="1">
                  <c:v>0.32124734677633321</c:v>
                </c:pt>
                <c:pt idx="3">
                  <c:v>0.33865859776746521</c:v>
                </c:pt>
                <c:pt idx="4">
                  <c:v>0.34235404270742092</c:v>
                </c:pt>
                <c:pt idx="8">
                  <c:v>0.40585562477097842</c:v>
                </c:pt>
                <c:pt idx="9">
                  <c:v>0.43435579350878067</c:v>
                </c:pt>
                <c:pt idx="10">
                  <c:v>0.4603397988945318</c:v>
                </c:pt>
                <c:pt idx="11">
                  <c:v>0.48128471383723737</c:v>
                </c:pt>
                <c:pt idx="12">
                  <c:v>0.49889778103425403</c:v>
                </c:pt>
              </c:numCache>
            </c:numRef>
          </c:yVal>
          <c:smooth val="1"/>
          <c:extLst>
            <c:ext xmlns:c16="http://schemas.microsoft.com/office/drawing/2014/chart" uri="{C3380CC4-5D6E-409C-BE32-E72D297353CC}">
              <c16:uniqueId val="{00000001-A915-48DB-ADE8-5E74E60A8C76}"/>
            </c:ext>
          </c:extLst>
        </c:ser>
        <c:ser>
          <c:idx val="1"/>
          <c:order val="2"/>
          <c:tx>
            <c:strRef>
              <c:f>分析TFC!$B$5</c:f>
              <c:strCache>
                <c:ptCount val="1"/>
                <c:pt idx="0">
                  <c:v>WEO2023S</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xVal>
            <c:numRef>
              <c:f>分析TFC!$JP$2:$KB$2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分析TFC!$JP$5:$KB$5</c:f>
              <c:numCache>
                <c:formatCode>0%</c:formatCode>
                <c:ptCount val="13"/>
                <c:pt idx="0">
                  <c:v>0.29716056463417762</c:v>
                </c:pt>
                <c:pt idx="1">
                  <c:v>0.3225476839237057</c:v>
                </c:pt>
                <c:pt idx="4">
                  <c:v>0.3424367185117414</c:v>
                </c:pt>
                <c:pt idx="5">
                  <c:v>0.34687285378978272</c:v>
                </c:pt>
                <c:pt idx="8">
                  <c:v>0.39937047892692645</c:v>
                </c:pt>
                <c:pt idx="9">
                  <c:v>0.43205636097999556</c:v>
                </c:pt>
                <c:pt idx="10">
                  <c:v>0.46136173055815</c:v>
                </c:pt>
                <c:pt idx="11">
                  <c:v>0.48343192168769294</c:v>
                </c:pt>
                <c:pt idx="12">
                  <c:v>0.50360604153555688</c:v>
                </c:pt>
              </c:numCache>
            </c:numRef>
          </c:yVal>
          <c:smooth val="1"/>
          <c:extLst>
            <c:ext xmlns:c16="http://schemas.microsoft.com/office/drawing/2014/chart" uri="{C3380CC4-5D6E-409C-BE32-E72D297353CC}">
              <c16:uniqueId val="{00000002-A915-48DB-ADE8-5E74E60A8C76}"/>
            </c:ext>
          </c:extLst>
        </c:ser>
        <c:ser>
          <c:idx val="0"/>
          <c:order val="3"/>
          <c:tx>
            <c:strRef>
              <c:f>分析TFC!$B$4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分析TFC!$JP$2:$KB$2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分析TFC!$JP$4:$KB$4</c:f>
              <c:numCache>
                <c:formatCode>0%</c:formatCode>
                <c:ptCount val="13"/>
                <c:pt idx="0">
                  <c:v>0.31165818482619717</c:v>
                </c:pt>
                <c:pt idx="1">
                  <c:v>0.33700582713981647</c:v>
                </c:pt>
                <c:pt idx="5">
                  <c:v>0.36681383370125092</c:v>
                </c:pt>
                <c:pt idx="6">
                  <c:v>0.37389615830862449</c:v>
                </c:pt>
                <c:pt idx="8">
                  <c:v>0.42625425507023218</c:v>
                </c:pt>
                <c:pt idx="9">
                  <c:v>0.46330741604921111</c:v>
                </c:pt>
                <c:pt idx="10">
                  <c:v>0.49397436624510865</c:v>
                </c:pt>
                <c:pt idx="11">
                  <c:v>0.51765394856010516</c:v>
                </c:pt>
                <c:pt idx="12">
                  <c:v>0.53846859359031474</c:v>
                </c:pt>
              </c:numCache>
            </c:numRef>
          </c:yVal>
          <c:smooth val="1"/>
          <c:extLst>
            <c:ext xmlns:c16="http://schemas.microsoft.com/office/drawing/2014/chart" uri="{C3380CC4-5D6E-409C-BE32-E72D297353CC}">
              <c16:uniqueId val="{00000003-A915-48DB-ADE8-5E74E60A8C76}"/>
            </c:ext>
          </c:extLst>
        </c:ser>
        <c:ser>
          <c:idx val="3"/>
          <c:order val="4"/>
          <c:tx>
            <c:strRef>
              <c:f>分析TFC!$B$3</c:f>
              <c:strCache>
                <c:ptCount val="1"/>
                <c:pt idx="0">
                  <c:v>WEO2025S</c:v>
                </c:pt>
              </c:strCache>
            </c:strRef>
          </c:tx>
          <c:spPr>
            <a:ln w="28575" cap="rnd">
              <a:solidFill>
                <a:schemeClr val="accent1"/>
              </a:solidFill>
              <a:round/>
            </a:ln>
            <a:effectLst/>
          </c:spPr>
          <c:marker>
            <c:symbol val="circle"/>
            <c:size val="5"/>
            <c:spPr>
              <a:solidFill>
                <a:srgbClr val="0070C0"/>
              </a:solidFill>
              <a:ln w="9525">
                <a:noFill/>
              </a:ln>
              <a:effectLst/>
            </c:spPr>
          </c:marker>
          <c:xVal>
            <c:numRef>
              <c:f>分析TFC!$JP$2:$KB$2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分析TFC!$JP$3:$KB$3</c:f>
              <c:numCache>
                <c:formatCode>0%</c:formatCode>
                <c:ptCount val="13"/>
                <c:pt idx="0">
                  <c:v>0.30964040606233917</c:v>
                </c:pt>
                <c:pt idx="1">
                  <c:v>0.33497443174443858</c:v>
                </c:pt>
                <c:pt idx="6">
                  <c:v>0.37477991719258752</c:v>
                </c:pt>
                <c:pt idx="7">
                  <c:v>0.38457230744961945</c:v>
                </c:pt>
                <c:pt idx="9">
                  <c:v>0.47552106843210168</c:v>
                </c:pt>
                <c:pt idx="10">
                  <c:v>0.50859094528336146</c:v>
                </c:pt>
                <c:pt idx="11">
                  <c:v>0.53697130826742967</c:v>
                </c:pt>
                <c:pt idx="12">
                  <c:v>0.56180009104506734</c:v>
                </c:pt>
              </c:numCache>
            </c:numRef>
          </c:yVal>
          <c:smooth val="1"/>
          <c:extLst>
            <c:ext xmlns:c16="http://schemas.microsoft.com/office/drawing/2014/chart" uri="{C3380CC4-5D6E-409C-BE32-E72D297353CC}">
              <c16:uniqueId val="{00000004-A915-48DB-ADE8-5E74E60A8C7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'!$C$1</c:f>
          <c:strCache>
            <c:ptCount val="1"/>
            <c:pt idx="0">
              <c:v>NAM</c:v>
            </c:pt>
          </c:strCache>
        </c:strRef>
      </c:tx>
      <c:layout>
        <c:manualLayout>
          <c:xMode val="edge"/>
          <c:yMode val="edge"/>
          <c:x val="0.45493505618273039"/>
          <c:y val="3.829658594982694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'!$C$3:$O$3</c:f>
              <c:numCache>
                <c:formatCode>#,##0_);[Red]\(#,##0\)</c:formatCode>
                <c:ptCount val="13"/>
                <c:pt idx="0">
                  <c:v>112650</c:v>
                </c:pt>
                <c:pt idx="1">
                  <c:v>112812</c:v>
                </c:pt>
                <c:pt idx="6">
                  <c:v>112434</c:v>
                </c:pt>
                <c:pt idx="7">
                  <c:v>113203</c:v>
                </c:pt>
                <c:pt idx="9">
                  <c:v>113137</c:v>
                </c:pt>
                <c:pt idx="10">
                  <c:v>112252</c:v>
                </c:pt>
                <c:pt idx="11">
                  <c:v>111554</c:v>
                </c:pt>
                <c:pt idx="12">
                  <c:v>111393</c:v>
                </c:pt>
              </c:numCache>
            </c:numRef>
          </c:yVal>
          <c:smooth val="1"/>
          <c:extLst>
            <c:ext xmlns:c16="http://schemas.microsoft.com/office/drawing/2014/chart" uri="{C3380CC4-5D6E-409C-BE32-E72D297353CC}">
              <c16:uniqueId val="{00000000-F4D1-4DC3-A2F7-66F60448BCAC}"/>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'!$C$4:$O$4</c:f>
              <c:numCache>
                <c:formatCode>#,##0_);[Red]\(#,##0\)</c:formatCode>
                <c:ptCount val="13"/>
                <c:pt idx="0">
                  <c:v>112579</c:v>
                </c:pt>
                <c:pt idx="1">
                  <c:v>112712</c:v>
                </c:pt>
                <c:pt idx="5">
                  <c:v>113699</c:v>
                </c:pt>
                <c:pt idx="6">
                  <c:v>112336</c:v>
                </c:pt>
                <c:pt idx="8">
                  <c:v>108801</c:v>
                </c:pt>
                <c:pt idx="9">
                  <c:v>103608</c:v>
                </c:pt>
                <c:pt idx="10">
                  <c:v>99707</c:v>
                </c:pt>
                <c:pt idx="11">
                  <c:v>98820</c:v>
                </c:pt>
                <c:pt idx="12">
                  <c:v>99272</c:v>
                </c:pt>
              </c:numCache>
            </c:numRef>
          </c:yVal>
          <c:smooth val="1"/>
          <c:extLst>
            <c:ext xmlns:c16="http://schemas.microsoft.com/office/drawing/2014/chart" uri="{C3380CC4-5D6E-409C-BE32-E72D297353CC}">
              <c16:uniqueId val="{00000001-F4D1-4DC3-A2F7-66F60448BCAC}"/>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'!$C$5:$O$5</c:f>
              <c:numCache>
                <c:formatCode>#,##0_);[Red]\(#,##0\)</c:formatCode>
                <c:ptCount val="13"/>
                <c:pt idx="0">
                  <c:v>112433</c:v>
                </c:pt>
                <c:pt idx="1">
                  <c:v>112723</c:v>
                </c:pt>
                <c:pt idx="4">
                  <c:v>111555</c:v>
                </c:pt>
                <c:pt idx="5">
                  <c:v>114460</c:v>
                </c:pt>
                <c:pt idx="8">
                  <c:v>108324</c:v>
                </c:pt>
                <c:pt idx="9">
                  <c:v>103875</c:v>
                </c:pt>
                <c:pt idx="10">
                  <c:v>101897</c:v>
                </c:pt>
                <c:pt idx="11">
                  <c:v>101097</c:v>
                </c:pt>
                <c:pt idx="12">
                  <c:v>101224</c:v>
                </c:pt>
              </c:numCache>
            </c:numRef>
          </c:yVal>
          <c:smooth val="1"/>
          <c:extLst>
            <c:ext xmlns:c16="http://schemas.microsoft.com/office/drawing/2014/chart" uri="{C3380CC4-5D6E-409C-BE32-E72D297353CC}">
              <c16:uniqueId val="{00000002-F4D1-4DC3-A2F7-66F60448BCAC}"/>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'!$C$6:$O$6</c:f>
              <c:numCache>
                <c:formatCode>#,##0_);[Red]\(#,##0\)</c:formatCode>
                <c:ptCount val="13"/>
                <c:pt idx="0">
                  <c:v>112534</c:v>
                </c:pt>
                <c:pt idx="1">
                  <c:v>112962</c:v>
                </c:pt>
                <c:pt idx="3">
                  <c:v>106748</c:v>
                </c:pt>
                <c:pt idx="4">
                  <c:v>111426</c:v>
                </c:pt>
                <c:pt idx="8">
                  <c:v>108842</c:v>
                </c:pt>
                <c:pt idx="9">
                  <c:v>105713</c:v>
                </c:pt>
                <c:pt idx="10">
                  <c:v>104984</c:v>
                </c:pt>
                <c:pt idx="11">
                  <c:v>104088</c:v>
                </c:pt>
                <c:pt idx="12">
                  <c:v>103293</c:v>
                </c:pt>
              </c:numCache>
            </c:numRef>
          </c:yVal>
          <c:smooth val="1"/>
          <c:extLst>
            <c:ext xmlns:c16="http://schemas.microsoft.com/office/drawing/2014/chart" uri="{C3380CC4-5D6E-409C-BE32-E72D297353CC}">
              <c16:uniqueId val="{00000003-F4D1-4DC3-A2F7-66F60448BCAC}"/>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'!$C$7:$O$7</c:f>
              <c:numCache>
                <c:formatCode>#,##0_);[Red]\(#,##0\)</c:formatCode>
                <c:ptCount val="13"/>
                <c:pt idx="0">
                  <c:v>112645</c:v>
                </c:pt>
                <c:pt idx="1">
                  <c:v>113217</c:v>
                </c:pt>
                <c:pt idx="2">
                  <c:v>115818</c:v>
                </c:pt>
                <c:pt idx="3">
                  <c:v>107713</c:v>
                </c:pt>
                <c:pt idx="8">
                  <c:v>112092</c:v>
                </c:pt>
                <c:pt idx="9">
                  <c:v>109466</c:v>
                </c:pt>
                <c:pt idx="10">
                  <c:v>107794</c:v>
                </c:pt>
                <c:pt idx="11">
                  <c:v>106771</c:v>
                </c:pt>
                <c:pt idx="12">
                  <c:v>106184</c:v>
                </c:pt>
              </c:numCache>
            </c:numRef>
          </c:yVal>
          <c:smooth val="1"/>
          <c:extLst>
            <c:ext xmlns:c16="http://schemas.microsoft.com/office/drawing/2014/chart" uri="{C3380CC4-5D6E-409C-BE32-E72D297353CC}">
              <c16:uniqueId val="{00000004-F4D1-4DC3-A2F7-66F60448BCA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'!$P$1</c:f>
          <c:strCache>
            <c:ptCount val="1"/>
            <c:pt idx="0">
              <c:v>CSAM</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'!$P$2:$AB$2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'!$P$3:$AB$3</c:f>
              <c:numCache>
                <c:formatCode>#,##0_);[Red]\(#,##0\)</c:formatCode>
                <c:ptCount val="13"/>
                <c:pt idx="0">
                  <c:v>26653</c:v>
                </c:pt>
                <c:pt idx="1">
                  <c:v>29293</c:v>
                </c:pt>
                <c:pt idx="6">
                  <c:v>30065</c:v>
                </c:pt>
                <c:pt idx="7">
                  <c:v>30443</c:v>
                </c:pt>
                <c:pt idx="9">
                  <c:v>35283</c:v>
                </c:pt>
                <c:pt idx="10">
                  <c:v>37281</c:v>
                </c:pt>
                <c:pt idx="11">
                  <c:v>39494</c:v>
                </c:pt>
                <c:pt idx="12">
                  <c:v>41827</c:v>
                </c:pt>
              </c:numCache>
            </c:numRef>
          </c:yVal>
          <c:smooth val="1"/>
          <c:extLst>
            <c:ext xmlns:c16="http://schemas.microsoft.com/office/drawing/2014/chart" uri="{C3380CC4-5D6E-409C-BE32-E72D297353CC}">
              <c16:uniqueId val="{00000000-1B57-47C4-B429-9DBDBCE43F01}"/>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'!$P$2:$AB$2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'!$P$4:$AB$4</c:f>
              <c:numCache>
                <c:formatCode>#,##0_);[Red]\(#,##0\)</c:formatCode>
                <c:ptCount val="13"/>
                <c:pt idx="0">
                  <c:v>26632</c:v>
                </c:pt>
                <c:pt idx="1">
                  <c:v>29230</c:v>
                </c:pt>
                <c:pt idx="5">
                  <c:v>29251</c:v>
                </c:pt>
                <c:pt idx="6">
                  <c:v>29793</c:v>
                </c:pt>
                <c:pt idx="8">
                  <c:v>32660</c:v>
                </c:pt>
                <c:pt idx="9">
                  <c:v>35155</c:v>
                </c:pt>
                <c:pt idx="10">
                  <c:v>37798</c:v>
                </c:pt>
                <c:pt idx="11">
                  <c:v>40569</c:v>
                </c:pt>
                <c:pt idx="12">
                  <c:v>43500</c:v>
                </c:pt>
              </c:numCache>
            </c:numRef>
          </c:yVal>
          <c:smooth val="1"/>
          <c:extLst>
            <c:ext xmlns:c16="http://schemas.microsoft.com/office/drawing/2014/chart" uri="{C3380CC4-5D6E-409C-BE32-E72D297353CC}">
              <c16:uniqueId val="{00000001-1B57-47C4-B429-9DBDBCE43F01}"/>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'!$P$2:$AB$2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'!$P$5:$AB$5</c:f>
              <c:numCache>
                <c:formatCode>#,##0_);[Red]\(#,##0\)</c:formatCode>
                <c:ptCount val="13"/>
                <c:pt idx="0">
                  <c:v>26598</c:v>
                </c:pt>
                <c:pt idx="1">
                  <c:v>29172</c:v>
                </c:pt>
                <c:pt idx="4">
                  <c:v>28467</c:v>
                </c:pt>
                <c:pt idx="5">
                  <c:v>29053</c:v>
                </c:pt>
                <c:pt idx="8">
                  <c:v>32645</c:v>
                </c:pt>
                <c:pt idx="9">
                  <c:v>35352</c:v>
                </c:pt>
                <c:pt idx="10">
                  <c:v>37496</c:v>
                </c:pt>
                <c:pt idx="11">
                  <c:v>39140</c:v>
                </c:pt>
                <c:pt idx="12">
                  <c:v>40711</c:v>
                </c:pt>
              </c:numCache>
            </c:numRef>
          </c:yVal>
          <c:smooth val="1"/>
          <c:extLst>
            <c:ext xmlns:c16="http://schemas.microsoft.com/office/drawing/2014/chart" uri="{C3380CC4-5D6E-409C-BE32-E72D297353CC}">
              <c16:uniqueId val="{00000002-1B57-47C4-B429-9DBDBCE43F01}"/>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'!$P$2:$AB$2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'!$P$6:$AB$6</c:f>
              <c:numCache>
                <c:formatCode>#,##0_);[Red]\(#,##0\)</c:formatCode>
                <c:ptCount val="13"/>
                <c:pt idx="0">
                  <c:v>26707</c:v>
                </c:pt>
                <c:pt idx="1">
                  <c:v>29348</c:v>
                </c:pt>
                <c:pt idx="3">
                  <c:v>26827</c:v>
                </c:pt>
                <c:pt idx="4">
                  <c:v>28458</c:v>
                </c:pt>
                <c:pt idx="8">
                  <c:v>32197</c:v>
                </c:pt>
                <c:pt idx="9">
                  <c:v>34857</c:v>
                </c:pt>
                <c:pt idx="10">
                  <c:v>37320</c:v>
                </c:pt>
                <c:pt idx="11">
                  <c:v>39355</c:v>
                </c:pt>
                <c:pt idx="12">
                  <c:v>41123</c:v>
                </c:pt>
              </c:numCache>
            </c:numRef>
          </c:yVal>
          <c:smooth val="1"/>
          <c:extLst>
            <c:ext xmlns:c16="http://schemas.microsoft.com/office/drawing/2014/chart" uri="{C3380CC4-5D6E-409C-BE32-E72D297353CC}">
              <c16:uniqueId val="{00000003-1B57-47C4-B429-9DBDBCE43F01}"/>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'!$P$2:$AB$2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'!$P$7:$AB$7</c:f>
              <c:numCache>
                <c:formatCode>#,##0_);[Red]\(#,##0\)</c:formatCode>
                <c:ptCount val="13"/>
                <c:pt idx="0">
                  <c:v>26577</c:v>
                </c:pt>
                <c:pt idx="1">
                  <c:v>29384</c:v>
                </c:pt>
                <c:pt idx="2">
                  <c:v>28505</c:v>
                </c:pt>
                <c:pt idx="3">
                  <c:v>26926</c:v>
                </c:pt>
                <c:pt idx="8">
                  <c:v>31373</c:v>
                </c:pt>
                <c:pt idx="9">
                  <c:v>34284</c:v>
                </c:pt>
                <c:pt idx="10">
                  <c:v>37016</c:v>
                </c:pt>
                <c:pt idx="11">
                  <c:v>39339</c:v>
                </c:pt>
                <c:pt idx="12">
                  <c:v>40999</c:v>
                </c:pt>
              </c:numCache>
            </c:numRef>
          </c:yVal>
          <c:smooth val="1"/>
          <c:extLst>
            <c:ext xmlns:c16="http://schemas.microsoft.com/office/drawing/2014/chart" uri="{C3380CC4-5D6E-409C-BE32-E72D297353CC}">
              <c16:uniqueId val="{00000004-1B57-47C4-B429-9DBDBCE43F0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'!$AC$1</c:f>
          <c:strCache>
            <c:ptCount val="1"/>
            <c:pt idx="0">
              <c:v>EUR</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'!$AC$2:$AO$2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'!$AC$3:$AO$3</c:f>
              <c:numCache>
                <c:formatCode>#,##0_);[Red]\(#,##0\)</c:formatCode>
                <c:ptCount val="13"/>
                <c:pt idx="0">
                  <c:v>89128</c:v>
                </c:pt>
                <c:pt idx="1">
                  <c:v>82171</c:v>
                </c:pt>
                <c:pt idx="6">
                  <c:v>74161</c:v>
                </c:pt>
                <c:pt idx="7">
                  <c:v>74852</c:v>
                </c:pt>
                <c:pt idx="9">
                  <c:v>70714</c:v>
                </c:pt>
                <c:pt idx="10">
                  <c:v>67401</c:v>
                </c:pt>
                <c:pt idx="11">
                  <c:v>65427</c:v>
                </c:pt>
                <c:pt idx="12">
                  <c:v>64764</c:v>
                </c:pt>
              </c:numCache>
            </c:numRef>
          </c:yVal>
          <c:smooth val="1"/>
          <c:extLst>
            <c:ext xmlns:c16="http://schemas.microsoft.com/office/drawing/2014/chart" uri="{C3380CC4-5D6E-409C-BE32-E72D297353CC}">
              <c16:uniqueId val="{00000000-9C09-4067-A1C5-C598B75B070C}"/>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'!$AC$2:$AO$2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'!$AC$4:$AO$4</c:f>
              <c:numCache>
                <c:formatCode>#,##0_);[Red]\(#,##0\)</c:formatCode>
                <c:ptCount val="13"/>
                <c:pt idx="0">
                  <c:v>88973</c:v>
                </c:pt>
                <c:pt idx="1">
                  <c:v>82037</c:v>
                </c:pt>
                <c:pt idx="5">
                  <c:v>76996</c:v>
                </c:pt>
                <c:pt idx="6">
                  <c:v>74350</c:v>
                </c:pt>
                <c:pt idx="8">
                  <c:v>73024</c:v>
                </c:pt>
                <c:pt idx="9">
                  <c:v>70225</c:v>
                </c:pt>
                <c:pt idx="10">
                  <c:v>68089</c:v>
                </c:pt>
                <c:pt idx="11">
                  <c:v>66351</c:v>
                </c:pt>
                <c:pt idx="12">
                  <c:v>65470</c:v>
                </c:pt>
              </c:numCache>
            </c:numRef>
          </c:yVal>
          <c:smooth val="1"/>
          <c:extLst>
            <c:ext xmlns:c16="http://schemas.microsoft.com/office/drawing/2014/chart" uri="{C3380CC4-5D6E-409C-BE32-E72D297353CC}">
              <c16:uniqueId val="{00000001-9C09-4067-A1C5-C598B75B070C}"/>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'!$AC$2:$AO$2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'!$AC$5:$AO$5</c:f>
              <c:numCache>
                <c:formatCode>#,##0_);[Red]\(#,##0\)</c:formatCode>
                <c:ptCount val="13"/>
                <c:pt idx="0">
                  <c:v>89226</c:v>
                </c:pt>
                <c:pt idx="1">
                  <c:v>82245</c:v>
                </c:pt>
                <c:pt idx="4">
                  <c:v>82099</c:v>
                </c:pt>
                <c:pt idx="5">
                  <c:v>78164</c:v>
                </c:pt>
                <c:pt idx="8">
                  <c:v>74522</c:v>
                </c:pt>
                <c:pt idx="9">
                  <c:v>71046</c:v>
                </c:pt>
                <c:pt idx="10">
                  <c:v>68596</c:v>
                </c:pt>
                <c:pt idx="11">
                  <c:v>67108</c:v>
                </c:pt>
                <c:pt idx="12">
                  <c:v>66590</c:v>
                </c:pt>
              </c:numCache>
            </c:numRef>
          </c:yVal>
          <c:smooth val="1"/>
          <c:extLst>
            <c:ext xmlns:c16="http://schemas.microsoft.com/office/drawing/2014/chart" uri="{C3380CC4-5D6E-409C-BE32-E72D297353CC}">
              <c16:uniqueId val="{00000002-9C09-4067-A1C5-C598B75B070C}"/>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'!$AC$2:$AO$2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'!$AC$6:$AO$6</c:f>
              <c:numCache>
                <c:formatCode>#,##0_);[Red]\(#,##0\)</c:formatCode>
                <c:ptCount val="13"/>
                <c:pt idx="0">
                  <c:v>89388</c:v>
                </c:pt>
                <c:pt idx="1">
                  <c:v>82496</c:v>
                </c:pt>
                <c:pt idx="3">
                  <c:v>77891</c:v>
                </c:pt>
                <c:pt idx="4">
                  <c:v>82343</c:v>
                </c:pt>
                <c:pt idx="8">
                  <c:v>76431</c:v>
                </c:pt>
                <c:pt idx="9">
                  <c:v>73245</c:v>
                </c:pt>
                <c:pt idx="10">
                  <c:v>71383</c:v>
                </c:pt>
                <c:pt idx="11">
                  <c:v>70387</c:v>
                </c:pt>
                <c:pt idx="12">
                  <c:v>70032</c:v>
                </c:pt>
              </c:numCache>
            </c:numRef>
          </c:yVal>
          <c:smooth val="1"/>
          <c:extLst>
            <c:ext xmlns:c16="http://schemas.microsoft.com/office/drawing/2014/chart" uri="{C3380CC4-5D6E-409C-BE32-E72D297353CC}">
              <c16:uniqueId val="{00000003-9C09-4067-A1C5-C598B75B070C}"/>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'!$AC$2:$AO$2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'!$AC$7:$AO$7</c:f>
              <c:numCache>
                <c:formatCode>#,##0_);[Red]\(#,##0\)</c:formatCode>
                <c:ptCount val="13"/>
                <c:pt idx="0">
                  <c:v>89237</c:v>
                </c:pt>
                <c:pt idx="1">
                  <c:v>82300</c:v>
                </c:pt>
                <c:pt idx="2">
                  <c:v>82400</c:v>
                </c:pt>
                <c:pt idx="3">
                  <c:v>77491</c:v>
                </c:pt>
                <c:pt idx="8">
                  <c:v>75496</c:v>
                </c:pt>
                <c:pt idx="9">
                  <c:v>72705</c:v>
                </c:pt>
                <c:pt idx="10">
                  <c:v>71389</c:v>
                </c:pt>
                <c:pt idx="11">
                  <c:v>70545</c:v>
                </c:pt>
                <c:pt idx="12">
                  <c:v>69892</c:v>
                </c:pt>
              </c:numCache>
            </c:numRef>
          </c:yVal>
          <c:smooth val="1"/>
          <c:extLst>
            <c:ext xmlns:c16="http://schemas.microsoft.com/office/drawing/2014/chart" uri="{C3380CC4-5D6E-409C-BE32-E72D297353CC}">
              <c16:uniqueId val="{00000004-9C09-4067-A1C5-C598B75B070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'!$AP$1</c:f>
          <c:strCache>
            <c:ptCount val="1"/>
            <c:pt idx="0">
              <c:v>AFRICA</c:v>
            </c:pt>
          </c:strCache>
        </c:strRef>
      </c:tx>
      <c:layout>
        <c:manualLayout>
          <c:xMode val="edge"/>
          <c:yMode val="edge"/>
          <c:x val="0.26166020847863392"/>
          <c:y val="6.481242530816934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65063099842874"/>
          <c:y val="0.20437143575239033"/>
          <c:w val="0.42464293705100531"/>
          <c:h val="0.71164802470530641"/>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'!$AP$2:$BB$2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'!$AP$3:$BB$3</c:f>
              <c:numCache>
                <c:formatCode>#,##0_);[Red]\(#,##0\)</c:formatCode>
                <c:ptCount val="13"/>
                <c:pt idx="0">
                  <c:v>25551</c:v>
                </c:pt>
                <c:pt idx="1">
                  <c:v>28833</c:v>
                </c:pt>
                <c:pt idx="6">
                  <c:v>34193</c:v>
                </c:pt>
                <c:pt idx="7">
                  <c:v>34536</c:v>
                </c:pt>
                <c:pt idx="9">
                  <c:v>41021</c:v>
                </c:pt>
                <c:pt idx="10">
                  <c:v>44555</c:v>
                </c:pt>
                <c:pt idx="11">
                  <c:v>48397</c:v>
                </c:pt>
                <c:pt idx="12">
                  <c:v>53161</c:v>
                </c:pt>
              </c:numCache>
            </c:numRef>
          </c:yVal>
          <c:smooth val="1"/>
          <c:extLst>
            <c:ext xmlns:c16="http://schemas.microsoft.com/office/drawing/2014/chart" uri="{C3380CC4-5D6E-409C-BE32-E72D297353CC}">
              <c16:uniqueId val="{00000000-1FA4-4654-B2F5-99529B726A0C}"/>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'!$AP$2:$BB$2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'!$AP$4:$BB$4</c:f>
              <c:numCache>
                <c:formatCode>#,##0_);[Red]\(#,##0\)</c:formatCode>
                <c:ptCount val="13"/>
                <c:pt idx="0">
                  <c:v>25407</c:v>
                </c:pt>
                <c:pt idx="1">
                  <c:v>28812</c:v>
                </c:pt>
                <c:pt idx="5">
                  <c:v>33525</c:v>
                </c:pt>
                <c:pt idx="6">
                  <c:v>33938</c:v>
                </c:pt>
                <c:pt idx="8">
                  <c:v>36926</c:v>
                </c:pt>
                <c:pt idx="9">
                  <c:v>39781</c:v>
                </c:pt>
                <c:pt idx="10">
                  <c:v>43123</c:v>
                </c:pt>
                <c:pt idx="11">
                  <c:v>47131</c:v>
                </c:pt>
                <c:pt idx="12">
                  <c:v>51665</c:v>
                </c:pt>
              </c:numCache>
            </c:numRef>
          </c:yVal>
          <c:smooth val="1"/>
          <c:extLst>
            <c:ext xmlns:c16="http://schemas.microsoft.com/office/drawing/2014/chart" uri="{C3380CC4-5D6E-409C-BE32-E72D297353CC}">
              <c16:uniqueId val="{00000001-1FA4-4654-B2F5-99529B726A0C}"/>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'!$AP$2:$BB$2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'!$AP$5:$BB$5</c:f>
              <c:numCache>
                <c:formatCode>#,##0_);[Red]\(#,##0\)</c:formatCode>
                <c:ptCount val="13"/>
                <c:pt idx="0">
                  <c:v>28637</c:v>
                </c:pt>
                <c:pt idx="1">
                  <c:v>32255</c:v>
                </c:pt>
                <c:pt idx="4">
                  <c:v>35861</c:v>
                </c:pt>
                <c:pt idx="5">
                  <c:v>36422</c:v>
                </c:pt>
                <c:pt idx="8">
                  <c:v>41078</c:v>
                </c:pt>
                <c:pt idx="9">
                  <c:v>44460</c:v>
                </c:pt>
                <c:pt idx="10">
                  <c:v>48121</c:v>
                </c:pt>
                <c:pt idx="11">
                  <c:v>52678</c:v>
                </c:pt>
                <c:pt idx="12">
                  <c:v>57566</c:v>
                </c:pt>
              </c:numCache>
            </c:numRef>
          </c:yVal>
          <c:smooth val="1"/>
          <c:extLst>
            <c:ext xmlns:c16="http://schemas.microsoft.com/office/drawing/2014/chart" uri="{C3380CC4-5D6E-409C-BE32-E72D297353CC}">
              <c16:uniqueId val="{00000002-1FA4-4654-B2F5-99529B726A0C}"/>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'!$AP$2:$BB$2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'!$AP$6:$BB$6</c:f>
              <c:numCache>
                <c:formatCode>#,##0_);[Red]\(#,##0\)</c:formatCode>
                <c:ptCount val="13"/>
                <c:pt idx="0">
                  <c:v>28891</c:v>
                </c:pt>
                <c:pt idx="1">
                  <c:v>32769</c:v>
                </c:pt>
                <c:pt idx="3">
                  <c:v>35079</c:v>
                </c:pt>
                <c:pt idx="4">
                  <c:v>36398</c:v>
                </c:pt>
                <c:pt idx="8">
                  <c:v>44042</c:v>
                </c:pt>
                <c:pt idx="9">
                  <c:v>48584</c:v>
                </c:pt>
                <c:pt idx="10">
                  <c:v>53445</c:v>
                </c:pt>
                <c:pt idx="11">
                  <c:v>58908</c:v>
                </c:pt>
                <c:pt idx="12">
                  <c:v>64694</c:v>
                </c:pt>
              </c:numCache>
            </c:numRef>
          </c:yVal>
          <c:smooth val="1"/>
          <c:extLst>
            <c:ext xmlns:c16="http://schemas.microsoft.com/office/drawing/2014/chart" uri="{C3380CC4-5D6E-409C-BE32-E72D297353CC}">
              <c16:uniqueId val="{00000003-1FA4-4654-B2F5-99529B726A0C}"/>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'!$AP$2:$BB$2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'!$AP$7:$BB$7</c:f>
              <c:numCache>
                <c:formatCode>#,##0_);[Red]\(#,##0\)</c:formatCode>
                <c:ptCount val="13"/>
                <c:pt idx="0">
                  <c:v>28021</c:v>
                </c:pt>
                <c:pt idx="1">
                  <c:v>31542</c:v>
                </c:pt>
                <c:pt idx="2">
                  <c:v>34641</c:v>
                </c:pt>
                <c:pt idx="3">
                  <c:v>33989</c:v>
                </c:pt>
                <c:pt idx="8">
                  <c:v>42368</c:v>
                </c:pt>
                <c:pt idx="9">
                  <c:v>46948</c:v>
                </c:pt>
                <c:pt idx="10">
                  <c:v>52100</c:v>
                </c:pt>
                <c:pt idx="11">
                  <c:v>57020</c:v>
                </c:pt>
                <c:pt idx="12">
                  <c:v>61820</c:v>
                </c:pt>
              </c:numCache>
            </c:numRef>
          </c:yVal>
          <c:smooth val="1"/>
          <c:extLst>
            <c:ext xmlns:c16="http://schemas.microsoft.com/office/drawing/2014/chart" uri="{C3380CC4-5D6E-409C-BE32-E72D297353CC}">
              <c16:uniqueId val="{00000004-1FA4-4654-B2F5-99529B726A0C}"/>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'!$BC$1</c:f>
          <c:strCache>
            <c:ptCount val="1"/>
            <c:pt idx="0">
              <c:v>ME</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'!$BC$2:$BO$2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'!$BC$3:$BO$3</c:f>
              <c:numCache>
                <c:formatCode>#,##0_);[Red]\(#,##0\)</c:formatCode>
                <c:ptCount val="13"/>
                <c:pt idx="0">
                  <c:v>26116</c:v>
                </c:pt>
                <c:pt idx="1">
                  <c:v>30397</c:v>
                </c:pt>
                <c:pt idx="6">
                  <c:v>36529</c:v>
                </c:pt>
                <c:pt idx="7">
                  <c:v>37188</c:v>
                </c:pt>
                <c:pt idx="9">
                  <c:v>45233</c:v>
                </c:pt>
                <c:pt idx="10">
                  <c:v>48932</c:v>
                </c:pt>
                <c:pt idx="11">
                  <c:v>52356</c:v>
                </c:pt>
                <c:pt idx="12">
                  <c:v>55339</c:v>
                </c:pt>
              </c:numCache>
            </c:numRef>
          </c:yVal>
          <c:smooth val="1"/>
          <c:extLst>
            <c:ext xmlns:c16="http://schemas.microsoft.com/office/drawing/2014/chart" uri="{C3380CC4-5D6E-409C-BE32-E72D297353CC}">
              <c16:uniqueId val="{00000000-C942-439D-8E2D-0D9DF4F9CFC8}"/>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'!$BC$2:$BO$2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'!$BC$4:$BO$4</c:f>
              <c:numCache>
                <c:formatCode>#,##0_);[Red]\(#,##0\)</c:formatCode>
                <c:ptCount val="13"/>
                <c:pt idx="0">
                  <c:v>26145</c:v>
                </c:pt>
                <c:pt idx="1">
                  <c:v>30488</c:v>
                </c:pt>
                <c:pt idx="5">
                  <c:v>35031</c:v>
                </c:pt>
                <c:pt idx="6">
                  <c:v>35620</c:v>
                </c:pt>
                <c:pt idx="8">
                  <c:v>40639</c:v>
                </c:pt>
                <c:pt idx="9">
                  <c:v>44283</c:v>
                </c:pt>
                <c:pt idx="10">
                  <c:v>48105</c:v>
                </c:pt>
                <c:pt idx="11">
                  <c:v>52213</c:v>
                </c:pt>
                <c:pt idx="12">
                  <c:v>55937</c:v>
                </c:pt>
              </c:numCache>
            </c:numRef>
          </c:yVal>
          <c:smooth val="1"/>
          <c:extLst>
            <c:ext xmlns:c16="http://schemas.microsoft.com/office/drawing/2014/chart" uri="{C3380CC4-5D6E-409C-BE32-E72D297353CC}">
              <c16:uniqueId val="{00000001-C942-439D-8E2D-0D9DF4F9CFC8}"/>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'!$BC$2:$BO$2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'!$BC$5:$BO$5</c:f>
              <c:numCache>
                <c:formatCode>#,##0_);[Red]\(#,##0\)</c:formatCode>
                <c:ptCount val="13"/>
                <c:pt idx="0">
                  <c:v>27137</c:v>
                </c:pt>
                <c:pt idx="1">
                  <c:v>31996</c:v>
                </c:pt>
                <c:pt idx="4">
                  <c:v>34802</c:v>
                </c:pt>
                <c:pt idx="5">
                  <c:v>36379</c:v>
                </c:pt>
                <c:pt idx="8">
                  <c:v>42014</c:v>
                </c:pt>
                <c:pt idx="9">
                  <c:v>45229</c:v>
                </c:pt>
                <c:pt idx="10">
                  <c:v>48272</c:v>
                </c:pt>
                <c:pt idx="11">
                  <c:v>51697</c:v>
                </c:pt>
                <c:pt idx="12">
                  <c:v>54621</c:v>
                </c:pt>
              </c:numCache>
            </c:numRef>
          </c:yVal>
          <c:smooth val="1"/>
          <c:extLst>
            <c:ext xmlns:c16="http://schemas.microsoft.com/office/drawing/2014/chart" uri="{C3380CC4-5D6E-409C-BE32-E72D297353CC}">
              <c16:uniqueId val="{00000002-C942-439D-8E2D-0D9DF4F9CFC8}"/>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'!$BC$2:$BO$2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'!$BC$6:$BO$6</c:f>
              <c:numCache>
                <c:formatCode>#,##0_);[Red]\(#,##0\)</c:formatCode>
                <c:ptCount val="13"/>
                <c:pt idx="0">
                  <c:v>27023</c:v>
                </c:pt>
                <c:pt idx="1">
                  <c:v>32390</c:v>
                </c:pt>
                <c:pt idx="3">
                  <c:v>33618</c:v>
                </c:pt>
                <c:pt idx="4">
                  <c:v>34753</c:v>
                </c:pt>
                <c:pt idx="8">
                  <c:v>41790</c:v>
                </c:pt>
                <c:pt idx="9">
                  <c:v>45959</c:v>
                </c:pt>
                <c:pt idx="10">
                  <c:v>49304</c:v>
                </c:pt>
                <c:pt idx="11">
                  <c:v>52346</c:v>
                </c:pt>
                <c:pt idx="12">
                  <c:v>54953</c:v>
                </c:pt>
              </c:numCache>
            </c:numRef>
          </c:yVal>
          <c:smooth val="1"/>
          <c:extLst>
            <c:ext xmlns:c16="http://schemas.microsoft.com/office/drawing/2014/chart" uri="{C3380CC4-5D6E-409C-BE32-E72D297353CC}">
              <c16:uniqueId val="{00000003-C942-439D-8E2D-0D9DF4F9CFC8}"/>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'!$BC$2:$BO$2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'!$BC$7:$BO$7</c:f>
              <c:numCache>
                <c:formatCode>#,##0_);[Red]\(#,##0\)</c:formatCode>
                <c:ptCount val="13"/>
                <c:pt idx="0">
                  <c:v>26197</c:v>
                </c:pt>
                <c:pt idx="1">
                  <c:v>30885</c:v>
                </c:pt>
                <c:pt idx="2">
                  <c:v>32942</c:v>
                </c:pt>
                <c:pt idx="3">
                  <c:v>32246</c:v>
                </c:pt>
                <c:pt idx="8">
                  <c:v>39251</c:v>
                </c:pt>
                <c:pt idx="9">
                  <c:v>43952</c:v>
                </c:pt>
                <c:pt idx="10">
                  <c:v>47470</c:v>
                </c:pt>
                <c:pt idx="11">
                  <c:v>51186</c:v>
                </c:pt>
                <c:pt idx="12">
                  <c:v>53550</c:v>
                </c:pt>
              </c:numCache>
            </c:numRef>
          </c:yVal>
          <c:smooth val="1"/>
          <c:extLst>
            <c:ext xmlns:c16="http://schemas.microsoft.com/office/drawing/2014/chart" uri="{C3380CC4-5D6E-409C-BE32-E72D297353CC}">
              <c16:uniqueId val="{00000004-C942-439D-8E2D-0D9DF4F9CFC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'!$CP$1</c:f>
          <c:strCache>
            <c:ptCount val="1"/>
            <c:pt idx="0">
              <c:v>INDIA</c:v>
            </c:pt>
          </c:strCache>
        </c:strRef>
      </c:tx>
      <c:layout>
        <c:manualLayout>
          <c:xMode val="edge"/>
          <c:yMode val="edge"/>
          <c:x val="0.38555677607259897"/>
          <c:y val="4.782885254816685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'!$CP$2:$DB$2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'!$CP$3:$DB$3</c:f>
              <c:numCache>
                <c:formatCode>#,##0_);[Red]\(#,##0\)</c:formatCode>
                <c:ptCount val="13"/>
                <c:pt idx="0">
                  <c:v>27702</c:v>
                </c:pt>
                <c:pt idx="1">
                  <c:v>34666</c:v>
                </c:pt>
                <c:pt idx="6">
                  <c:v>46225</c:v>
                </c:pt>
                <c:pt idx="7">
                  <c:v>48379</c:v>
                </c:pt>
                <c:pt idx="9">
                  <c:v>63997</c:v>
                </c:pt>
                <c:pt idx="10">
                  <c:v>69215</c:v>
                </c:pt>
                <c:pt idx="11">
                  <c:v>72918</c:v>
                </c:pt>
                <c:pt idx="12">
                  <c:v>77480</c:v>
                </c:pt>
              </c:numCache>
            </c:numRef>
          </c:yVal>
          <c:smooth val="1"/>
          <c:extLst>
            <c:ext xmlns:c16="http://schemas.microsoft.com/office/drawing/2014/chart" uri="{C3380CC4-5D6E-409C-BE32-E72D297353CC}">
              <c16:uniqueId val="{00000000-8D75-49BE-A24C-5195BEA68210}"/>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'!$CP$2:$DB$2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'!$CP$4:$DB$4</c:f>
              <c:numCache>
                <c:formatCode>#,##0_);[Red]\(#,##0\)</c:formatCode>
                <c:ptCount val="13"/>
                <c:pt idx="0">
                  <c:v>27696</c:v>
                </c:pt>
                <c:pt idx="1">
                  <c:v>34593</c:v>
                </c:pt>
                <c:pt idx="5">
                  <c:v>42724</c:v>
                </c:pt>
                <c:pt idx="6">
                  <c:v>45353</c:v>
                </c:pt>
                <c:pt idx="8">
                  <c:v>55785</c:v>
                </c:pt>
                <c:pt idx="9">
                  <c:v>60700</c:v>
                </c:pt>
                <c:pt idx="10">
                  <c:v>64331</c:v>
                </c:pt>
                <c:pt idx="11">
                  <c:v>67413</c:v>
                </c:pt>
                <c:pt idx="12">
                  <c:v>70540</c:v>
                </c:pt>
              </c:numCache>
            </c:numRef>
          </c:yVal>
          <c:smooth val="1"/>
          <c:extLst>
            <c:ext xmlns:c16="http://schemas.microsoft.com/office/drawing/2014/chart" uri="{C3380CC4-5D6E-409C-BE32-E72D297353CC}">
              <c16:uniqueId val="{00000001-8D75-49BE-A24C-5195BEA68210}"/>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'!$CP$2:$DB$2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'!$CP$5:$DB$5</c:f>
              <c:numCache>
                <c:formatCode>#,##0_);[Red]\(#,##0\)</c:formatCode>
                <c:ptCount val="13"/>
                <c:pt idx="0">
                  <c:v>27936</c:v>
                </c:pt>
                <c:pt idx="1">
                  <c:v>34533</c:v>
                </c:pt>
                <c:pt idx="4">
                  <c:v>39673</c:v>
                </c:pt>
                <c:pt idx="5">
                  <c:v>41969</c:v>
                </c:pt>
                <c:pt idx="8">
                  <c:v>53706</c:v>
                </c:pt>
                <c:pt idx="9">
                  <c:v>60336</c:v>
                </c:pt>
                <c:pt idx="10">
                  <c:v>64464</c:v>
                </c:pt>
                <c:pt idx="11">
                  <c:v>68808</c:v>
                </c:pt>
                <c:pt idx="12">
                  <c:v>72965</c:v>
                </c:pt>
              </c:numCache>
            </c:numRef>
          </c:yVal>
          <c:smooth val="1"/>
          <c:extLst>
            <c:ext xmlns:c16="http://schemas.microsoft.com/office/drawing/2014/chart" uri="{C3380CC4-5D6E-409C-BE32-E72D297353CC}">
              <c16:uniqueId val="{00000002-8D75-49BE-A24C-5195BEA68210}"/>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'!$CP$2:$DB$2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'!$CP$6:$DB$6</c:f>
              <c:numCache>
                <c:formatCode>#,##0_);[Red]\(#,##0\)</c:formatCode>
                <c:ptCount val="13"/>
                <c:pt idx="0">
                  <c:v>27938</c:v>
                </c:pt>
                <c:pt idx="1">
                  <c:v>34529</c:v>
                </c:pt>
                <c:pt idx="3">
                  <c:v>36603</c:v>
                </c:pt>
                <c:pt idx="4">
                  <c:v>39463</c:v>
                </c:pt>
                <c:pt idx="8">
                  <c:v>53311</c:v>
                </c:pt>
                <c:pt idx="9">
                  <c:v>60215</c:v>
                </c:pt>
                <c:pt idx="10">
                  <c:v>64999</c:v>
                </c:pt>
                <c:pt idx="11">
                  <c:v>68384</c:v>
                </c:pt>
                <c:pt idx="12">
                  <c:v>70224</c:v>
                </c:pt>
              </c:numCache>
            </c:numRef>
          </c:yVal>
          <c:smooth val="1"/>
          <c:extLst>
            <c:ext xmlns:c16="http://schemas.microsoft.com/office/drawing/2014/chart" uri="{C3380CC4-5D6E-409C-BE32-E72D297353CC}">
              <c16:uniqueId val="{00000003-8D75-49BE-A24C-5195BEA68210}"/>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'!$CP$2:$DB$2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'!$CP$7:$DB$7</c:f>
              <c:numCache>
                <c:formatCode>#,##0_);[Red]\(#,##0\)</c:formatCode>
                <c:ptCount val="13"/>
                <c:pt idx="0">
                  <c:v>29323</c:v>
                </c:pt>
                <c:pt idx="1">
                  <c:v>34955</c:v>
                </c:pt>
                <c:pt idx="2">
                  <c:v>39092</c:v>
                </c:pt>
                <c:pt idx="3">
                  <c:v>37189</c:v>
                </c:pt>
                <c:pt idx="8">
                  <c:v>52057</c:v>
                </c:pt>
                <c:pt idx="9">
                  <c:v>59679</c:v>
                </c:pt>
                <c:pt idx="10">
                  <c:v>65070</c:v>
                </c:pt>
                <c:pt idx="11">
                  <c:v>68430</c:v>
                </c:pt>
                <c:pt idx="12">
                  <c:v>70507</c:v>
                </c:pt>
              </c:numCache>
            </c:numRef>
          </c:yVal>
          <c:smooth val="1"/>
          <c:extLst>
            <c:ext xmlns:c16="http://schemas.microsoft.com/office/drawing/2014/chart" uri="{C3380CC4-5D6E-409C-BE32-E72D297353CC}">
              <c16:uniqueId val="{00000004-8D75-49BE-A24C-5195BEA6821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'!$DC$1</c:f>
          <c:strCache>
            <c:ptCount val="1"/>
            <c:pt idx="0">
              <c:v>ASIAPAC-(CHINA+INDIA)</c:v>
            </c:pt>
          </c:strCache>
        </c:strRef>
      </c:tx>
      <c:layout>
        <c:manualLayout>
          <c:xMode val="edge"/>
          <c:yMode val="edge"/>
          <c:x val="0.11835376955121024"/>
          <c:y val="6.696039356743359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0836711894170373"/>
          <c:y val="0.18906745412290357"/>
          <c:w val="0.60358104689190251"/>
          <c:h val="0.69997789327838911"/>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'!$DC$2:$DO$2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'!$DC$3:$DO$3</c:f>
              <c:numCache>
                <c:formatCode>#,##0_);[Red]\(#,##0\)</c:formatCode>
                <c:ptCount val="13"/>
                <c:pt idx="0">
                  <c:v>70667</c:v>
                </c:pt>
                <c:pt idx="1">
                  <c:v>72765</c:v>
                </c:pt>
                <c:pt idx="6">
                  <c:v>79743</c:v>
                </c:pt>
                <c:pt idx="7">
                  <c:v>81624</c:v>
                </c:pt>
                <c:pt idx="9">
                  <c:v>91948</c:v>
                </c:pt>
                <c:pt idx="10">
                  <c:v>96110</c:v>
                </c:pt>
                <c:pt idx="11">
                  <c:v>100434</c:v>
                </c:pt>
                <c:pt idx="12">
                  <c:v>105026</c:v>
                </c:pt>
              </c:numCache>
            </c:numRef>
          </c:yVal>
          <c:smooth val="1"/>
          <c:extLst>
            <c:ext xmlns:c16="http://schemas.microsoft.com/office/drawing/2014/chart" uri="{C3380CC4-5D6E-409C-BE32-E72D297353CC}">
              <c16:uniqueId val="{00000000-AE62-4D40-A3E4-5EFED2FA062B}"/>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'!$DC$2:$DO$2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'!$DC$4:$DO$4</c:f>
              <c:numCache>
                <c:formatCode>#,##0_);[Red]\(#,##0\)</c:formatCode>
                <c:ptCount val="13"/>
                <c:pt idx="0">
                  <c:v>70854</c:v>
                </c:pt>
                <c:pt idx="1">
                  <c:v>72722</c:v>
                </c:pt>
                <c:pt idx="5">
                  <c:v>80230</c:v>
                </c:pt>
                <c:pt idx="6">
                  <c:v>81231</c:v>
                </c:pt>
                <c:pt idx="8">
                  <c:v>88053</c:v>
                </c:pt>
                <c:pt idx="9">
                  <c:v>92431</c:v>
                </c:pt>
                <c:pt idx="10">
                  <c:v>96589</c:v>
                </c:pt>
                <c:pt idx="11">
                  <c:v>101096</c:v>
                </c:pt>
                <c:pt idx="12">
                  <c:v>105465</c:v>
                </c:pt>
              </c:numCache>
            </c:numRef>
          </c:yVal>
          <c:smooth val="1"/>
          <c:extLst>
            <c:ext xmlns:c16="http://schemas.microsoft.com/office/drawing/2014/chart" uri="{C3380CC4-5D6E-409C-BE32-E72D297353CC}">
              <c16:uniqueId val="{00000001-AE62-4D40-A3E4-5EFED2FA062B}"/>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'!$DC$2:$DO$2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'!$DC$5:$DO$5</c:f>
              <c:numCache>
                <c:formatCode>#,##0_);[Red]\(#,##0\)</c:formatCode>
                <c:ptCount val="13"/>
                <c:pt idx="0">
                  <c:v>71678</c:v>
                </c:pt>
                <c:pt idx="1">
                  <c:v>73335</c:v>
                </c:pt>
                <c:pt idx="4">
                  <c:v>78823</c:v>
                </c:pt>
                <c:pt idx="5">
                  <c:v>79356</c:v>
                </c:pt>
                <c:pt idx="8">
                  <c:v>88034</c:v>
                </c:pt>
                <c:pt idx="9">
                  <c:v>92417</c:v>
                </c:pt>
                <c:pt idx="10">
                  <c:v>96611</c:v>
                </c:pt>
                <c:pt idx="11">
                  <c:v>101036</c:v>
                </c:pt>
                <c:pt idx="12">
                  <c:v>104927</c:v>
                </c:pt>
              </c:numCache>
            </c:numRef>
          </c:yVal>
          <c:smooth val="1"/>
          <c:extLst>
            <c:ext xmlns:c16="http://schemas.microsoft.com/office/drawing/2014/chart" uri="{C3380CC4-5D6E-409C-BE32-E72D297353CC}">
              <c16:uniqueId val="{00000002-AE62-4D40-A3E4-5EFED2FA062B}"/>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'!$DC$2:$DO$2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'!$DC$6:$DO$6</c:f>
              <c:numCache>
                <c:formatCode>#,##0_);[Red]\(#,##0\)</c:formatCode>
                <c:ptCount val="13"/>
                <c:pt idx="0">
                  <c:v>71777</c:v>
                </c:pt>
                <c:pt idx="1">
                  <c:v>73339</c:v>
                </c:pt>
                <c:pt idx="3">
                  <c:v>76618</c:v>
                </c:pt>
                <c:pt idx="4">
                  <c:v>79265</c:v>
                </c:pt>
                <c:pt idx="8">
                  <c:v>91013</c:v>
                </c:pt>
                <c:pt idx="9">
                  <c:v>97191</c:v>
                </c:pt>
                <c:pt idx="10">
                  <c:v>101995</c:v>
                </c:pt>
                <c:pt idx="11">
                  <c:v>106060</c:v>
                </c:pt>
                <c:pt idx="12">
                  <c:v>108920</c:v>
                </c:pt>
              </c:numCache>
            </c:numRef>
          </c:yVal>
          <c:smooth val="1"/>
          <c:extLst>
            <c:ext xmlns:c16="http://schemas.microsoft.com/office/drawing/2014/chart" uri="{C3380CC4-5D6E-409C-BE32-E72D297353CC}">
              <c16:uniqueId val="{00000003-AE62-4D40-A3E4-5EFED2FA062B}"/>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'!$DC$2:$DO$2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'!$DC$7:$DO$7</c:f>
              <c:numCache>
                <c:formatCode>#,##0_);[Red]\(#,##0\)</c:formatCode>
                <c:ptCount val="13"/>
                <c:pt idx="0">
                  <c:v>75174</c:v>
                </c:pt>
                <c:pt idx="1">
                  <c:v>75843</c:v>
                </c:pt>
                <c:pt idx="2">
                  <c:v>78911</c:v>
                </c:pt>
                <c:pt idx="3">
                  <c:v>76126</c:v>
                </c:pt>
                <c:pt idx="8">
                  <c:v>91292</c:v>
                </c:pt>
                <c:pt idx="9">
                  <c:v>97611</c:v>
                </c:pt>
                <c:pt idx="10">
                  <c:v>102094</c:v>
                </c:pt>
                <c:pt idx="11">
                  <c:v>105830</c:v>
                </c:pt>
                <c:pt idx="12">
                  <c:v>107812</c:v>
                </c:pt>
              </c:numCache>
            </c:numRef>
          </c:yVal>
          <c:smooth val="1"/>
          <c:extLst>
            <c:ext xmlns:c16="http://schemas.microsoft.com/office/drawing/2014/chart" uri="{C3380CC4-5D6E-409C-BE32-E72D297353CC}">
              <c16:uniqueId val="{00000004-AE62-4D40-A3E4-5EFED2FA062B}"/>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'!$BP$1</c:f>
          <c:strCache>
            <c:ptCount val="1"/>
            <c:pt idx="0">
              <c:v>EURASIA</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'!$BP$2:$CB$2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'!$BP$3:$CB$3</c:f>
              <c:numCache>
                <c:formatCode>#,##0_);[Red]\(#,##0\)</c:formatCode>
                <c:ptCount val="13"/>
                <c:pt idx="0">
                  <c:v>35781</c:v>
                </c:pt>
                <c:pt idx="1">
                  <c:v>35205</c:v>
                </c:pt>
                <c:pt idx="6">
                  <c:v>41384</c:v>
                </c:pt>
                <c:pt idx="7">
                  <c:v>42284</c:v>
                </c:pt>
                <c:pt idx="9">
                  <c:v>43420</c:v>
                </c:pt>
                <c:pt idx="10">
                  <c:v>43692</c:v>
                </c:pt>
                <c:pt idx="11">
                  <c:v>44290</c:v>
                </c:pt>
                <c:pt idx="12">
                  <c:v>44526</c:v>
                </c:pt>
              </c:numCache>
            </c:numRef>
          </c:yVal>
          <c:smooth val="1"/>
          <c:extLst>
            <c:ext xmlns:c16="http://schemas.microsoft.com/office/drawing/2014/chart" uri="{C3380CC4-5D6E-409C-BE32-E72D297353CC}">
              <c16:uniqueId val="{00000000-4FA7-431E-AD34-FE0C3B6D0867}"/>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'!$BP$2:$CB$2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'!$BP$4:$CB$4</c:f>
              <c:numCache>
                <c:formatCode>#,##0_);[Red]\(#,##0\)</c:formatCode>
                <c:ptCount val="13"/>
                <c:pt idx="0">
                  <c:v>35763</c:v>
                </c:pt>
                <c:pt idx="1">
                  <c:v>35076</c:v>
                </c:pt>
                <c:pt idx="5">
                  <c:v>42197</c:v>
                </c:pt>
                <c:pt idx="6">
                  <c:v>42724</c:v>
                </c:pt>
                <c:pt idx="8">
                  <c:v>43076</c:v>
                </c:pt>
                <c:pt idx="9">
                  <c:v>43272</c:v>
                </c:pt>
                <c:pt idx="10">
                  <c:v>43399</c:v>
                </c:pt>
                <c:pt idx="11">
                  <c:v>43913</c:v>
                </c:pt>
                <c:pt idx="12">
                  <c:v>44110</c:v>
                </c:pt>
              </c:numCache>
            </c:numRef>
          </c:yVal>
          <c:smooth val="1"/>
          <c:extLst>
            <c:ext xmlns:c16="http://schemas.microsoft.com/office/drawing/2014/chart" uri="{C3380CC4-5D6E-409C-BE32-E72D297353CC}">
              <c16:uniqueId val="{00000001-4FA7-431E-AD34-FE0C3B6D0867}"/>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'!$BP$2:$CB$2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'!$BP$5:$CB$5</c:f>
              <c:numCache>
                <c:formatCode>#,##0_);[Red]\(#,##0\)</c:formatCode>
                <c:ptCount val="13"/>
                <c:pt idx="0">
                  <c:v>35203</c:v>
                </c:pt>
                <c:pt idx="1">
                  <c:v>34877</c:v>
                </c:pt>
                <c:pt idx="4">
                  <c:v>42010</c:v>
                </c:pt>
                <c:pt idx="5">
                  <c:v>41575</c:v>
                </c:pt>
                <c:pt idx="8">
                  <c:v>40392</c:v>
                </c:pt>
                <c:pt idx="9">
                  <c:v>40995</c:v>
                </c:pt>
                <c:pt idx="10">
                  <c:v>41684</c:v>
                </c:pt>
                <c:pt idx="11">
                  <c:v>42315</c:v>
                </c:pt>
                <c:pt idx="12">
                  <c:v>42525</c:v>
                </c:pt>
              </c:numCache>
            </c:numRef>
          </c:yVal>
          <c:smooth val="1"/>
          <c:extLst>
            <c:ext xmlns:c16="http://schemas.microsoft.com/office/drawing/2014/chart" uri="{C3380CC4-5D6E-409C-BE32-E72D297353CC}">
              <c16:uniqueId val="{00000002-4FA7-431E-AD34-FE0C3B6D0867}"/>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'!$BP$2:$CB$2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'!$BP$6:$CB$6</c:f>
              <c:numCache>
                <c:formatCode>#,##0_);[Red]\(#,##0\)</c:formatCode>
                <c:ptCount val="13"/>
                <c:pt idx="0">
                  <c:v>35378</c:v>
                </c:pt>
                <c:pt idx="1">
                  <c:v>35019</c:v>
                </c:pt>
                <c:pt idx="3">
                  <c:v>38854</c:v>
                </c:pt>
                <c:pt idx="4">
                  <c:v>41148</c:v>
                </c:pt>
                <c:pt idx="8">
                  <c:v>39117</c:v>
                </c:pt>
                <c:pt idx="9">
                  <c:v>39651</c:v>
                </c:pt>
                <c:pt idx="10">
                  <c:v>40278</c:v>
                </c:pt>
                <c:pt idx="11">
                  <c:v>41218</c:v>
                </c:pt>
                <c:pt idx="12">
                  <c:v>41980</c:v>
                </c:pt>
              </c:numCache>
            </c:numRef>
          </c:yVal>
          <c:smooth val="1"/>
          <c:extLst>
            <c:ext xmlns:c16="http://schemas.microsoft.com/office/drawing/2014/chart" uri="{C3380CC4-5D6E-409C-BE32-E72D297353CC}">
              <c16:uniqueId val="{00000003-4FA7-431E-AD34-FE0C3B6D0867}"/>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'!$BP$2:$CB$2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'!$BP$7:$CB$7</c:f>
              <c:numCache>
                <c:formatCode>#,##0_);[Red]\(#,##0\)</c:formatCode>
                <c:ptCount val="13"/>
                <c:pt idx="0">
                  <c:v>35225</c:v>
                </c:pt>
                <c:pt idx="1">
                  <c:v>35022</c:v>
                </c:pt>
                <c:pt idx="2">
                  <c:v>39839</c:v>
                </c:pt>
                <c:pt idx="3">
                  <c:v>38338</c:v>
                </c:pt>
                <c:pt idx="8">
                  <c:v>42418</c:v>
                </c:pt>
                <c:pt idx="9">
                  <c:v>43772</c:v>
                </c:pt>
                <c:pt idx="10">
                  <c:v>45199</c:v>
                </c:pt>
                <c:pt idx="11">
                  <c:v>46424</c:v>
                </c:pt>
                <c:pt idx="12">
                  <c:v>47223</c:v>
                </c:pt>
              </c:numCache>
            </c:numRef>
          </c:yVal>
          <c:smooth val="1"/>
          <c:extLst>
            <c:ext xmlns:c16="http://schemas.microsoft.com/office/drawing/2014/chart" uri="{C3380CC4-5D6E-409C-BE32-E72D297353CC}">
              <c16:uniqueId val="{00000004-4FA7-431E-AD34-FE0C3B6D0867}"/>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c:f>
          <c:strCache>
            <c:ptCount val="1"/>
            <c:pt idx="0">
              <c:v>Total energy supply</c:v>
            </c:pt>
          </c:strCache>
        </c:strRef>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843244103720933"/>
          <c:y val="0.14443997709919423"/>
          <c:w val="0.71724133021945347"/>
          <c:h val="0.7500112712973479"/>
        </c:manualLayout>
      </c:layout>
      <c:scatterChart>
        <c:scatterStyle val="lineMarker"/>
        <c:varyColors val="0"/>
        <c:ser>
          <c:idx val="0"/>
          <c:order val="0"/>
          <c:tx>
            <c:strRef>
              <c:f>'シナリオ比較 世界'!$AN$3</c:f>
              <c:strCache>
                <c:ptCount val="1"/>
                <c:pt idx="0">
                  <c:v>CPS</c:v>
                </c:pt>
              </c:strCache>
            </c:strRef>
          </c:tx>
          <c:spPr>
            <a:ln w="38100" cap="rnd">
              <a:solidFill>
                <a:srgbClr val="CC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世界'!$AO$3:$AW$3</c:f>
              <c:numCache>
                <c:formatCode>General</c:formatCode>
                <c:ptCount val="9"/>
                <c:pt idx="3" formatCode="#\ ##0\ \ \ \ ;\-#\ ##0\ \ \ \ ;\-\ \ \ \ ">
                  <c:v>654.245</c:v>
                </c:pt>
                <c:pt idx="5" formatCode="#\ ##0\ \ \ \ ;\-#\ ##0\ \ \ \ ;\-\ \ \ \ ">
                  <c:v>744.08500000000004</c:v>
                </c:pt>
                <c:pt idx="6" formatCode="#\ ##0\ \ \ \ ;\-#\ ##0\ \ \ \ ;\-\ \ \ \ ">
                  <c:v>776.50300000000004</c:v>
                </c:pt>
                <c:pt idx="7" formatCode="#\ ##0\ \ \ \ ;\-#\ ##0\ \ \ \ ;\-\ \ \ \ ">
                  <c:v>809.88499999999999</c:v>
                </c:pt>
                <c:pt idx="8" formatCode="#\ ##0\ \ \ \ ;\-#\ ##0\ \ \ \ ;\-\ \ \ \ ">
                  <c:v>838.02300000000002</c:v>
                </c:pt>
              </c:numCache>
            </c:numRef>
          </c:yVal>
          <c:smooth val="0"/>
          <c:extLst>
            <c:ext xmlns:c16="http://schemas.microsoft.com/office/drawing/2014/chart" uri="{C3380CC4-5D6E-409C-BE32-E72D297353CC}">
              <c16:uniqueId val="{00000000-C4AB-4482-B256-23AB69929938}"/>
            </c:ext>
          </c:extLst>
        </c:ser>
        <c:ser>
          <c:idx val="1"/>
          <c:order val="1"/>
          <c:tx>
            <c:strRef>
              <c:f>'シナリオ比較 世界'!$AN$4</c:f>
              <c:strCache>
                <c:ptCount val="1"/>
                <c:pt idx="0">
                  <c:v>STEPS</c:v>
                </c:pt>
              </c:strCache>
            </c:strRef>
          </c:tx>
          <c:spPr>
            <a:ln w="38100" cap="rnd">
              <a:solidFill>
                <a:srgbClr val="4472C4"/>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世界'!$AO$4:$AW$4</c:f>
              <c:numCache>
                <c:formatCode>General</c:formatCode>
                <c:ptCount val="9"/>
                <c:pt idx="3" formatCode="#\ ##0\ \ \ \ ;\-#\ ##0\ \ \ \ ;\-\ \ \ \ ">
                  <c:v>654.245</c:v>
                </c:pt>
                <c:pt idx="5" formatCode="#\ ##0\ \ \ \ ;\-#\ ##0\ \ \ \ ;\-\ \ \ \ ">
                  <c:v>708.01400000000001</c:v>
                </c:pt>
                <c:pt idx="6" formatCode="#\ ##0\ \ \ \ ;\-#\ ##0\ \ \ \ ;\-\ \ \ \ ">
                  <c:v>717.49300000000005</c:v>
                </c:pt>
                <c:pt idx="7" formatCode="#\ ##0\ \ \ \ ;\-#\ ##0\ \ \ \ ;\-\ \ \ \ ">
                  <c:v>730.88300000000004</c:v>
                </c:pt>
                <c:pt idx="8" formatCode="#\ ##0\ \ \ \ ;\-#\ ##0\ \ \ \ ;\-\ \ \ \ ">
                  <c:v>747.02599999999995</c:v>
                </c:pt>
              </c:numCache>
            </c:numRef>
          </c:yVal>
          <c:smooth val="0"/>
          <c:extLst>
            <c:ext xmlns:c16="http://schemas.microsoft.com/office/drawing/2014/chart" uri="{C3380CC4-5D6E-409C-BE32-E72D297353CC}">
              <c16:uniqueId val="{00000001-C4AB-4482-B256-23AB69929938}"/>
            </c:ext>
          </c:extLst>
        </c:ser>
        <c:ser>
          <c:idx val="2"/>
          <c:order val="2"/>
          <c:tx>
            <c:strRef>
              <c:f>'シナリオ比較 世界'!$AN$5</c:f>
              <c:strCache>
                <c:ptCount val="1"/>
                <c:pt idx="0">
                  <c:v>NZE</c:v>
                </c:pt>
              </c:strCache>
            </c:strRef>
          </c:tx>
          <c:spPr>
            <a:ln w="38100" cap="rnd">
              <a:solidFill>
                <a:schemeClr val="accent3"/>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世界'!$AO$5:$AW$5</c:f>
              <c:numCache>
                <c:formatCode>General</c:formatCode>
                <c:ptCount val="9"/>
                <c:pt idx="3" formatCode="#\ ##0\ \ \ \ ;\-#\ ##0\ \ \ \ ;\-\ \ \ \ ">
                  <c:v>654.245</c:v>
                </c:pt>
                <c:pt idx="5" formatCode="#\ ##0\ \ \ \ ;\-#\ ##0\ \ \ \ ;\-\ \ \ \ ">
                  <c:v>570.51900000000001</c:v>
                </c:pt>
                <c:pt idx="6" formatCode="#\ ##0\ \ \ \ ;\-#\ ##0\ \ \ \ ;\-\ \ \ \ ">
                  <c:v>550.84</c:v>
                </c:pt>
                <c:pt idx="7" formatCode="#\ ##0\ \ \ \ ;\-#\ ##0\ \ \ \ ;\-\ \ \ \ ">
                  <c:v>559.12900000000002</c:v>
                </c:pt>
                <c:pt idx="8" formatCode="#\ ##0\ \ \ \ ;\-#\ ##0\ \ \ \ ;\-\ \ \ \ ">
                  <c:v>570.35900000000004</c:v>
                </c:pt>
              </c:numCache>
            </c:numRef>
          </c:yVal>
          <c:smooth val="0"/>
          <c:extLst>
            <c:ext xmlns:c16="http://schemas.microsoft.com/office/drawing/2014/chart" uri="{C3380CC4-5D6E-409C-BE32-E72D297353CC}">
              <c16:uniqueId val="{00000002-C4AB-4482-B256-23AB69929938}"/>
            </c:ext>
          </c:extLst>
        </c:ser>
        <c:ser>
          <c:idx val="3"/>
          <c:order val="3"/>
          <c:tx>
            <c:strRef>
              <c:f>'シナリオ比較 世界'!$AN$6</c:f>
              <c:strCache>
                <c:ptCount val="1"/>
                <c:pt idx="0">
                  <c:v>Histrorical data</c:v>
                </c:pt>
              </c:strCache>
            </c:strRef>
          </c:tx>
          <c:spPr>
            <a:ln w="38100" cap="rnd">
              <a:solidFill>
                <a:sysClr val="windowText" lastClr="000000"/>
              </a:solidFill>
              <a:round/>
            </a:ln>
            <a:effectLst/>
          </c:spPr>
          <c:marker>
            <c:symbol val="none"/>
          </c:marker>
          <c:xVal>
            <c:numRef>
              <c:f>'シナリオ比較 世界'!$AO$2:$AW$2</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世界'!$AO$6:$AW$6</c:f>
              <c:numCache>
                <c:formatCode>#\ ##0\ \ \ \ ;\-#\ ##0\ \ \ \ ;\-\ \ \ \ </c:formatCode>
                <c:ptCount val="9"/>
                <c:pt idx="0">
                  <c:v>536.40599999999995</c:v>
                </c:pt>
                <c:pt idx="1">
                  <c:v>568.46500000000003</c:v>
                </c:pt>
                <c:pt idx="2">
                  <c:v>640.73800000000006</c:v>
                </c:pt>
                <c:pt idx="3">
                  <c:v>654.245</c:v>
                </c:pt>
              </c:numCache>
            </c:numRef>
          </c:yVal>
          <c:smooth val="0"/>
          <c:extLst>
            <c:ext xmlns:c16="http://schemas.microsoft.com/office/drawing/2014/chart" uri="{C3380CC4-5D6E-409C-BE32-E72D297353CC}">
              <c16:uniqueId val="{00000003-C4AB-4482-B256-23AB69929938}"/>
            </c:ext>
          </c:extLst>
        </c:ser>
        <c:dLbls>
          <c:showLegendKey val="0"/>
          <c:showVal val="0"/>
          <c:showCatName val="0"/>
          <c:showSerName val="0"/>
          <c:showPercent val="0"/>
          <c:showBubbleSize val="0"/>
        </c:dLbls>
        <c:axId val="422440575"/>
        <c:axId val="422452095"/>
      </c:scatterChart>
      <c:valAx>
        <c:axId val="42244057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52095"/>
        <c:crosses val="autoZero"/>
        <c:crossBetween val="midCat"/>
      </c:valAx>
      <c:valAx>
        <c:axId val="42245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40575"/>
        <c:crosses val="autoZero"/>
        <c:crossBetween val="midCat"/>
      </c:valAx>
      <c:spPr>
        <a:noFill/>
        <a:ln>
          <a:noFill/>
        </a:ln>
        <a:effectLst/>
      </c:spPr>
    </c:plotArea>
    <c:legend>
      <c:legendPos val="r"/>
      <c:layout>
        <c:manualLayout>
          <c:xMode val="edge"/>
          <c:yMode val="edge"/>
          <c:x val="0.23650182904851297"/>
          <c:y val="0.5210788700539849"/>
          <c:w val="0.50051380312022153"/>
          <c:h val="0.3034109724998872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'!$CC$1</c:f>
          <c:strCache>
            <c:ptCount val="1"/>
            <c:pt idx="0">
              <c:v>CHINA</c:v>
            </c:pt>
          </c:strCache>
        </c:strRef>
      </c:tx>
      <c:layout>
        <c:manualLayout>
          <c:xMode val="edge"/>
          <c:yMode val="edge"/>
          <c:x val="0.37565152703938953"/>
          <c:y val="4.7828852548166857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026860331485236"/>
          <c:y val="0.18906745412290357"/>
          <c:w val="0.68158721916376652"/>
          <c:h val="0.69997789327838911"/>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'!$CC$2:$CO$2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'!$CC$3:$CO$3</c:f>
              <c:numCache>
                <c:formatCode>#,##0_);[Red]\(#,##0\)</c:formatCode>
                <c:ptCount val="13"/>
                <c:pt idx="0">
                  <c:v>107049</c:v>
                </c:pt>
                <c:pt idx="1">
                  <c:v>126394</c:v>
                </c:pt>
                <c:pt idx="6">
                  <c:v>169622</c:v>
                </c:pt>
                <c:pt idx="7">
                  <c:v>174518</c:v>
                </c:pt>
                <c:pt idx="9">
                  <c:v>181893</c:v>
                </c:pt>
                <c:pt idx="10">
                  <c:v>175796</c:v>
                </c:pt>
                <c:pt idx="11">
                  <c:v>172941</c:v>
                </c:pt>
                <c:pt idx="12">
                  <c:v>169806</c:v>
                </c:pt>
              </c:numCache>
            </c:numRef>
          </c:yVal>
          <c:smooth val="1"/>
          <c:extLst>
            <c:ext xmlns:c16="http://schemas.microsoft.com/office/drawing/2014/chart" uri="{C3380CC4-5D6E-409C-BE32-E72D297353CC}">
              <c16:uniqueId val="{00000000-7724-446C-884C-F73C3C7AED91}"/>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'!$CC$2:$CO$2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'!$CC$4:$CO$4</c:f>
              <c:numCache>
                <c:formatCode>#,##0_);[Red]\(#,##0\)</c:formatCode>
                <c:ptCount val="13"/>
                <c:pt idx="0">
                  <c:v>107321</c:v>
                </c:pt>
                <c:pt idx="1">
                  <c:v>126670</c:v>
                </c:pt>
                <c:pt idx="5">
                  <c:v>160133</c:v>
                </c:pt>
                <c:pt idx="6">
                  <c:v>170412</c:v>
                </c:pt>
                <c:pt idx="8">
                  <c:v>178012</c:v>
                </c:pt>
                <c:pt idx="9">
                  <c:v>171414</c:v>
                </c:pt>
                <c:pt idx="10">
                  <c:v>167809</c:v>
                </c:pt>
                <c:pt idx="11">
                  <c:v>166242</c:v>
                </c:pt>
                <c:pt idx="12">
                  <c:v>161979</c:v>
                </c:pt>
              </c:numCache>
            </c:numRef>
          </c:yVal>
          <c:smooth val="1"/>
          <c:extLst>
            <c:ext xmlns:c16="http://schemas.microsoft.com/office/drawing/2014/chart" uri="{C3380CC4-5D6E-409C-BE32-E72D297353CC}">
              <c16:uniqueId val="{00000001-7724-446C-884C-F73C3C7AED91}"/>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'!$CC$2:$CO$2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'!$CC$5:$CO$5</c:f>
              <c:numCache>
                <c:formatCode>#,##0_);[Red]\(#,##0\)</c:formatCode>
                <c:ptCount val="13"/>
                <c:pt idx="0">
                  <c:v>107331</c:v>
                </c:pt>
                <c:pt idx="1">
                  <c:v>126772</c:v>
                </c:pt>
                <c:pt idx="4">
                  <c:v>157641</c:v>
                </c:pt>
                <c:pt idx="5">
                  <c:v>159700</c:v>
                </c:pt>
                <c:pt idx="8">
                  <c:v>167735</c:v>
                </c:pt>
                <c:pt idx="9">
                  <c:v>163781</c:v>
                </c:pt>
                <c:pt idx="10">
                  <c:v>162246</c:v>
                </c:pt>
                <c:pt idx="11">
                  <c:v>161662</c:v>
                </c:pt>
                <c:pt idx="12">
                  <c:v>156946</c:v>
                </c:pt>
              </c:numCache>
            </c:numRef>
          </c:yVal>
          <c:smooth val="1"/>
          <c:extLst>
            <c:ext xmlns:c16="http://schemas.microsoft.com/office/drawing/2014/chart" uri="{C3380CC4-5D6E-409C-BE32-E72D297353CC}">
              <c16:uniqueId val="{00000002-7724-446C-884C-F73C3C7AED91}"/>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'!$CC$2:$CO$2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'!$CC$6:$CO$6</c:f>
              <c:numCache>
                <c:formatCode>#,##0_);[Red]\(#,##0\)</c:formatCode>
                <c:ptCount val="13"/>
                <c:pt idx="0">
                  <c:v>107331</c:v>
                </c:pt>
                <c:pt idx="1">
                  <c:v>127149</c:v>
                </c:pt>
                <c:pt idx="3">
                  <c:v>147653</c:v>
                </c:pt>
                <c:pt idx="4">
                  <c:v>156822</c:v>
                </c:pt>
                <c:pt idx="8">
                  <c:v>166375</c:v>
                </c:pt>
                <c:pt idx="9">
                  <c:v>164149</c:v>
                </c:pt>
                <c:pt idx="10">
                  <c:v>161147</c:v>
                </c:pt>
                <c:pt idx="11">
                  <c:v>159000</c:v>
                </c:pt>
                <c:pt idx="12">
                  <c:v>156462</c:v>
                </c:pt>
              </c:numCache>
            </c:numRef>
          </c:yVal>
          <c:smooth val="1"/>
          <c:extLst>
            <c:ext xmlns:c16="http://schemas.microsoft.com/office/drawing/2014/chart" uri="{C3380CC4-5D6E-409C-BE32-E72D297353CC}">
              <c16:uniqueId val="{00000003-7724-446C-884C-F73C3C7AED91}"/>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'!$CC$2:$CO$2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'!$CC$7:$CO$7</c:f>
              <c:numCache>
                <c:formatCode>#,##0_);[Red]\(#,##0\)</c:formatCode>
                <c:ptCount val="13"/>
                <c:pt idx="0">
                  <c:v>107291</c:v>
                </c:pt>
                <c:pt idx="1">
                  <c:v>126903</c:v>
                </c:pt>
                <c:pt idx="2">
                  <c:v>143371</c:v>
                </c:pt>
                <c:pt idx="3">
                  <c:v>146092</c:v>
                </c:pt>
                <c:pt idx="8">
                  <c:v>163386</c:v>
                </c:pt>
                <c:pt idx="9">
                  <c:v>163005</c:v>
                </c:pt>
                <c:pt idx="10">
                  <c:v>161855</c:v>
                </c:pt>
                <c:pt idx="11">
                  <c:v>160074</c:v>
                </c:pt>
                <c:pt idx="12">
                  <c:v>157305</c:v>
                </c:pt>
              </c:numCache>
            </c:numRef>
          </c:yVal>
          <c:smooth val="1"/>
          <c:extLst>
            <c:ext xmlns:c16="http://schemas.microsoft.com/office/drawing/2014/chart" uri="{C3380CC4-5D6E-409C-BE32-E72D297353CC}">
              <c16:uniqueId val="{00000004-7724-446C-884C-F73C3C7AED9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'!$C$1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'!$C$2:$O$2</c:f>
              <c:numCache>
                <c:formatCode>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'!$C$3:$O$3</c:f>
              <c:numCache>
                <c:formatCode>#,##0_);[Red]\(#,##0\)</c:formatCode>
                <c:ptCount val="13"/>
                <c:pt idx="0">
                  <c:v>6423.34</c:v>
                </c:pt>
                <c:pt idx="1">
                  <c:v>6035.96</c:v>
                </c:pt>
                <c:pt idx="2">
                  <c:v>5866.57</c:v>
                </c:pt>
                <c:pt idx="3">
                  <c:v>5228.8500000000004</c:v>
                </c:pt>
                <c:pt idx="8">
                  <c:v>4944.16</c:v>
                </c:pt>
                <c:pt idx="9">
                  <c:v>4567.87</c:v>
                </c:pt>
                <c:pt idx="10">
                  <c:v>4263.7700000000004</c:v>
                </c:pt>
                <c:pt idx="11">
                  <c:v>4051.82</c:v>
                </c:pt>
                <c:pt idx="12">
                  <c:v>3880.99</c:v>
                </c:pt>
              </c:numCache>
            </c:numRef>
          </c:yVal>
          <c:smooth val="1"/>
          <c:extLst>
            <c:ext xmlns:c16="http://schemas.microsoft.com/office/drawing/2014/chart" uri="{C3380CC4-5D6E-409C-BE32-E72D297353CC}">
              <c16:uniqueId val="{00000000-61CD-49A1-B78F-ACD5F94731DF}"/>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'!$C$2:$O$2</c:f>
              <c:numCache>
                <c:formatCode>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'!$C$4:$O$4</c:f>
              <c:numCache>
                <c:formatCode>#,##0_);[Red]\(#,##0\)</c:formatCode>
                <c:ptCount val="13"/>
                <c:pt idx="0">
                  <c:v>6489.19</c:v>
                </c:pt>
                <c:pt idx="1">
                  <c:v>6107.14</c:v>
                </c:pt>
                <c:pt idx="3">
                  <c:v>5318.8</c:v>
                </c:pt>
                <c:pt idx="4">
                  <c:v>5562.81</c:v>
                </c:pt>
                <c:pt idx="8">
                  <c:v>4578.68</c:v>
                </c:pt>
                <c:pt idx="9">
                  <c:v>4004.62</c:v>
                </c:pt>
                <c:pt idx="10">
                  <c:v>3650.16</c:v>
                </c:pt>
                <c:pt idx="11">
                  <c:v>3394.93</c:v>
                </c:pt>
                <c:pt idx="12">
                  <c:v>3166.74</c:v>
                </c:pt>
              </c:numCache>
            </c:numRef>
          </c:yVal>
          <c:smooth val="1"/>
          <c:extLst>
            <c:ext xmlns:c16="http://schemas.microsoft.com/office/drawing/2014/chart" uri="{C3380CC4-5D6E-409C-BE32-E72D297353CC}">
              <c16:uniqueId val="{00000001-61CD-49A1-B78F-ACD5F94731DF}"/>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'!$C$2:$O$2</c:f>
              <c:numCache>
                <c:formatCode>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'!$C$5:$O$5</c:f>
              <c:numCache>
                <c:formatCode>#,##0_);[Red]\(#,##0\)</c:formatCode>
                <c:ptCount val="13"/>
                <c:pt idx="0">
                  <c:v>6469.58</c:v>
                </c:pt>
                <c:pt idx="1">
                  <c:v>6096.34</c:v>
                </c:pt>
                <c:pt idx="4">
                  <c:v>5631.3</c:v>
                </c:pt>
                <c:pt idx="5">
                  <c:v>5702.17</c:v>
                </c:pt>
                <c:pt idx="8">
                  <c:v>4569.97</c:v>
                </c:pt>
                <c:pt idx="9">
                  <c:v>3899.58</c:v>
                </c:pt>
                <c:pt idx="10">
                  <c:v>3444.04</c:v>
                </c:pt>
                <c:pt idx="11">
                  <c:v>3130.51</c:v>
                </c:pt>
                <c:pt idx="12">
                  <c:v>2892.4</c:v>
                </c:pt>
              </c:numCache>
            </c:numRef>
          </c:yVal>
          <c:smooth val="1"/>
          <c:extLst>
            <c:ext xmlns:c16="http://schemas.microsoft.com/office/drawing/2014/chart" uri="{C3380CC4-5D6E-409C-BE32-E72D297353CC}">
              <c16:uniqueId val="{00000002-61CD-49A1-B78F-ACD5F94731DF}"/>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'!$C$2:$O$2</c:f>
              <c:numCache>
                <c:formatCode>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'!$C$6:$O$6</c:f>
              <c:numCache>
                <c:formatCode>#,##0_);[Red]\(#,##0\)</c:formatCode>
                <c:ptCount val="13"/>
                <c:pt idx="0">
                  <c:v>6485.02</c:v>
                </c:pt>
                <c:pt idx="1">
                  <c:v>6110.78</c:v>
                </c:pt>
                <c:pt idx="5">
                  <c:v>5727.72</c:v>
                </c:pt>
                <c:pt idx="6">
                  <c:v>5571.17</c:v>
                </c:pt>
                <c:pt idx="8">
                  <c:v>4778.3999999999996</c:v>
                </c:pt>
                <c:pt idx="9">
                  <c:v>4056.39</c:v>
                </c:pt>
                <c:pt idx="10">
                  <c:v>3470.17</c:v>
                </c:pt>
                <c:pt idx="11">
                  <c:v>3123.93</c:v>
                </c:pt>
                <c:pt idx="12">
                  <c:v>2877.68</c:v>
                </c:pt>
              </c:numCache>
            </c:numRef>
          </c:yVal>
          <c:smooth val="1"/>
          <c:extLst>
            <c:ext xmlns:c16="http://schemas.microsoft.com/office/drawing/2014/chart" uri="{C3380CC4-5D6E-409C-BE32-E72D297353CC}">
              <c16:uniqueId val="{00000003-61CD-49A1-B78F-ACD5F94731DF}"/>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'!$C$2:$O$2</c:f>
              <c:numCache>
                <c:formatCode>0</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'!$C$7:$O$7</c:f>
              <c:numCache>
                <c:formatCode>#,##0_);[Red]\(#,##0\)</c:formatCode>
                <c:ptCount val="13"/>
                <c:pt idx="0">
                  <c:v>6487.79</c:v>
                </c:pt>
                <c:pt idx="1">
                  <c:v>6115.6</c:v>
                </c:pt>
                <c:pt idx="6">
                  <c:v>5589.38</c:v>
                </c:pt>
                <c:pt idx="7">
                  <c:v>5559.85</c:v>
                </c:pt>
                <c:pt idx="9">
                  <c:v>4916.0200000000004</c:v>
                </c:pt>
                <c:pt idx="10">
                  <c:v>4457.53</c:v>
                </c:pt>
                <c:pt idx="11">
                  <c:v>4086.95</c:v>
                </c:pt>
                <c:pt idx="12">
                  <c:v>3782.21</c:v>
                </c:pt>
              </c:numCache>
            </c:numRef>
          </c:yVal>
          <c:smooth val="1"/>
          <c:extLst>
            <c:ext xmlns:c16="http://schemas.microsoft.com/office/drawing/2014/chart" uri="{C3380CC4-5D6E-409C-BE32-E72D297353CC}">
              <c16:uniqueId val="{00000004-61CD-49A1-B78F-ACD5F94731D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'!$P$1</c:f>
          <c:strCache>
            <c:ptCount val="1"/>
            <c:pt idx="0">
              <c:v>CSAM</c:v>
            </c:pt>
          </c:strCache>
        </c:strRef>
      </c:tx>
      <c:layout>
        <c:manualLayout>
          <c:xMode val="edge"/>
          <c:yMode val="edge"/>
          <c:x val="0.28599822061339808"/>
          <c:y val="3.14822955468664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'!$P$2:$AB$2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'!$P$3:$AB$3</c:f>
              <c:numCache>
                <c:formatCode>#,##0_);[Red]\(#,##0\)</c:formatCode>
                <c:ptCount val="13"/>
                <c:pt idx="0">
                  <c:v>1143.76</c:v>
                </c:pt>
                <c:pt idx="1">
                  <c:v>1293.33</c:v>
                </c:pt>
                <c:pt idx="2">
                  <c:v>1185.31</c:v>
                </c:pt>
                <c:pt idx="3">
                  <c:v>1092.6199999999999</c:v>
                </c:pt>
                <c:pt idx="8">
                  <c:v>1178.8499999999999</c:v>
                </c:pt>
                <c:pt idx="9">
                  <c:v>1259.05</c:v>
                </c:pt>
                <c:pt idx="10">
                  <c:v>1325.42</c:v>
                </c:pt>
                <c:pt idx="11">
                  <c:v>1364.22</c:v>
                </c:pt>
                <c:pt idx="12">
                  <c:v>1370.28</c:v>
                </c:pt>
              </c:numCache>
            </c:numRef>
          </c:yVal>
          <c:smooth val="1"/>
          <c:extLst>
            <c:ext xmlns:c16="http://schemas.microsoft.com/office/drawing/2014/chart" uri="{C3380CC4-5D6E-409C-BE32-E72D297353CC}">
              <c16:uniqueId val="{00000000-107B-4E5F-90F4-B73B2E50CB04}"/>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'!$P$2:$AB$2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'!$P$4:$AB$4</c:f>
              <c:numCache>
                <c:formatCode>#,##0_);[Red]\(#,##0\)</c:formatCode>
                <c:ptCount val="13"/>
                <c:pt idx="0">
                  <c:v>1148.95</c:v>
                </c:pt>
                <c:pt idx="1">
                  <c:v>1316.98</c:v>
                </c:pt>
                <c:pt idx="3">
                  <c:v>1094.54</c:v>
                </c:pt>
                <c:pt idx="4">
                  <c:v>1186.6400000000001</c:v>
                </c:pt>
                <c:pt idx="8">
                  <c:v>1199.1199999999999</c:v>
                </c:pt>
                <c:pt idx="9">
                  <c:v>1258.24</c:v>
                </c:pt>
                <c:pt idx="10">
                  <c:v>1289.8900000000001</c:v>
                </c:pt>
                <c:pt idx="11">
                  <c:v>1310.98</c:v>
                </c:pt>
                <c:pt idx="12">
                  <c:v>1314.93</c:v>
                </c:pt>
              </c:numCache>
            </c:numRef>
          </c:yVal>
          <c:smooth val="1"/>
          <c:extLst>
            <c:ext xmlns:c16="http://schemas.microsoft.com/office/drawing/2014/chart" uri="{C3380CC4-5D6E-409C-BE32-E72D297353CC}">
              <c16:uniqueId val="{00000001-107B-4E5F-90F4-B73B2E50CB04}"/>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'!$P$2:$AB$2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'!$P$5:$AB$5</c:f>
              <c:numCache>
                <c:formatCode>#,##0_);[Red]\(#,##0\)</c:formatCode>
                <c:ptCount val="13"/>
                <c:pt idx="0">
                  <c:v>1153.4000000000001</c:v>
                </c:pt>
                <c:pt idx="1">
                  <c:v>1323.71</c:v>
                </c:pt>
                <c:pt idx="4">
                  <c:v>1184.55</c:v>
                </c:pt>
                <c:pt idx="5">
                  <c:v>1177.99</c:v>
                </c:pt>
                <c:pt idx="8">
                  <c:v>1204.98</c:v>
                </c:pt>
                <c:pt idx="9">
                  <c:v>1257</c:v>
                </c:pt>
                <c:pt idx="10">
                  <c:v>1293.23</c:v>
                </c:pt>
                <c:pt idx="11">
                  <c:v>1316.88</c:v>
                </c:pt>
                <c:pt idx="12">
                  <c:v>1333.08</c:v>
                </c:pt>
              </c:numCache>
            </c:numRef>
          </c:yVal>
          <c:smooth val="1"/>
          <c:extLst>
            <c:ext xmlns:c16="http://schemas.microsoft.com/office/drawing/2014/chart" uri="{C3380CC4-5D6E-409C-BE32-E72D297353CC}">
              <c16:uniqueId val="{00000002-107B-4E5F-90F4-B73B2E50CB04}"/>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'!$P$2:$AB$2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'!$P$6:$AB$6</c:f>
              <c:numCache>
                <c:formatCode>#,##0_);[Red]\(#,##0\)</c:formatCode>
                <c:ptCount val="13"/>
                <c:pt idx="0">
                  <c:v>1149.3</c:v>
                </c:pt>
                <c:pt idx="1">
                  <c:v>1321.69</c:v>
                </c:pt>
                <c:pt idx="5">
                  <c:v>1200.47</c:v>
                </c:pt>
                <c:pt idx="6">
                  <c:v>1189.17</c:v>
                </c:pt>
                <c:pt idx="8">
                  <c:v>1220.5899999999999</c:v>
                </c:pt>
                <c:pt idx="9">
                  <c:v>1277.54</c:v>
                </c:pt>
                <c:pt idx="10">
                  <c:v>1317.21</c:v>
                </c:pt>
                <c:pt idx="11">
                  <c:v>1352.86</c:v>
                </c:pt>
                <c:pt idx="12">
                  <c:v>1383.75</c:v>
                </c:pt>
              </c:numCache>
            </c:numRef>
          </c:yVal>
          <c:smooth val="1"/>
          <c:extLst>
            <c:ext xmlns:c16="http://schemas.microsoft.com/office/drawing/2014/chart" uri="{C3380CC4-5D6E-409C-BE32-E72D297353CC}">
              <c16:uniqueId val="{00000003-107B-4E5F-90F4-B73B2E50CB04}"/>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'!$P$2:$AB$2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'!$P$7:$AB$7</c:f>
              <c:numCache>
                <c:formatCode>#,##0_);[Red]\(#,##0\)</c:formatCode>
                <c:ptCount val="13"/>
                <c:pt idx="0">
                  <c:v>1150.72</c:v>
                </c:pt>
                <c:pt idx="1">
                  <c:v>1314.84</c:v>
                </c:pt>
                <c:pt idx="6">
                  <c:v>1203.6600000000001</c:v>
                </c:pt>
                <c:pt idx="7">
                  <c:v>1204.06</c:v>
                </c:pt>
                <c:pt idx="9">
                  <c:v>1290.18</c:v>
                </c:pt>
                <c:pt idx="10">
                  <c:v>1313.89</c:v>
                </c:pt>
                <c:pt idx="11">
                  <c:v>1334.91</c:v>
                </c:pt>
                <c:pt idx="12">
                  <c:v>1356.03</c:v>
                </c:pt>
              </c:numCache>
            </c:numRef>
          </c:yVal>
          <c:smooth val="1"/>
          <c:extLst>
            <c:ext xmlns:c16="http://schemas.microsoft.com/office/drawing/2014/chart" uri="{C3380CC4-5D6E-409C-BE32-E72D297353CC}">
              <c16:uniqueId val="{00000004-107B-4E5F-90F4-B73B2E50CB0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'!$AC$1</c:f>
          <c:strCache>
            <c:ptCount val="1"/>
            <c:pt idx="0">
              <c:v>EUR</c:v>
            </c:pt>
          </c:strCache>
        </c:strRef>
      </c:tx>
      <c:layout>
        <c:manualLayout>
          <c:xMode val="edge"/>
          <c:yMode val="edge"/>
          <c:x val="0.38534077250966448"/>
          <c:y val="3.04603226315799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'!$AC$2:$AO$2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'!$AC$3:$AO$3</c:f>
              <c:numCache>
                <c:formatCode>#,##0_);[Red]\(#,##0\)</c:formatCode>
                <c:ptCount val="13"/>
                <c:pt idx="0">
                  <c:v>4632.6400000000003</c:v>
                </c:pt>
                <c:pt idx="1">
                  <c:v>4178.04</c:v>
                </c:pt>
                <c:pt idx="2">
                  <c:v>3976.59</c:v>
                </c:pt>
                <c:pt idx="3">
                  <c:v>3642.38</c:v>
                </c:pt>
                <c:pt idx="8">
                  <c:v>3036.15</c:v>
                </c:pt>
                <c:pt idx="9">
                  <c:v>2717.52</c:v>
                </c:pt>
                <c:pt idx="10">
                  <c:v>2508.8000000000002</c:v>
                </c:pt>
                <c:pt idx="11">
                  <c:v>2350.98</c:v>
                </c:pt>
                <c:pt idx="12">
                  <c:v>2217.8000000000002</c:v>
                </c:pt>
              </c:numCache>
            </c:numRef>
          </c:yVal>
          <c:smooth val="1"/>
          <c:extLst>
            <c:ext xmlns:c16="http://schemas.microsoft.com/office/drawing/2014/chart" uri="{C3380CC4-5D6E-409C-BE32-E72D297353CC}">
              <c16:uniqueId val="{00000000-D398-4C20-830F-A20AE1616CED}"/>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'!$AC$2:$AO$2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'!$AC$4:$AO$4</c:f>
              <c:numCache>
                <c:formatCode>#,##0_);[Red]\(#,##0\)</c:formatCode>
                <c:ptCount val="13"/>
                <c:pt idx="0">
                  <c:v>4731.74</c:v>
                </c:pt>
                <c:pt idx="1">
                  <c:v>4278.57</c:v>
                </c:pt>
                <c:pt idx="3">
                  <c:v>3748.19</c:v>
                </c:pt>
                <c:pt idx="4">
                  <c:v>3974.49</c:v>
                </c:pt>
                <c:pt idx="8">
                  <c:v>3126.2</c:v>
                </c:pt>
                <c:pt idx="9">
                  <c:v>2792.73</c:v>
                </c:pt>
                <c:pt idx="10">
                  <c:v>2575.02</c:v>
                </c:pt>
                <c:pt idx="11">
                  <c:v>2420.0100000000002</c:v>
                </c:pt>
                <c:pt idx="12">
                  <c:v>2279.88</c:v>
                </c:pt>
              </c:numCache>
            </c:numRef>
          </c:yVal>
          <c:smooth val="1"/>
          <c:extLst>
            <c:ext xmlns:c16="http://schemas.microsoft.com/office/drawing/2014/chart" uri="{C3380CC4-5D6E-409C-BE32-E72D297353CC}">
              <c16:uniqueId val="{00000001-D398-4C20-830F-A20AE1616CED}"/>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'!$AC$2:$AO$2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'!$AC$5:$AO$5</c:f>
              <c:numCache>
                <c:formatCode>#,##0_);[Red]\(#,##0\)</c:formatCode>
                <c:ptCount val="13"/>
                <c:pt idx="0">
                  <c:v>4719.74</c:v>
                </c:pt>
                <c:pt idx="1">
                  <c:v>4260.66</c:v>
                </c:pt>
                <c:pt idx="4">
                  <c:v>3990.16</c:v>
                </c:pt>
                <c:pt idx="5">
                  <c:v>3826.37</c:v>
                </c:pt>
                <c:pt idx="8">
                  <c:v>2961.31</c:v>
                </c:pt>
                <c:pt idx="9">
                  <c:v>2531.2199999999998</c:v>
                </c:pt>
                <c:pt idx="10">
                  <c:v>2230.2399999999998</c:v>
                </c:pt>
                <c:pt idx="11">
                  <c:v>2001.69</c:v>
                </c:pt>
                <c:pt idx="12">
                  <c:v>1846.19</c:v>
                </c:pt>
              </c:numCache>
            </c:numRef>
          </c:yVal>
          <c:smooth val="1"/>
          <c:extLst>
            <c:ext xmlns:c16="http://schemas.microsoft.com/office/drawing/2014/chart" uri="{C3380CC4-5D6E-409C-BE32-E72D297353CC}">
              <c16:uniqueId val="{00000002-D398-4C20-830F-A20AE1616CED}"/>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'!$AC$2:$AO$2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'!$AC$6:$AO$6</c:f>
              <c:numCache>
                <c:formatCode>#,##0_);[Red]\(#,##0\)</c:formatCode>
                <c:ptCount val="13"/>
                <c:pt idx="0">
                  <c:v>4679.42</c:v>
                </c:pt>
                <c:pt idx="1">
                  <c:v>4258.7</c:v>
                </c:pt>
                <c:pt idx="5">
                  <c:v>3832</c:v>
                </c:pt>
                <c:pt idx="6">
                  <c:v>3572.68</c:v>
                </c:pt>
                <c:pt idx="8">
                  <c:v>2918.59</c:v>
                </c:pt>
                <c:pt idx="9">
                  <c:v>2433.88</c:v>
                </c:pt>
                <c:pt idx="10">
                  <c:v>2063.35</c:v>
                </c:pt>
                <c:pt idx="11">
                  <c:v>1795.75</c:v>
                </c:pt>
                <c:pt idx="12">
                  <c:v>1609.27</c:v>
                </c:pt>
              </c:numCache>
            </c:numRef>
          </c:yVal>
          <c:smooth val="1"/>
          <c:extLst>
            <c:ext xmlns:c16="http://schemas.microsoft.com/office/drawing/2014/chart" uri="{C3380CC4-5D6E-409C-BE32-E72D297353CC}">
              <c16:uniqueId val="{00000003-D398-4C20-830F-A20AE1616CED}"/>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'!$AC$2:$AO$2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'!$AC$7:$AO$7</c:f>
              <c:numCache>
                <c:formatCode>#,##0_);[Red]\(#,##0\)</c:formatCode>
                <c:ptCount val="13"/>
                <c:pt idx="0">
                  <c:v>4723.32</c:v>
                </c:pt>
                <c:pt idx="1">
                  <c:v>4276.5600000000004</c:v>
                </c:pt>
                <c:pt idx="6">
                  <c:v>3585.63</c:v>
                </c:pt>
                <c:pt idx="7">
                  <c:v>3501.08</c:v>
                </c:pt>
                <c:pt idx="9">
                  <c:v>2423.06</c:v>
                </c:pt>
                <c:pt idx="10">
                  <c:v>2025.67</c:v>
                </c:pt>
                <c:pt idx="11">
                  <c:v>1725.52</c:v>
                </c:pt>
                <c:pt idx="12">
                  <c:v>1518.49</c:v>
                </c:pt>
              </c:numCache>
            </c:numRef>
          </c:yVal>
          <c:smooth val="1"/>
          <c:extLst>
            <c:ext xmlns:c16="http://schemas.microsoft.com/office/drawing/2014/chart" uri="{C3380CC4-5D6E-409C-BE32-E72D297353CC}">
              <c16:uniqueId val="{00000004-D398-4C20-830F-A20AE1616CE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'!$AP$1</c:f>
          <c:strCache>
            <c:ptCount val="1"/>
            <c:pt idx="0">
              <c:v>AFRICA</c:v>
            </c:pt>
          </c:strCache>
        </c:strRef>
      </c:tx>
      <c:layout>
        <c:manualLayout>
          <c:xMode val="edge"/>
          <c:yMode val="edge"/>
          <c:x val="0.25843076450862412"/>
          <c:y val="3.058081884356346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439969122505034"/>
          <c:y val="0.18904042848462813"/>
          <c:w val="0.45682172886439038"/>
          <c:h val="0.69272256776139574"/>
        </c:manualLayout>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'!$AP$2:$BB$2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'!$AP$3:$BB$3</c:f>
              <c:numCache>
                <c:formatCode>#,##0_);[Red]\(#,##0\)</c:formatCode>
                <c:ptCount val="13"/>
                <c:pt idx="0">
                  <c:v>1109.33</c:v>
                </c:pt>
                <c:pt idx="1">
                  <c:v>1270.31</c:v>
                </c:pt>
                <c:pt idx="2">
                  <c:v>1369.52</c:v>
                </c:pt>
                <c:pt idx="3">
                  <c:v>1296.57</c:v>
                </c:pt>
                <c:pt idx="8">
                  <c:v>1616.63</c:v>
                </c:pt>
                <c:pt idx="9">
                  <c:v>1745.03</c:v>
                </c:pt>
                <c:pt idx="10">
                  <c:v>1896.58</c:v>
                </c:pt>
                <c:pt idx="11">
                  <c:v>2085.7600000000002</c:v>
                </c:pt>
                <c:pt idx="12">
                  <c:v>2287.33</c:v>
                </c:pt>
              </c:numCache>
            </c:numRef>
          </c:yVal>
          <c:smooth val="1"/>
          <c:extLst>
            <c:ext xmlns:c16="http://schemas.microsoft.com/office/drawing/2014/chart" uri="{C3380CC4-5D6E-409C-BE32-E72D297353CC}">
              <c16:uniqueId val="{00000000-F755-49CF-9290-601606088122}"/>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'!$AP$2:$BB$2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'!$AP$4:$BB$4</c:f>
              <c:numCache>
                <c:formatCode>#,##0_);[Red]\(#,##0\)</c:formatCode>
                <c:ptCount val="13"/>
                <c:pt idx="0">
                  <c:v>1174.49</c:v>
                </c:pt>
                <c:pt idx="1">
                  <c:v>1335.89</c:v>
                </c:pt>
                <c:pt idx="3">
                  <c:v>1315.02</c:v>
                </c:pt>
                <c:pt idx="4">
                  <c:v>1371.7</c:v>
                </c:pt>
                <c:pt idx="8">
                  <c:v>1592.43</c:v>
                </c:pt>
                <c:pt idx="9">
                  <c:v>1712.47</c:v>
                </c:pt>
                <c:pt idx="10">
                  <c:v>1837.31</c:v>
                </c:pt>
                <c:pt idx="11">
                  <c:v>2001.25</c:v>
                </c:pt>
                <c:pt idx="12">
                  <c:v>2178.9899999999998</c:v>
                </c:pt>
              </c:numCache>
            </c:numRef>
          </c:yVal>
          <c:smooth val="1"/>
          <c:extLst>
            <c:ext xmlns:c16="http://schemas.microsoft.com/office/drawing/2014/chart" uri="{C3380CC4-5D6E-409C-BE32-E72D297353CC}">
              <c16:uniqueId val="{00000001-F755-49CF-9290-601606088122}"/>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'!$AP$2:$BB$2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'!$AP$5:$BB$5</c:f>
              <c:numCache>
                <c:formatCode>#,##0_);[Red]\(#,##0\)</c:formatCode>
                <c:ptCount val="13"/>
                <c:pt idx="0">
                  <c:v>1168.05</c:v>
                </c:pt>
                <c:pt idx="1">
                  <c:v>1328.67</c:v>
                </c:pt>
                <c:pt idx="4">
                  <c:v>1363.93</c:v>
                </c:pt>
                <c:pt idx="5">
                  <c:v>1385.48</c:v>
                </c:pt>
                <c:pt idx="8">
                  <c:v>1468.28</c:v>
                </c:pt>
                <c:pt idx="9">
                  <c:v>1535.57</c:v>
                </c:pt>
                <c:pt idx="10">
                  <c:v>1634.88</c:v>
                </c:pt>
                <c:pt idx="11">
                  <c:v>1792.98</c:v>
                </c:pt>
                <c:pt idx="12">
                  <c:v>1991.25</c:v>
                </c:pt>
              </c:numCache>
            </c:numRef>
          </c:yVal>
          <c:smooth val="1"/>
          <c:extLst>
            <c:ext xmlns:c16="http://schemas.microsoft.com/office/drawing/2014/chart" uri="{C3380CC4-5D6E-409C-BE32-E72D297353CC}">
              <c16:uniqueId val="{00000002-F755-49CF-9290-601606088122}"/>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'!$AP$2:$BB$2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'!$AP$6:$BB$6</c:f>
              <c:numCache>
                <c:formatCode>#,##0_);[Red]\(#,##0\)</c:formatCode>
                <c:ptCount val="13"/>
                <c:pt idx="0">
                  <c:v>1161.19</c:v>
                </c:pt>
                <c:pt idx="1">
                  <c:v>1326.9</c:v>
                </c:pt>
                <c:pt idx="5">
                  <c:v>1427.91</c:v>
                </c:pt>
                <c:pt idx="6">
                  <c:v>1420.19</c:v>
                </c:pt>
                <c:pt idx="8">
                  <c:v>1472.34</c:v>
                </c:pt>
                <c:pt idx="9">
                  <c:v>1543.37</c:v>
                </c:pt>
                <c:pt idx="10">
                  <c:v>1636.79</c:v>
                </c:pt>
                <c:pt idx="11">
                  <c:v>1778.79</c:v>
                </c:pt>
                <c:pt idx="12">
                  <c:v>1970.63</c:v>
                </c:pt>
              </c:numCache>
            </c:numRef>
          </c:yVal>
          <c:smooth val="1"/>
          <c:extLst>
            <c:ext xmlns:c16="http://schemas.microsoft.com/office/drawing/2014/chart" uri="{C3380CC4-5D6E-409C-BE32-E72D297353CC}">
              <c16:uniqueId val="{00000003-F755-49CF-9290-601606088122}"/>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'!$AP$2:$BB$2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'!$AP$7:$BB$7</c:f>
              <c:numCache>
                <c:formatCode>#,##0_);[Red]\(#,##0\)</c:formatCode>
                <c:ptCount val="13"/>
                <c:pt idx="0">
                  <c:v>1178.78</c:v>
                </c:pt>
                <c:pt idx="1">
                  <c:v>1342.15</c:v>
                </c:pt>
                <c:pt idx="6">
                  <c:v>1452.44</c:v>
                </c:pt>
                <c:pt idx="7">
                  <c:v>1459.9</c:v>
                </c:pt>
                <c:pt idx="9">
                  <c:v>1572.83</c:v>
                </c:pt>
                <c:pt idx="10">
                  <c:v>1670.72</c:v>
                </c:pt>
                <c:pt idx="11">
                  <c:v>1792.78</c:v>
                </c:pt>
                <c:pt idx="12">
                  <c:v>1961.42</c:v>
                </c:pt>
              </c:numCache>
            </c:numRef>
          </c:yVal>
          <c:smooth val="1"/>
          <c:extLst>
            <c:ext xmlns:c16="http://schemas.microsoft.com/office/drawing/2014/chart" uri="{C3380CC4-5D6E-409C-BE32-E72D297353CC}">
              <c16:uniqueId val="{00000004-F755-49CF-9290-601606088122}"/>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'!$BC$1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'!$BC$3:$BO$3</c:f>
              <c:numCache>
                <c:formatCode>#,##0_);[Red]\(#,##0\)</c:formatCode>
                <c:ptCount val="13"/>
                <c:pt idx="0">
                  <c:v>1571.86</c:v>
                </c:pt>
                <c:pt idx="1">
                  <c:v>1833.71</c:v>
                </c:pt>
                <c:pt idx="2">
                  <c:v>1885.76</c:v>
                </c:pt>
                <c:pt idx="3">
                  <c:v>1849</c:v>
                </c:pt>
                <c:pt idx="8">
                  <c:v>2149.64</c:v>
                </c:pt>
                <c:pt idx="9">
                  <c:v>2342.4</c:v>
                </c:pt>
                <c:pt idx="10">
                  <c:v>2464.75</c:v>
                </c:pt>
                <c:pt idx="11">
                  <c:v>2603.7399999999998</c:v>
                </c:pt>
                <c:pt idx="12">
                  <c:v>2644.4</c:v>
                </c:pt>
              </c:numCache>
            </c:numRef>
          </c:yVal>
          <c:smooth val="1"/>
          <c:extLst>
            <c:ext xmlns:c16="http://schemas.microsoft.com/office/drawing/2014/chart" uri="{C3380CC4-5D6E-409C-BE32-E72D297353CC}">
              <c16:uniqueId val="{00000000-E2CC-4C76-B426-F142CDD3D8AD}"/>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'!$BC$4:$BO$4</c:f>
              <c:numCache>
                <c:formatCode>#,##0_);[Red]\(#,##0\)</c:formatCode>
                <c:ptCount val="13"/>
                <c:pt idx="0">
                  <c:v>1636.59</c:v>
                </c:pt>
                <c:pt idx="1">
                  <c:v>1944.14</c:v>
                </c:pt>
                <c:pt idx="3">
                  <c:v>1942.06</c:v>
                </c:pt>
                <c:pt idx="4">
                  <c:v>2072.5700000000002</c:v>
                </c:pt>
                <c:pt idx="8">
                  <c:v>2306.98</c:v>
                </c:pt>
                <c:pt idx="9">
                  <c:v>2446.23</c:v>
                </c:pt>
                <c:pt idx="10">
                  <c:v>2543.36</c:v>
                </c:pt>
                <c:pt idx="11">
                  <c:v>2640.06</c:v>
                </c:pt>
                <c:pt idx="12">
                  <c:v>2705.63</c:v>
                </c:pt>
              </c:numCache>
            </c:numRef>
          </c:yVal>
          <c:smooth val="1"/>
          <c:extLst>
            <c:ext xmlns:c16="http://schemas.microsoft.com/office/drawing/2014/chart" uri="{C3380CC4-5D6E-409C-BE32-E72D297353CC}">
              <c16:uniqueId val="{00000001-E2CC-4C76-B426-F142CDD3D8AD}"/>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'!$BC$5:$BO$5</c:f>
              <c:numCache>
                <c:formatCode>#,##0_);[Red]\(#,##0\)</c:formatCode>
                <c:ptCount val="13"/>
                <c:pt idx="0">
                  <c:v>1637.04</c:v>
                </c:pt>
                <c:pt idx="1">
                  <c:v>1905.68</c:v>
                </c:pt>
                <c:pt idx="4">
                  <c:v>2055.88</c:v>
                </c:pt>
                <c:pt idx="5">
                  <c:v>2118.7800000000002</c:v>
                </c:pt>
                <c:pt idx="8">
                  <c:v>2332.5300000000002</c:v>
                </c:pt>
                <c:pt idx="9">
                  <c:v>2428.2399999999998</c:v>
                </c:pt>
                <c:pt idx="10">
                  <c:v>2524.73</c:v>
                </c:pt>
                <c:pt idx="11">
                  <c:v>2652.46</c:v>
                </c:pt>
                <c:pt idx="12">
                  <c:v>2737.41</c:v>
                </c:pt>
              </c:numCache>
            </c:numRef>
          </c:yVal>
          <c:smooth val="1"/>
          <c:extLst>
            <c:ext xmlns:c16="http://schemas.microsoft.com/office/drawing/2014/chart" uri="{C3380CC4-5D6E-409C-BE32-E72D297353CC}">
              <c16:uniqueId val="{00000002-E2CC-4C76-B426-F142CDD3D8AD}"/>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'!$BC$6:$BO$6</c:f>
              <c:numCache>
                <c:formatCode>#,##0_);[Red]\(#,##0\)</c:formatCode>
                <c:ptCount val="13"/>
                <c:pt idx="0">
                  <c:v>1639.02</c:v>
                </c:pt>
                <c:pt idx="1">
                  <c:v>1908.21</c:v>
                </c:pt>
                <c:pt idx="5">
                  <c:v>2158.2600000000002</c:v>
                </c:pt>
                <c:pt idx="6">
                  <c:v>2196.86</c:v>
                </c:pt>
                <c:pt idx="8">
                  <c:v>2325.9</c:v>
                </c:pt>
                <c:pt idx="9">
                  <c:v>2422.5100000000002</c:v>
                </c:pt>
                <c:pt idx="10">
                  <c:v>2546.67</c:v>
                </c:pt>
                <c:pt idx="11">
                  <c:v>2703.72</c:v>
                </c:pt>
                <c:pt idx="12">
                  <c:v>2814.1</c:v>
                </c:pt>
              </c:numCache>
            </c:numRef>
          </c:yVal>
          <c:smooth val="1"/>
          <c:extLst>
            <c:ext xmlns:c16="http://schemas.microsoft.com/office/drawing/2014/chart" uri="{C3380CC4-5D6E-409C-BE32-E72D297353CC}">
              <c16:uniqueId val="{00000003-E2CC-4C76-B426-F142CDD3D8AD}"/>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'!$BC$7:$BO$7</c:f>
              <c:numCache>
                <c:formatCode>#,##0_);[Red]\(#,##0\)</c:formatCode>
                <c:ptCount val="13"/>
                <c:pt idx="0">
                  <c:v>1641.1</c:v>
                </c:pt>
                <c:pt idx="1">
                  <c:v>1908.74</c:v>
                </c:pt>
                <c:pt idx="6">
                  <c:v>2256.9899999999998</c:v>
                </c:pt>
                <c:pt idx="7">
                  <c:v>2291.4299999999998</c:v>
                </c:pt>
                <c:pt idx="9">
                  <c:v>2466.08</c:v>
                </c:pt>
                <c:pt idx="10">
                  <c:v>2574.7800000000002</c:v>
                </c:pt>
                <c:pt idx="11">
                  <c:v>2683.89</c:v>
                </c:pt>
                <c:pt idx="12">
                  <c:v>2735.82</c:v>
                </c:pt>
              </c:numCache>
            </c:numRef>
          </c:yVal>
          <c:smooth val="1"/>
          <c:extLst>
            <c:ext xmlns:c16="http://schemas.microsoft.com/office/drawing/2014/chart" uri="{C3380CC4-5D6E-409C-BE32-E72D297353CC}">
              <c16:uniqueId val="{00000004-E2CC-4C76-B426-F142CDD3D8A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'!$BP$1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'!$BP$3:$CB$3</c:f>
              <c:numCache>
                <c:formatCode>#,##0_);[Red]\(#,##0\)</c:formatCode>
                <c:ptCount val="13"/>
                <c:pt idx="0">
                  <c:v>2017.43</c:v>
                </c:pt>
                <c:pt idx="1">
                  <c:v>1995.16</c:v>
                </c:pt>
                <c:pt idx="2">
                  <c:v>2165.33</c:v>
                </c:pt>
                <c:pt idx="3">
                  <c:v>2067.69</c:v>
                </c:pt>
                <c:pt idx="8">
                  <c:v>2247.0700000000002</c:v>
                </c:pt>
                <c:pt idx="9">
                  <c:v>2271.27</c:v>
                </c:pt>
                <c:pt idx="10">
                  <c:v>2306.7600000000002</c:v>
                </c:pt>
                <c:pt idx="11">
                  <c:v>2329.54</c:v>
                </c:pt>
                <c:pt idx="12">
                  <c:v>2331.85</c:v>
                </c:pt>
              </c:numCache>
            </c:numRef>
          </c:yVal>
          <c:smooth val="1"/>
          <c:extLst>
            <c:ext xmlns:c16="http://schemas.microsoft.com/office/drawing/2014/chart" uri="{C3380CC4-5D6E-409C-BE32-E72D297353CC}">
              <c16:uniqueId val="{00000000-E815-447F-8CB2-7320C1808A85}"/>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'!$BP$4:$CB$4</c:f>
              <c:numCache>
                <c:formatCode>#,##0_);[Red]\(#,##0\)</c:formatCode>
                <c:ptCount val="13"/>
                <c:pt idx="0">
                  <c:v>2159.21</c:v>
                </c:pt>
                <c:pt idx="1">
                  <c:v>2115.79</c:v>
                </c:pt>
                <c:pt idx="3">
                  <c:v>2199.98</c:v>
                </c:pt>
                <c:pt idx="4">
                  <c:v>2309.2199999999998</c:v>
                </c:pt>
                <c:pt idx="8">
                  <c:v>2106.75</c:v>
                </c:pt>
                <c:pt idx="9">
                  <c:v>2089.17</c:v>
                </c:pt>
                <c:pt idx="10">
                  <c:v>2074.81</c:v>
                </c:pt>
                <c:pt idx="11">
                  <c:v>2089.29</c:v>
                </c:pt>
                <c:pt idx="12">
                  <c:v>2096.7800000000002</c:v>
                </c:pt>
              </c:numCache>
            </c:numRef>
          </c:yVal>
          <c:smooth val="1"/>
          <c:extLst>
            <c:ext xmlns:c16="http://schemas.microsoft.com/office/drawing/2014/chart" uri="{C3380CC4-5D6E-409C-BE32-E72D297353CC}">
              <c16:uniqueId val="{00000001-E815-447F-8CB2-7320C1808A85}"/>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'!$BP$5:$CB$5</c:f>
              <c:numCache>
                <c:formatCode>#,##0_);[Red]\(#,##0\)</c:formatCode>
                <c:ptCount val="13"/>
                <c:pt idx="0">
                  <c:v>2152.5500000000002</c:v>
                </c:pt>
                <c:pt idx="1">
                  <c:v>2113.13</c:v>
                </c:pt>
                <c:pt idx="4">
                  <c:v>2330.2800000000002</c:v>
                </c:pt>
                <c:pt idx="5">
                  <c:v>2347.89</c:v>
                </c:pt>
                <c:pt idx="8">
                  <c:v>2192.6999999999998</c:v>
                </c:pt>
                <c:pt idx="9">
                  <c:v>2164.84</c:v>
                </c:pt>
                <c:pt idx="10">
                  <c:v>2158.1</c:v>
                </c:pt>
                <c:pt idx="11">
                  <c:v>2161.3000000000002</c:v>
                </c:pt>
                <c:pt idx="12">
                  <c:v>2144.41</c:v>
                </c:pt>
              </c:numCache>
            </c:numRef>
          </c:yVal>
          <c:smooth val="1"/>
          <c:extLst>
            <c:ext xmlns:c16="http://schemas.microsoft.com/office/drawing/2014/chart" uri="{C3380CC4-5D6E-409C-BE32-E72D297353CC}">
              <c16:uniqueId val="{00000002-E815-447F-8CB2-7320C1808A85}"/>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'!$BP$6:$CB$6</c:f>
              <c:numCache>
                <c:formatCode>#,##0_);[Red]\(#,##0\)</c:formatCode>
                <c:ptCount val="13"/>
                <c:pt idx="0">
                  <c:v>2141.11</c:v>
                </c:pt>
                <c:pt idx="1">
                  <c:v>2111.61</c:v>
                </c:pt>
                <c:pt idx="5">
                  <c:v>2338.84</c:v>
                </c:pt>
                <c:pt idx="6">
                  <c:v>2388.1799999999998</c:v>
                </c:pt>
                <c:pt idx="8">
                  <c:v>2380.39</c:v>
                </c:pt>
                <c:pt idx="9">
                  <c:v>2355.89</c:v>
                </c:pt>
                <c:pt idx="10">
                  <c:v>2321.5300000000002</c:v>
                </c:pt>
                <c:pt idx="11">
                  <c:v>2304.16</c:v>
                </c:pt>
                <c:pt idx="12">
                  <c:v>2286.0500000000002</c:v>
                </c:pt>
              </c:numCache>
            </c:numRef>
          </c:yVal>
          <c:smooth val="1"/>
          <c:extLst>
            <c:ext xmlns:c16="http://schemas.microsoft.com/office/drawing/2014/chart" uri="{C3380CC4-5D6E-409C-BE32-E72D297353CC}">
              <c16:uniqueId val="{00000003-E815-447F-8CB2-7320C1808A85}"/>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'分析CO2 '!$BP$7:$CB$7</c:f>
              <c:numCache>
                <c:formatCode>#,##0_);[Red]\(#,##0\)</c:formatCode>
                <c:ptCount val="13"/>
                <c:pt idx="0">
                  <c:v>2137.71</c:v>
                </c:pt>
                <c:pt idx="1">
                  <c:v>2106.04</c:v>
                </c:pt>
                <c:pt idx="6">
                  <c:v>2407.5700000000002</c:v>
                </c:pt>
                <c:pt idx="7">
                  <c:v>2445.71</c:v>
                </c:pt>
                <c:pt idx="9">
                  <c:v>2377.94</c:v>
                </c:pt>
                <c:pt idx="10">
                  <c:v>2340.08</c:v>
                </c:pt>
                <c:pt idx="11">
                  <c:v>2336.5300000000002</c:v>
                </c:pt>
                <c:pt idx="12">
                  <c:v>2320.3000000000002</c:v>
                </c:pt>
              </c:numCache>
            </c:numRef>
          </c:yVal>
          <c:smooth val="1"/>
          <c:extLst>
            <c:ext xmlns:c16="http://schemas.microsoft.com/office/drawing/2014/chart" uri="{C3380CC4-5D6E-409C-BE32-E72D297353CC}">
              <c16:uniqueId val="{00000004-E815-447F-8CB2-7320C1808A8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'!$CC$1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'!$CC$2:$CO$2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'!$CC$7:$CO$7</c:f>
              <c:numCache>
                <c:formatCode>#,##0_);[Red]\(#,##0\)</c:formatCode>
                <c:ptCount val="13"/>
                <c:pt idx="0">
                  <c:v>8771.58</c:v>
                </c:pt>
                <c:pt idx="1">
                  <c:v>10320</c:v>
                </c:pt>
                <c:pt idx="6">
                  <c:v>12571.5</c:v>
                </c:pt>
                <c:pt idx="7">
                  <c:v>12659.7</c:v>
                </c:pt>
                <c:pt idx="9">
                  <c:v>10515.4</c:v>
                </c:pt>
                <c:pt idx="10">
                  <c:v>8759.26</c:v>
                </c:pt>
                <c:pt idx="11">
                  <c:v>7436.14</c:v>
                </c:pt>
                <c:pt idx="12">
                  <c:v>6566.84</c:v>
                </c:pt>
              </c:numCache>
            </c:numRef>
          </c:yVal>
          <c:smooth val="1"/>
          <c:extLst>
            <c:ext xmlns:c16="http://schemas.microsoft.com/office/drawing/2014/chart" uri="{C3380CC4-5D6E-409C-BE32-E72D297353CC}">
              <c16:uniqueId val="{00000000-D443-4EAD-8ADC-BC03EFE4A2A6}"/>
            </c:ext>
          </c:extLst>
        </c:ser>
        <c:ser>
          <c:idx val="2"/>
          <c:order val="1"/>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'!$CC$2:$CO$2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'!$CC$6:$CO$6</c:f>
              <c:numCache>
                <c:formatCode>#,##0_);[Red]\(#,##0\)</c:formatCode>
                <c:ptCount val="13"/>
                <c:pt idx="0">
                  <c:v>8770.27</c:v>
                </c:pt>
                <c:pt idx="1">
                  <c:v>10318.6</c:v>
                </c:pt>
                <c:pt idx="5">
                  <c:v>12087.1</c:v>
                </c:pt>
                <c:pt idx="6">
                  <c:v>12635.8</c:v>
                </c:pt>
                <c:pt idx="8">
                  <c:v>11598.1</c:v>
                </c:pt>
                <c:pt idx="9">
                  <c:v>9607.09</c:v>
                </c:pt>
                <c:pt idx="10">
                  <c:v>8284.02</c:v>
                </c:pt>
                <c:pt idx="11">
                  <c:v>7277.39</c:v>
                </c:pt>
                <c:pt idx="12">
                  <c:v>6355.55</c:v>
                </c:pt>
              </c:numCache>
            </c:numRef>
          </c:yVal>
          <c:smooth val="1"/>
          <c:extLst>
            <c:ext xmlns:c16="http://schemas.microsoft.com/office/drawing/2014/chart" uri="{C3380CC4-5D6E-409C-BE32-E72D297353CC}">
              <c16:uniqueId val="{00000001-D443-4EAD-8ADC-BC03EFE4A2A6}"/>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'!$CC$2:$CO$2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'!$CC$5:$CO$5</c:f>
              <c:numCache>
                <c:formatCode>#,##0_);[Red]\(#,##0\)</c:formatCode>
                <c:ptCount val="13"/>
                <c:pt idx="0">
                  <c:v>8799.08</c:v>
                </c:pt>
                <c:pt idx="1">
                  <c:v>10344.799999999999</c:v>
                </c:pt>
                <c:pt idx="4">
                  <c:v>12110</c:v>
                </c:pt>
                <c:pt idx="5">
                  <c:v>12134.6</c:v>
                </c:pt>
                <c:pt idx="8">
                  <c:v>11261.1</c:v>
                </c:pt>
                <c:pt idx="9">
                  <c:v>9827.2900000000009</c:v>
                </c:pt>
                <c:pt idx="10">
                  <c:v>8835.7800000000007</c:v>
                </c:pt>
                <c:pt idx="11">
                  <c:v>7950.55</c:v>
                </c:pt>
                <c:pt idx="12">
                  <c:v>6897.29</c:v>
                </c:pt>
              </c:numCache>
            </c:numRef>
          </c:yVal>
          <c:smooth val="1"/>
          <c:extLst>
            <c:ext xmlns:c16="http://schemas.microsoft.com/office/drawing/2014/chart" uri="{C3380CC4-5D6E-409C-BE32-E72D297353CC}">
              <c16:uniqueId val="{00000002-D443-4EAD-8ADC-BC03EFE4A2A6}"/>
            </c:ext>
          </c:extLst>
        </c:ser>
        <c:ser>
          <c:idx val="0"/>
          <c:order val="3"/>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'!$CC$2:$CO$2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'!$CC$4:$CO$4</c:f>
              <c:numCache>
                <c:formatCode>#,##0_);[Red]\(#,##0\)</c:formatCode>
                <c:ptCount val="13"/>
                <c:pt idx="0">
                  <c:v>8792.4500000000007</c:v>
                </c:pt>
                <c:pt idx="1">
                  <c:v>10352.700000000001</c:v>
                </c:pt>
                <c:pt idx="3">
                  <c:v>11592.9</c:v>
                </c:pt>
                <c:pt idx="4">
                  <c:v>12128.9</c:v>
                </c:pt>
                <c:pt idx="8">
                  <c:v>11840.1</c:v>
                </c:pt>
                <c:pt idx="9">
                  <c:v>10772.9</c:v>
                </c:pt>
                <c:pt idx="10">
                  <c:v>9748.25</c:v>
                </c:pt>
                <c:pt idx="11">
                  <c:v>8838.7800000000007</c:v>
                </c:pt>
                <c:pt idx="12">
                  <c:v>7969.68</c:v>
                </c:pt>
              </c:numCache>
            </c:numRef>
          </c:yVal>
          <c:smooth val="1"/>
          <c:extLst>
            <c:ext xmlns:c16="http://schemas.microsoft.com/office/drawing/2014/chart" uri="{C3380CC4-5D6E-409C-BE32-E72D297353CC}">
              <c16:uniqueId val="{00000003-D443-4EAD-8ADC-BC03EFE4A2A6}"/>
            </c:ext>
          </c:extLst>
        </c:ser>
        <c:ser>
          <c:idx val="3"/>
          <c:order val="4"/>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'!$CC$2:$CO$2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'!$CC$3:$CO$3</c:f>
              <c:numCache>
                <c:formatCode>#,##0_);[Red]\(#,##0\)</c:formatCode>
                <c:ptCount val="13"/>
                <c:pt idx="0">
                  <c:v>8765.8700000000008</c:v>
                </c:pt>
                <c:pt idx="1">
                  <c:v>10282.700000000001</c:v>
                </c:pt>
                <c:pt idx="2">
                  <c:v>11198.4</c:v>
                </c:pt>
                <c:pt idx="3">
                  <c:v>11355.5</c:v>
                </c:pt>
                <c:pt idx="8">
                  <c:v>11385.1</c:v>
                </c:pt>
                <c:pt idx="9">
                  <c:v>10571.5</c:v>
                </c:pt>
                <c:pt idx="10">
                  <c:v>9805.2999999999993</c:v>
                </c:pt>
                <c:pt idx="11">
                  <c:v>9083.91</c:v>
                </c:pt>
                <c:pt idx="12">
                  <c:v>8340.73</c:v>
                </c:pt>
              </c:numCache>
            </c:numRef>
          </c:yVal>
          <c:smooth val="1"/>
          <c:extLst>
            <c:ext xmlns:c16="http://schemas.microsoft.com/office/drawing/2014/chart" uri="{C3380CC4-5D6E-409C-BE32-E72D297353CC}">
              <c16:uniqueId val="{00000004-D443-4EAD-8ADC-BC03EFE4A2A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'!$CP$1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'!$CP$2:$DB$2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'!$CP$3:$DB$3</c:f>
              <c:numCache>
                <c:formatCode>#,##0_);[Red]\(#,##0\)</c:formatCode>
                <c:ptCount val="13"/>
                <c:pt idx="0">
                  <c:v>1683.11</c:v>
                </c:pt>
                <c:pt idx="1">
                  <c:v>2167.75</c:v>
                </c:pt>
                <c:pt idx="2">
                  <c:v>2475.25</c:v>
                </c:pt>
                <c:pt idx="3">
                  <c:v>2304.1</c:v>
                </c:pt>
                <c:pt idx="8">
                  <c:v>3305.41</c:v>
                </c:pt>
                <c:pt idx="9">
                  <c:v>3666.17</c:v>
                </c:pt>
                <c:pt idx="10">
                  <c:v>3819.81</c:v>
                </c:pt>
                <c:pt idx="11">
                  <c:v>3789.9</c:v>
                </c:pt>
                <c:pt idx="12">
                  <c:v>3686.51</c:v>
                </c:pt>
              </c:numCache>
            </c:numRef>
          </c:yVal>
          <c:smooth val="1"/>
          <c:extLst>
            <c:ext xmlns:c16="http://schemas.microsoft.com/office/drawing/2014/chart" uri="{C3380CC4-5D6E-409C-BE32-E72D297353CC}">
              <c16:uniqueId val="{00000000-592D-44B6-84C8-82C7D0732050}"/>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'!$CP$2:$DB$2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'!$CP$4:$DB$4</c:f>
              <c:numCache>
                <c:formatCode>#,##0_);[Red]\(#,##0\)</c:formatCode>
                <c:ptCount val="13"/>
                <c:pt idx="0">
                  <c:v>1686.32</c:v>
                </c:pt>
                <c:pt idx="1">
                  <c:v>2173.9899999999998</c:v>
                </c:pt>
                <c:pt idx="3">
                  <c:v>2229.2800000000002</c:v>
                </c:pt>
                <c:pt idx="4">
                  <c:v>2472.33</c:v>
                </c:pt>
                <c:pt idx="8">
                  <c:v>3275.38</c:v>
                </c:pt>
                <c:pt idx="9">
                  <c:v>3480.21</c:v>
                </c:pt>
                <c:pt idx="10">
                  <c:v>3505.52</c:v>
                </c:pt>
                <c:pt idx="11">
                  <c:v>3447.53</c:v>
                </c:pt>
                <c:pt idx="12">
                  <c:v>3324.93</c:v>
                </c:pt>
              </c:numCache>
            </c:numRef>
          </c:yVal>
          <c:smooth val="1"/>
          <c:extLst>
            <c:ext xmlns:c16="http://schemas.microsoft.com/office/drawing/2014/chart" uri="{C3380CC4-5D6E-409C-BE32-E72D297353CC}">
              <c16:uniqueId val="{00000001-592D-44B6-84C8-82C7D0732050}"/>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'!$CP$2:$DB$2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'!$CP$5:$DB$5</c:f>
              <c:numCache>
                <c:formatCode>#,##0_);[Red]\(#,##0\)</c:formatCode>
                <c:ptCount val="13"/>
                <c:pt idx="0">
                  <c:v>1685.48</c:v>
                </c:pt>
                <c:pt idx="1">
                  <c:v>2175.31</c:v>
                </c:pt>
                <c:pt idx="4">
                  <c:v>2461.5</c:v>
                </c:pt>
                <c:pt idx="5">
                  <c:v>2627.27</c:v>
                </c:pt>
                <c:pt idx="8">
                  <c:v>3251.96</c:v>
                </c:pt>
                <c:pt idx="9">
                  <c:v>3450.24</c:v>
                </c:pt>
                <c:pt idx="10">
                  <c:v>3393.9</c:v>
                </c:pt>
                <c:pt idx="11">
                  <c:v>3352.94</c:v>
                </c:pt>
                <c:pt idx="12">
                  <c:v>3362.77</c:v>
                </c:pt>
              </c:numCache>
            </c:numRef>
          </c:yVal>
          <c:smooth val="1"/>
          <c:extLst>
            <c:ext xmlns:c16="http://schemas.microsoft.com/office/drawing/2014/chart" uri="{C3380CC4-5D6E-409C-BE32-E72D297353CC}">
              <c16:uniqueId val="{00000002-592D-44B6-84C8-82C7D0732050}"/>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'!$CP$2:$DB$2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'!$CP$6:$DB$6</c:f>
              <c:numCache>
                <c:formatCode>#,##0_);[Red]\(#,##0\)</c:formatCode>
                <c:ptCount val="13"/>
                <c:pt idx="0">
                  <c:v>1667.01</c:v>
                </c:pt>
                <c:pt idx="1">
                  <c:v>2174.17</c:v>
                </c:pt>
                <c:pt idx="5">
                  <c:v>2702.16</c:v>
                </c:pt>
                <c:pt idx="6">
                  <c:v>2901.69</c:v>
                </c:pt>
                <c:pt idx="8">
                  <c:v>3457.91</c:v>
                </c:pt>
                <c:pt idx="9">
                  <c:v>3497.48</c:v>
                </c:pt>
                <c:pt idx="10">
                  <c:v>3396.94</c:v>
                </c:pt>
                <c:pt idx="11">
                  <c:v>3272.15</c:v>
                </c:pt>
                <c:pt idx="12">
                  <c:v>3184.23</c:v>
                </c:pt>
              </c:numCache>
            </c:numRef>
          </c:yVal>
          <c:smooth val="1"/>
          <c:extLst>
            <c:ext xmlns:c16="http://schemas.microsoft.com/office/drawing/2014/chart" uri="{C3380CC4-5D6E-409C-BE32-E72D297353CC}">
              <c16:uniqueId val="{00000003-592D-44B6-84C8-82C7D0732050}"/>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'!$CP$2:$DB$2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'!$CP$7:$DB$7</c:f>
              <c:numCache>
                <c:formatCode>#,##0_);[Red]\(#,##0\)</c:formatCode>
                <c:ptCount val="13"/>
                <c:pt idx="0">
                  <c:v>1667.84</c:v>
                </c:pt>
                <c:pt idx="1">
                  <c:v>2173.54</c:v>
                </c:pt>
                <c:pt idx="6">
                  <c:v>2964.31</c:v>
                </c:pt>
                <c:pt idx="7">
                  <c:v>3113.42</c:v>
                </c:pt>
                <c:pt idx="9">
                  <c:v>3644.83</c:v>
                </c:pt>
                <c:pt idx="10">
                  <c:v>3621.05</c:v>
                </c:pt>
                <c:pt idx="11">
                  <c:v>3492</c:v>
                </c:pt>
                <c:pt idx="12">
                  <c:v>3428.18</c:v>
                </c:pt>
              </c:numCache>
            </c:numRef>
          </c:yVal>
          <c:smooth val="1"/>
          <c:extLst>
            <c:ext xmlns:c16="http://schemas.microsoft.com/office/drawing/2014/chart" uri="{C3380CC4-5D6E-409C-BE32-E72D297353CC}">
              <c16:uniqueId val="{00000004-592D-44B6-84C8-82C7D073205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'!$DC$1</c:f>
          <c:strCache>
            <c:ptCount val="1"/>
            <c:pt idx="0">
              <c:v>ASIAPAC-(CHINA+INDIA)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'分析CO2 '!$B$3</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'!$DC$2:$DO$2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'!$DC$3:$DO$3</c:f>
              <c:numCache>
                <c:formatCode>#,##0_);[Red]\(#,##0\)</c:formatCode>
                <c:ptCount val="13"/>
                <c:pt idx="0">
                  <c:v>3877.2200000000003</c:v>
                </c:pt>
                <c:pt idx="1">
                  <c:v>4216.75</c:v>
                </c:pt>
                <c:pt idx="2">
                  <c:v>4546.2500000000018</c:v>
                </c:pt>
                <c:pt idx="3">
                  <c:v>4347.8000000000011</c:v>
                </c:pt>
                <c:pt idx="8">
                  <c:v>4877.99</c:v>
                </c:pt>
                <c:pt idx="9">
                  <c:v>5100.5300000000007</c:v>
                </c:pt>
                <c:pt idx="10">
                  <c:v>5202.7900000000027</c:v>
                </c:pt>
                <c:pt idx="11">
                  <c:v>5272.1900000000005</c:v>
                </c:pt>
                <c:pt idx="12">
                  <c:v>5218.0599999999995</c:v>
                </c:pt>
              </c:numCache>
            </c:numRef>
          </c:yVal>
          <c:smooth val="1"/>
          <c:extLst>
            <c:ext xmlns:c16="http://schemas.microsoft.com/office/drawing/2014/chart" uri="{C3380CC4-5D6E-409C-BE32-E72D297353CC}">
              <c16:uniqueId val="{00000000-A43C-4C54-986F-D888FEC64745}"/>
            </c:ext>
          </c:extLst>
        </c:ser>
        <c:ser>
          <c:idx val="0"/>
          <c:order val="1"/>
          <c:tx>
            <c:strRef>
              <c:f>'分析CO2 '!$B$4</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'!$DC$2:$DO$2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'!$DC$4:$DO$4</c:f>
              <c:numCache>
                <c:formatCode>#,##0_);[Red]\(#,##0\)</c:formatCode>
                <c:ptCount val="13"/>
                <c:pt idx="0">
                  <c:v>3964.94</c:v>
                </c:pt>
                <c:pt idx="1">
                  <c:v>4305.24</c:v>
                </c:pt>
                <c:pt idx="3">
                  <c:v>4479.8100000000013</c:v>
                </c:pt>
                <c:pt idx="4">
                  <c:v>4498.1399999999976</c:v>
                </c:pt>
                <c:pt idx="8">
                  <c:v>4469.0700000000006</c:v>
                </c:pt>
                <c:pt idx="9">
                  <c:v>4496.3399999999983</c:v>
                </c:pt>
                <c:pt idx="10">
                  <c:v>4544.4399999999987</c:v>
                </c:pt>
                <c:pt idx="11">
                  <c:v>4591.2700000000004</c:v>
                </c:pt>
                <c:pt idx="12">
                  <c:v>4622.57</c:v>
                </c:pt>
              </c:numCache>
            </c:numRef>
          </c:yVal>
          <c:smooth val="1"/>
          <c:extLst>
            <c:ext xmlns:c16="http://schemas.microsoft.com/office/drawing/2014/chart" uri="{C3380CC4-5D6E-409C-BE32-E72D297353CC}">
              <c16:uniqueId val="{00000001-A43C-4C54-986F-D888FEC64745}"/>
            </c:ext>
          </c:extLst>
        </c:ser>
        <c:ser>
          <c:idx val="1"/>
          <c:order val="2"/>
          <c:tx>
            <c:strRef>
              <c:f>'分析CO2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'分析CO2 '!$DC$2:$DO$2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'!$DC$5:$DO$5</c:f>
              <c:numCache>
                <c:formatCode>#,##0_);[Red]\(#,##0\)</c:formatCode>
                <c:ptCount val="13"/>
                <c:pt idx="0">
                  <c:v>3964.94</c:v>
                </c:pt>
                <c:pt idx="1">
                  <c:v>4305.24</c:v>
                </c:pt>
                <c:pt idx="4">
                  <c:v>4479.8100000000013</c:v>
                </c:pt>
                <c:pt idx="5">
                  <c:v>4498.1399999999976</c:v>
                </c:pt>
                <c:pt idx="8">
                  <c:v>4469.0700000000006</c:v>
                </c:pt>
                <c:pt idx="9">
                  <c:v>4496.3399999999983</c:v>
                </c:pt>
                <c:pt idx="10">
                  <c:v>4544.4399999999987</c:v>
                </c:pt>
                <c:pt idx="11">
                  <c:v>4591.2700000000004</c:v>
                </c:pt>
                <c:pt idx="12">
                  <c:v>4622.57</c:v>
                </c:pt>
              </c:numCache>
            </c:numRef>
          </c:yVal>
          <c:smooth val="1"/>
          <c:extLst>
            <c:ext xmlns:c16="http://schemas.microsoft.com/office/drawing/2014/chart" uri="{C3380CC4-5D6E-409C-BE32-E72D297353CC}">
              <c16:uniqueId val="{00000002-A43C-4C54-986F-D888FEC64745}"/>
            </c:ext>
          </c:extLst>
        </c:ser>
        <c:ser>
          <c:idx val="2"/>
          <c:order val="3"/>
          <c:tx>
            <c:strRef>
              <c:f>'分析CO2 '!$B$6</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'!$DC$2:$DO$2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'!$DC$6:$DO$6</c:f>
              <c:numCache>
                <c:formatCode>#,##0_);[Red]\(#,##0\)</c:formatCode>
                <c:ptCount val="13"/>
                <c:pt idx="0">
                  <c:v>3998.59</c:v>
                </c:pt>
                <c:pt idx="1">
                  <c:v>4322.8999999999978</c:v>
                </c:pt>
                <c:pt idx="5">
                  <c:v>4627.409999999998</c:v>
                </c:pt>
                <c:pt idx="6">
                  <c:v>4634.0000000000018</c:v>
                </c:pt>
                <c:pt idx="8">
                  <c:v>4625.6200000000008</c:v>
                </c:pt>
                <c:pt idx="9">
                  <c:v>4647.5600000000013</c:v>
                </c:pt>
                <c:pt idx="10">
                  <c:v>4669.6399999999994</c:v>
                </c:pt>
                <c:pt idx="11">
                  <c:v>4655.1699999999983</c:v>
                </c:pt>
                <c:pt idx="12">
                  <c:v>4642.0599999999995</c:v>
                </c:pt>
              </c:numCache>
            </c:numRef>
          </c:yVal>
          <c:smooth val="1"/>
          <c:extLst>
            <c:ext xmlns:c16="http://schemas.microsoft.com/office/drawing/2014/chart" uri="{C3380CC4-5D6E-409C-BE32-E72D297353CC}">
              <c16:uniqueId val="{00000003-A43C-4C54-986F-D888FEC64745}"/>
            </c:ext>
          </c:extLst>
        </c:ser>
        <c:ser>
          <c:idx val="4"/>
          <c:order val="4"/>
          <c:tx>
            <c:strRef>
              <c:f>'分析CO2 '!$B$7</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'分析CO2 '!$DC$2:$DO$2</c:f>
              <c:numCache>
                <c:formatCode>General</c:formatCode>
                <c:ptCount val="13"/>
                <c:pt idx="0">
                  <c:v>2010</c:v>
                </c:pt>
                <c:pt idx="1">
                  <c:v>2015</c:v>
                </c:pt>
                <c:pt idx="2">
                  <c:v>2019</c:v>
                </c:pt>
                <c:pt idx="3">
                  <c:v>2020</c:v>
                </c:pt>
                <c:pt idx="4">
                  <c:v>2021</c:v>
                </c:pt>
                <c:pt idx="5">
                  <c:v>2022</c:v>
                </c:pt>
                <c:pt idx="6" formatCode="0">
                  <c:v>2023</c:v>
                </c:pt>
                <c:pt idx="7" formatCode="0">
                  <c:v>2024</c:v>
                </c:pt>
                <c:pt idx="8">
                  <c:v>2030</c:v>
                </c:pt>
                <c:pt idx="9">
                  <c:v>2035</c:v>
                </c:pt>
                <c:pt idx="10">
                  <c:v>2040</c:v>
                </c:pt>
                <c:pt idx="11">
                  <c:v>2045</c:v>
                </c:pt>
                <c:pt idx="12">
                  <c:v>2050</c:v>
                </c:pt>
              </c:numCache>
            </c:numRef>
          </c:xVal>
          <c:yVal>
            <c:numRef>
              <c:f>'分析CO2 '!$DC$7:$DO$7</c:f>
              <c:numCache>
                <c:formatCode>#,##0_);[Red]\(#,##0\)</c:formatCode>
                <c:ptCount val="13"/>
                <c:pt idx="0">
                  <c:v>3968.1499999999996</c:v>
                </c:pt>
                <c:pt idx="1">
                  <c:v>4336.7500000000009</c:v>
                </c:pt>
                <c:pt idx="6">
                  <c:v>4588.840000000002</c:v>
                </c:pt>
                <c:pt idx="7">
                  <c:v>4650.2800000000007</c:v>
                </c:pt>
                <c:pt idx="9">
                  <c:v>4551.2900000000009</c:v>
                </c:pt>
                <c:pt idx="10">
                  <c:v>4495.1800000000012</c:v>
                </c:pt>
                <c:pt idx="11">
                  <c:v>4459.9899999999989</c:v>
                </c:pt>
                <c:pt idx="12">
                  <c:v>4443.07</c:v>
                </c:pt>
              </c:numCache>
            </c:numRef>
          </c:yVal>
          <c:smooth val="1"/>
          <c:extLst>
            <c:ext xmlns:c16="http://schemas.microsoft.com/office/drawing/2014/chart" uri="{C3380CC4-5D6E-409C-BE32-E72D297353CC}">
              <c16:uniqueId val="{00000004-A43C-4C54-986F-D888FEC6474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世界'!$Z$3</c:f>
          <c:strCache>
            <c:ptCount val="1"/>
            <c:pt idx="0">
              <c:v>Total energy supply</c:v>
            </c:pt>
          </c:strCache>
        </c:strRef>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0337171040359348"/>
          <c:y val="0.15307792819856245"/>
          <c:w val="0.64942270241230848"/>
          <c:h val="0.73372030079474682"/>
        </c:manualLayout>
      </c:layout>
      <c:scatterChart>
        <c:scatterStyle val="lineMarker"/>
        <c:varyColors val="0"/>
        <c:ser>
          <c:idx val="0"/>
          <c:order val="0"/>
          <c:tx>
            <c:strRef>
              <c:f>'シナリオ比較 世界'!$AA$3</c:f>
              <c:strCache>
                <c:ptCount val="1"/>
                <c:pt idx="0">
                  <c:v>STEPS</c:v>
                </c:pt>
              </c:strCache>
            </c:strRef>
          </c:tx>
          <c:spPr>
            <a:ln w="38100" cap="rnd">
              <a:solidFill>
                <a:schemeClr val="accent1"/>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世界'!$AB$3:$AK$3</c:f>
              <c:numCache>
                <c:formatCode>General</c:formatCode>
                <c:ptCount val="10"/>
                <c:pt idx="5" formatCode="#\ ##0\ \ \ \ ;\-#\ ##0\ \ \ \ ;\-\ \ \ \ ">
                  <c:v>676.46600000000001</c:v>
                </c:pt>
                <c:pt idx="6" formatCode="#\ ##0\ \ \ \ ;\-#\ ##0\ \ \ \ ;\-\ \ \ \ ">
                  <c:v>681.62400000000002</c:v>
                </c:pt>
                <c:pt idx="7" formatCode="#\ ##0\ \ \ \ ;\-#\ ##0\ \ \ \ ;\-\ \ \ \ ">
                  <c:v>690.87400000000002</c:v>
                </c:pt>
                <c:pt idx="8" formatCode="#\ ##0\ \ \ \ ;\-#\ ##0\ \ \ \ ;\-\ \ \ \ ">
                  <c:v>706.62400000000002</c:v>
                </c:pt>
                <c:pt idx="9" formatCode="#\ ##0\ \ \ \ ;\-#\ ##0\ \ \ \ ;\-\ \ \ \ ">
                  <c:v>721.94399999999996</c:v>
                </c:pt>
              </c:numCache>
            </c:numRef>
          </c:yVal>
          <c:smooth val="0"/>
          <c:extLst>
            <c:ext xmlns:c16="http://schemas.microsoft.com/office/drawing/2014/chart" uri="{C3380CC4-5D6E-409C-BE32-E72D297353CC}">
              <c16:uniqueId val="{00000000-F006-4BA5-A347-94B0E3CDD8D0}"/>
            </c:ext>
          </c:extLst>
        </c:ser>
        <c:ser>
          <c:idx val="1"/>
          <c:order val="1"/>
          <c:tx>
            <c:strRef>
              <c:f>'シナリオ比較 世界'!$AA$4</c:f>
              <c:strCache>
                <c:ptCount val="1"/>
                <c:pt idx="0">
                  <c:v>APS</c:v>
                </c:pt>
              </c:strCache>
            </c:strRef>
          </c:tx>
          <c:spPr>
            <a:ln w="38100" cap="rnd">
              <a:solidFill>
                <a:srgbClr val="FFC000"/>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世界'!$AB$4:$AK$4</c:f>
              <c:numCache>
                <c:formatCode>General</c:formatCode>
                <c:ptCount val="10"/>
                <c:pt idx="3" formatCode="#\ ##0\ \ \ \ ;\-#\ ##0\ \ \ \ ;\-\ \ \ \ ">
                  <c:v>642.14599999999996</c:v>
                </c:pt>
                <c:pt idx="5" formatCode="#\ ##0\ \ \ \ ;\-#\ ##0\ \ \ \ ;\-\ \ \ \ ">
                  <c:v>640.84900000000005</c:v>
                </c:pt>
                <c:pt idx="6" formatCode="#\ ##0\ \ \ \ ;\-#\ ##0\ \ \ \ ;\-\ \ \ \ ">
                  <c:v>623.95500000000004</c:v>
                </c:pt>
                <c:pt idx="7" formatCode="#\ ##0\ \ \ \ ;\-#\ ##0\ \ \ \ ;\-\ \ \ \ ">
                  <c:v>619.61500000000001</c:v>
                </c:pt>
                <c:pt idx="8" formatCode="#\ ##0\ \ \ \ ;\-#\ ##0\ \ \ \ ;\-\ \ \ \ ">
                  <c:v>625.79399999999998</c:v>
                </c:pt>
                <c:pt idx="9" formatCode="#\ ##0\ \ \ \ ;\-#\ ##0\ \ \ \ ;\-\ \ \ \ ">
                  <c:v>634.73500000000001</c:v>
                </c:pt>
              </c:numCache>
            </c:numRef>
          </c:yVal>
          <c:smooth val="0"/>
          <c:extLst>
            <c:ext xmlns:c16="http://schemas.microsoft.com/office/drawing/2014/chart" uri="{C3380CC4-5D6E-409C-BE32-E72D297353CC}">
              <c16:uniqueId val="{00000001-F006-4BA5-A347-94B0E3CDD8D0}"/>
            </c:ext>
          </c:extLst>
        </c:ser>
        <c:ser>
          <c:idx val="2"/>
          <c:order val="2"/>
          <c:tx>
            <c:strRef>
              <c:f>'シナリオ比較 世界'!$AA$5</c:f>
              <c:strCache>
                <c:ptCount val="1"/>
                <c:pt idx="0">
                  <c:v>NZE</c:v>
                </c:pt>
              </c:strCache>
            </c:strRef>
          </c:tx>
          <c:spPr>
            <a:ln w="38100" cap="rnd">
              <a:solidFill>
                <a:schemeClr val="accent3"/>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世界'!$AB$5:$AK$5</c:f>
              <c:numCache>
                <c:formatCode>General</c:formatCode>
                <c:ptCount val="10"/>
                <c:pt idx="3" formatCode="#\ ##0\ \ \ \ ;\-#\ ##0\ \ \ \ ;\-\ \ \ \ ">
                  <c:v>642.14599999999996</c:v>
                </c:pt>
                <c:pt idx="5" formatCode="#\ ##0\ \ \ \ ;\-#\ ##0\ \ \ \ ;\-\ \ \ \ ">
                  <c:v>587.97400000000005</c:v>
                </c:pt>
                <c:pt idx="6" formatCode="#\ ##0\ \ \ \ ;\-#\ ##0\ \ \ \ ;\-\ \ \ \ ">
                  <c:v>544.12300000000005</c:v>
                </c:pt>
                <c:pt idx="7" formatCode="#\ ##0\ \ \ \ ;\-#\ ##0\ \ \ \ ;\-\ \ \ \ ">
                  <c:v>538.46799999999996</c:v>
                </c:pt>
                <c:pt idx="8" formatCode="#\ ##0\ \ \ \ ;\-#\ ##0\ \ \ \ ;\-\ \ \ \ ">
                  <c:v>549.80399999999997</c:v>
                </c:pt>
                <c:pt idx="9" formatCode="#\ ##0\ \ \ \ ;\-#\ ##0\ \ \ \ ;\-\ \ \ \ ">
                  <c:v>563.99900000000002</c:v>
                </c:pt>
              </c:numCache>
            </c:numRef>
          </c:yVal>
          <c:smooth val="0"/>
          <c:extLst>
            <c:ext xmlns:c16="http://schemas.microsoft.com/office/drawing/2014/chart" uri="{C3380CC4-5D6E-409C-BE32-E72D297353CC}">
              <c16:uniqueId val="{00000002-F006-4BA5-A347-94B0E3CDD8D0}"/>
            </c:ext>
          </c:extLst>
        </c:ser>
        <c:ser>
          <c:idx val="3"/>
          <c:order val="3"/>
          <c:tx>
            <c:strRef>
              <c:f>'シナリオ比較 世界'!$AA$6</c:f>
              <c:strCache>
                <c:ptCount val="1"/>
                <c:pt idx="0">
                  <c:v>Historical data</c:v>
                </c:pt>
              </c:strCache>
            </c:strRef>
          </c:tx>
          <c:spPr>
            <a:ln w="38100" cap="rnd">
              <a:solidFill>
                <a:sysClr val="windowText" lastClr="000000"/>
              </a:solidFill>
              <a:round/>
            </a:ln>
            <a:effectLst/>
          </c:spPr>
          <c:marker>
            <c:symbol val="none"/>
          </c:marker>
          <c:xVal>
            <c:numRef>
              <c:f>'シナリオ比較 世界'!$AB$2:$AK$2</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世界'!$AB$6:$AK$6</c:f>
              <c:numCache>
                <c:formatCode>#\ ##0\ \ \ \ ;\-#\ ##0\ \ \ \ ;\-\ \ \ \ </c:formatCode>
                <c:ptCount val="10"/>
                <c:pt idx="0">
                  <c:v>536.33299999999997</c:v>
                </c:pt>
                <c:pt idx="1">
                  <c:v>568.46100000000001</c:v>
                </c:pt>
                <c:pt idx="2">
                  <c:v>628.99800000000005</c:v>
                </c:pt>
                <c:pt idx="3">
                  <c:v>642.14599999999996</c:v>
                </c:pt>
              </c:numCache>
            </c:numRef>
          </c:yVal>
          <c:smooth val="0"/>
          <c:extLst>
            <c:ext xmlns:c16="http://schemas.microsoft.com/office/drawing/2014/chart" uri="{C3380CC4-5D6E-409C-BE32-E72D297353CC}">
              <c16:uniqueId val="{00000003-F006-4BA5-A347-94B0E3CDD8D0}"/>
            </c:ext>
          </c:extLst>
        </c:ser>
        <c:dLbls>
          <c:showLegendKey val="0"/>
          <c:showVal val="0"/>
          <c:showCatName val="0"/>
          <c:showSerName val="0"/>
          <c:showPercent val="0"/>
          <c:showBubbleSize val="0"/>
        </c:dLbls>
        <c:axId val="422440575"/>
        <c:axId val="422452095"/>
      </c:scatterChart>
      <c:valAx>
        <c:axId val="42244057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52095"/>
        <c:crosses val="autoZero"/>
        <c:crossBetween val="midCat"/>
      </c:valAx>
      <c:valAx>
        <c:axId val="422452095"/>
        <c:scaling>
          <c:orientation val="minMax"/>
          <c:max val="9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422440575"/>
        <c:crosses val="autoZero"/>
        <c:crossBetween val="midCat"/>
      </c:valAx>
      <c:spPr>
        <a:noFill/>
        <a:ln>
          <a:noFill/>
        </a:ln>
        <a:effectLst/>
      </c:spPr>
    </c:plotArea>
    <c:legend>
      <c:legendPos val="r"/>
      <c:layout>
        <c:manualLayout>
          <c:xMode val="edge"/>
          <c:yMode val="edge"/>
          <c:x val="0.47187681918146618"/>
          <c:y val="0.52075144771957638"/>
          <c:w val="0.5025265732759997"/>
          <c:h val="0.3070538159096239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ja-JP"/>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'!$DP$1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'!$DP$2:$EB$2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'!$DP$3:$EB$3</c:f>
              <c:numCache>
                <c:formatCode>#,##0_);[Red]\(#,##0\)</c:formatCode>
                <c:ptCount val="13"/>
                <c:pt idx="0">
                  <c:v>41723</c:v>
                </c:pt>
                <c:pt idx="1">
                  <c:v>41158</c:v>
                </c:pt>
                <c:pt idx="6">
                  <c:v>39384</c:v>
                </c:pt>
                <c:pt idx="7">
                  <c:v>39248</c:v>
                </c:pt>
                <c:pt idx="9">
                  <c:v>37255</c:v>
                </c:pt>
                <c:pt idx="10">
                  <c:v>35533</c:v>
                </c:pt>
                <c:pt idx="11">
                  <c:v>33661</c:v>
                </c:pt>
                <c:pt idx="12">
                  <c:v>31956</c:v>
                </c:pt>
              </c:numCache>
            </c:numRef>
          </c:yVal>
          <c:smooth val="1"/>
          <c:extLst>
            <c:ext xmlns:c16="http://schemas.microsoft.com/office/drawing/2014/chart" uri="{C3380CC4-5D6E-409C-BE32-E72D297353CC}">
              <c16:uniqueId val="{00000000-5033-40CB-81B6-D84384D719B1}"/>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'!$DP$2:$EB$2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'!$DP$4:$EB$4</c:f>
              <c:numCache>
                <c:formatCode>#,##0_);[Red]\(#,##0\)</c:formatCode>
                <c:ptCount val="13"/>
                <c:pt idx="0">
                  <c:v>41673</c:v>
                </c:pt>
                <c:pt idx="1">
                  <c:v>41097</c:v>
                </c:pt>
                <c:pt idx="5">
                  <c:v>39248</c:v>
                </c:pt>
                <c:pt idx="6">
                  <c:v>39342</c:v>
                </c:pt>
                <c:pt idx="8">
                  <c:v>37426</c:v>
                </c:pt>
                <c:pt idx="9">
                  <c:v>32995</c:v>
                </c:pt>
                <c:pt idx="10">
                  <c:v>29309</c:v>
                </c:pt>
                <c:pt idx="11">
                  <c:v>26884</c:v>
                </c:pt>
                <c:pt idx="12">
                  <c:v>25760</c:v>
                </c:pt>
              </c:numCache>
            </c:numRef>
          </c:yVal>
          <c:smooth val="1"/>
          <c:extLst>
            <c:ext xmlns:c16="http://schemas.microsoft.com/office/drawing/2014/chart" uri="{C3380CC4-5D6E-409C-BE32-E72D297353CC}">
              <c16:uniqueId val="{00000001-5033-40CB-81B6-D84384D719B1}"/>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'!$DP$2:$EB$2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'!$DP$5:$EB$5</c:f>
              <c:numCache>
                <c:formatCode>#,##0_);[Red]\(#,##0\)</c:formatCode>
                <c:ptCount val="13"/>
                <c:pt idx="0">
                  <c:v>41673</c:v>
                </c:pt>
                <c:pt idx="1">
                  <c:v>41097</c:v>
                </c:pt>
                <c:pt idx="4">
                  <c:v>39219</c:v>
                </c:pt>
                <c:pt idx="5">
                  <c:v>40200</c:v>
                </c:pt>
                <c:pt idx="8">
                  <c:v>37338</c:v>
                </c:pt>
                <c:pt idx="9">
                  <c:v>33637</c:v>
                </c:pt>
                <c:pt idx="10">
                  <c:v>31049</c:v>
                </c:pt>
                <c:pt idx="11">
                  <c:v>29376</c:v>
                </c:pt>
                <c:pt idx="12">
                  <c:v>28245</c:v>
                </c:pt>
              </c:numCache>
            </c:numRef>
          </c:yVal>
          <c:smooth val="1"/>
          <c:extLst>
            <c:ext xmlns:c16="http://schemas.microsoft.com/office/drawing/2014/chart" uri="{C3380CC4-5D6E-409C-BE32-E72D297353CC}">
              <c16:uniqueId val="{00000002-5033-40CB-81B6-D84384D719B1}"/>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'!$DP$2:$EB$2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'!$DP$6:$EB$6</c:f>
              <c:numCache>
                <c:formatCode>#,##0_);[Red]\(#,##0\)</c:formatCode>
                <c:ptCount val="13"/>
                <c:pt idx="0">
                  <c:v>41752</c:v>
                </c:pt>
                <c:pt idx="1">
                  <c:v>41219</c:v>
                </c:pt>
                <c:pt idx="3">
                  <c:v>36131</c:v>
                </c:pt>
                <c:pt idx="4">
                  <c:v>38658</c:v>
                </c:pt>
                <c:pt idx="8">
                  <c:v>37409</c:v>
                </c:pt>
                <c:pt idx="9">
                  <c:v>35127</c:v>
                </c:pt>
                <c:pt idx="10">
                  <c:v>33149</c:v>
                </c:pt>
                <c:pt idx="11">
                  <c:v>31738</c:v>
                </c:pt>
                <c:pt idx="12">
                  <c:v>30309</c:v>
                </c:pt>
              </c:numCache>
            </c:numRef>
          </c:yVal>
          <c:smooth val="1"/>
          <c:extLst>
            <c:ext xmlns:c16="http://schemas.microsoft.com/office/drawing/2014/chart" uri="{C3380CC4-5D6E-409C-BE32-E72D297353CC}">
              <c16:uniqueId val="{00000003-5033-40CB-81B6-D84384D719B1}"/>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'!$DP$2:$EB$2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'!$DP$7:$EB$7</c:f>
              <c:numCache>
                <c:formatCode>#,##0_);[Red]\(#,##0\)</c:formatCode>
                <c:ptCount val="13"/>
                <c:pt idx="0">
                  <c:v>41752</c:v>
                </c:pt>
                <c:pt idx="1">
                  <c:v>41219</c:v>
                </c:pt>
                <c:pt idx="2">
                  <c:v>41031</c:v>
                </c:pt>
                <c:pt idx="3">
                  <c:v>36354</c:v>
                </c:pt>
                <c:pt idx="8">
                  <c:v>38889</c:v>
                </c:pt>
                <c:pt idx="9">
                  <c:v>36258</c:v>
                </c:pt>
                <c:pt idx="10">
                  <c:v>34044</c:v>
                </c:pt>
                <c:pt idx="11">
                  <c:v>32726</c:v>
                </c:pt>
                <c:pt idx="12">
                  <c:v>31309</c:v>
                </c:pt>
              </c:numCache>
            </c:numRef>
          </c:yVal>
          <c:smooth val="1"/>
          <c:extLst>
            <c:ext xmlns:c16="http://schemas.microsoft.com/office/drawing/2014/chart" uri="{C3380CC4-5D6E-409C-BE32-E72D297353CC}">
              <c16:uniqueId val="{00000004-5033-40CB-81B6-D84384D719B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'!$EC$1</c:f>
          <c:strCache>
            <c:ptCount val="1"/>
            <c:pt idx="0">
              <c:v>CSAM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'!$EC$2:$EO$2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'!$EC$3:$EO$3</c:f>
              <c:numCache>
                <c:formatCode>#,##0_);[Red]\(#,##0\)</c:formatCode>
                <c:ptCount val="13"/>
                <c:pt idx="0">
                  <c:v>11355</c:v>
                </c:pt>
                <c:pt idx="1">
                  <c:v>11902</c:v>
                </c:pt>
                <c:pt idx="6">
                  <c:v>11508</c:v>
                </c:pt>
                <c:pt idx="7">
                  <c:v>11393</c:v>
                </c:pt>
                <c:pt idx="9">
                  <c:v>12170</c:v>
                </c:pt>
                <c:pt idx="10">
                  <c:v>12525</c:v>
                </c:pt>
                <c:pt idx="11">
                  <c:v>12884</c:v>
                </c:pt>
                <c:pt idx="12">
                  <c:v>13104</c:v>
                </c:pt>
              </c:numCache>
            </c:numRef>
          </c:yVal>
          <c:smooth val="1"/>
          <c:extLst>
            <c:ext xmlns:c16="http://schemas.microsoft.com/office/drawing/2014/chart" uri="{C3380CC4-5D6E-409C-BE32-E72D297353CC}">
              <c16:uniqueId val="{00000000-8DD1-4E6A-A377-11408AC84598}"/>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'!$EC$2:$EO$2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'!$EC$4:$EO$4</c:f>
              <c:numCache>
                <c:formatCode>#,##0_);[Red]\(#,##0\)</c:formatCode>
                <c:ptCount val="13"/>
                <c:pt idx="0">
                  <c:v>11335</c:v>
                </c:pt>
                <c:pt idx="1">
                  <c:v>11848</c:v>
                </c:pt>
                <c:pt idx="5">
                  <c:v>11316</c:v>
                </c:pt>
                <c:pt idx="6">
                  <c:v>11488</c:v>
                </c:pt>
                <c:pt idx="8">
                  <c:v>11674</c:v>
                </c:pt>
                <c:pt idx="9">
                  <c:v>12009</c:v>
                </c:pt>
                <c:pt idx="10">
                  <c:v>12328</c:v>
                </c:pt>
                <c:pt idx="11">
                  <c:v>12751</c:v>
                </c:pt>
                <c:pt idx="12">
                  <c:v>13089</c:v>
                </c:pt>
              </c:numCache>
            </c:numRef>
          </c:yVal>
          <c:smooth val="1"/>
          <c:extLst>
            <c:ext xmlns:c16="http://schemas.microsoft.com/office/drawing/2014/chart" uri="{C3380CC4-5D6E-409C-BE32-E72D297353CC}">
              <c16:uniqueId val="{00000001-8DD1-4E6A-A377-11408AC84598}"/>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'!$EC$2:$EO$2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'!$EC$5:$EO$5</c:f>
              <c:numCache>
                <c:formatCode>#,##0_);[Red]\(#,##0\)</c:formatCode>
                <c:ptCount val="13"/>
                <c:pt idx="0">
                  <c:v>11326</c:v>
                </c:pt>
                <c:pt idx="1">
                  <c:v>11834</c:v>
                </c:pt>
                <c:pt idx="4">
                  <c:v>10637</c:v>
                </c:pt>
                <c:pt idx="5">
                  <c:v>11008</c:v>
                </c:pt>
                <c:pt idx="8">
                  <c:v>11403</c:v>
                </c:pt>
                <c:pt idx="9">
                  <c:v>11904</c:v>
                </c:pt>
                <c:pt idx="10">
                  <c:v>12179</c:v>
                </c:pt>
                <c:pt idx="11">
                  <c:v>12245</c:v>
                </c:pt>
                <c:pt idx="12">
                  <c:v>12313</c:v>
                </c:pt>
              </c:numCache>
            </c:numRef>
          </c:yVal>
          <c:smooth val="1"/>
          <c:extLst>
            <c:ext xmlns:c16="http://schemas.microsoft.com/office/drawing/2014/chart" uri="{C3380CC4-5D6E-409C-BE32-E72D297353CC}">
              <c16:uniqueId val="{00000002-8DD1-4E6A-A377-11408AC84598}"/>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'!$EC$2:$EO$2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'!$EC$6:$EO$6</c:f>
              <c:numCache>
                <c:formatCode>#,##0_);[Red]\(#,##0\)</c:formatCode>
                <c:ptCount val="13"/>
                <c:pt idx="0">
                  <c:v>11304</c:v>
                </c:pt>
                <c:pt idx="1">
                  <c:v>11844</c:v>
                </c:pt>
                <c:pt idx="3">
                  <c:v>9386</c:v>
                </c:pt>
                <c:pt idx="4">
                  <c:v>10157</c:v>
                </c:pt>
                <c:pt idx="8">
                  <c:v>10823</c:v>
                </c:pt>
                <c:pt idx="9">
                  <c:v>11310</c:v>
                </c:pt>
                <c:pt idx="10">
                  <c:v>11509</c:v>
                </c:pt>
                <c:pt idx="11">
                  <c:v>11602</c:v>
                </c:pt>
                <c:pt idx="12">
                  <c:v>11499</c:v>
                </c:pt>
              </c:numCache>
            </c:numRef>
          </c:yVal>
          <c:smooth val="1"/>
          <c:extLst>
            <c:ext xmlns:c16="http://schemas.microsoft.com/office/drawing/2014/chart" uri="{C3380CC4-5D6E-409C-BE32-E72D297353CC}">
              <c16:uniqueId val="{00000003-8DD1-4E6A-A377-11408AC84598}"/>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'!$EC$2:$EO$2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'!$EC$7:$EO$7</c:f>
              <c:numCache>
                <c:formatCode>#,##0_);[Red]\(#,##0\)</c:formatCode>
                <c:ptCount val="13"/>
                <c:pt idx="0">
                  <c:v>11299</c:v>
                </c:pt>
                <c:pt idx="1">
                  <c:v>11833</c:v>
                </c:pt>
                <c:pt idx="2">
                  <c:v>10547</c:v>
                </c:pt>
                <c:pt idx="3">
                  <c:v>9618</c:v>
                </c:pt>
                <c:pt idx="8">
                  <c:v>10812</c:v>
                </c:pt>
                <c:pt idx="9">
                  <c:v>11540</c:v>
                </c:pt>
                <c:pt idx="10">
                  <c:v>12058</c:v>
                </c:pt>
                <c:pt idx="11">
                  <c:v>12226</c:v>
                </c:pt>
                <c:pt idx="12">
                  <c:v>12105</c:v>
                </c:pt>
              </c:numCache>
            </c:numRef>
          </c:yVal>
          <c:smooth val="1"/>
          <c:extLst>
            <c:ext xmlns:c16="http://schemas.microsoft.com/office/drawing/2014/chart" uri="{C3380CC4-5D6E-409C-BE32-E72D297353CC}">
              <c16:uniqueId val="{00000004-8DD1-4E6A-A377-11408AC8459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'!$EP$1</c:f>
          <c:strCache>
            <c:ptCount val="1"/>
            <c:pt idx="0">
              <c:v>EUR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'!$EP$2:$FB$2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'!$EP$3:$FB$3</c:f>
              <c:numCache>
                <c:formatCode>#,##0_);[Red]\(#,##0\)</c:formatCode>
                <c:ptCount val="13"/>
                <c:pt idx="0">
                  <c:v>27609</c:v>
                </c:pt>
                <c:pt idx="1">
                  <c:v>25273</c:v>
                </c:pt>
                <c:pt idx="6">
                  <c:v>24009</c:v>
                </c:pt>
                <c:pt idx="7">
                  <c:v>24078</c:v>
                </c:pt>
                <c:pt idx="9">
                  <c:v>17642</c:v>
                </c:pt>
                <c:pt idx="10">
                  <c:v>13942</c:v>
                </c:pt>
                <c:pt idx="11">
                  <c:v>11276</c:v>
                </c:pt>
                <c:pt idx="12">
                  <c:v>9627</c:v>
                </c:pt>
              </c:numCache>
            </c:numRef>
          </c:yVal>
          <c:smooth val="1"/>
          <c:extLst>
            <c:ext xmlns:c16="http://schemas.microsoft.com/office/drawing/2014/chart" uri="{C3380CC4-5D6E-409C-BE32-E72D297353CC}">
              <c16:uniqueId val="{00000000-3562-402F-9265-545FEEC75A0D}"/>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'!$EP$2:$FB$2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'!$EP$4:$FB$4</c:f>
              <c:numCache>
                <c:formatCode>#,##0_);[Red]\(#,##0\)</c:formatCode>
                <c:ptCount val="13"/>
                <c:pt idx="0">
                  <c:v>27498</c:v>
                </c:pt>
                <c:pt idx="1">
                  <c:v>25199</c:v>
                </c:pt>
                <c:pt idx="5">
                  <c:v>24538</c:v>
                </c:pt>
                <c:pt idx="6">
                  <c:v>23933</c:v>
                </c:pt>
                <c:pt idx="8">
                  <c:v>20833</c:v>
                </c:pt>
                <c:pt idx="9">
                  <c:v>17343</c:v>
                </c:pt>
                <c:pt idx="10">
                  <c:v>14053</c:v>
                </c:pt>
                <c:pt idx="11">
                  <c:v>11654</c:v>
                </c:pt>
                <c:pt idx="12">
                  <c:v>10105</c:v>
                </c:pt>
              </c:numCache>
            </c:numRef>
          </c:yVal>
          <c:smooth val="1"/>
          <c:extLst>
            <c:ext xmlns:c16="http://schemas.microsoft.com/office/drawing/2014/chart" uri="{C3380CC4-5D6E-409C-BE32-E72D297353CC}">
              <c16:uniqueId val="{00000001-3562-402F-9265-545FEEC75A0D}"/>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'!$EP$2:$FB$2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'!$EP$5:$FB$5</c:f>
              <c:numCache>
                <c:formatCode>#,##0_);[Red]\(#,##0\)</c:formatCode>
                <c:ptCount val="13"/>
                <c:pt idx="0">
                  <c:v>27809</c:v>
                </c:pt>
                <c:pt idx="1">
                  <c:v>25412</c:v>
                </c:pt>
                <c:pt idx="4">
                  <c:v>24740</c:v>
                </c:pt>
                <c:pt idx="5">
                  <c:v>24716</c:v>
                </c:pt>
                <c:pt idx="8">
                  <c:v>21275</c:v>
                </c:pt>
                <c:pt idx="9">
                  <c:v>17945</c:v>
                </c:pt>
                <c:pt idx="10">
                  <c:v>15274</c:v>
                </c:pt>
                <c:pt idx="11">
                  <c:v>13484</c:v>
                </c:pt>
                <c:pt idx="12">
                  <c:v>12333</c:v>
                </c:pt>
              </c:numCache>
            </c:numRef>
          </c:yVal>
          <c:smooth val="1"/>
          <c:extLst>
            <c:ext xmlns:c16="http://schemas.microsoft.com/office/drawing/2014/chart" uri="{C3380CC4-5D6E-409C-BE32-E72D297353CC}">
              <c16:uniqueId val="{00000002-3562-402F-9265-545FEEC75A0D}"/>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'!$EP$2:$FB$2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'!$EP$6:$FB$6</c:f>
              <c:numCache>
                <c:formatCode>#,##0_);[Red]\(#,##0\)</c:formatCode>
                <c:ptCount val="13"/>
                <c:pt idx="0">
                  <c:v>27862</c:v>
                </c:pt>
                <c:pt idx="1">
                  <c:v>25586</c:v>
                </c:pt>
                <c:pt idx="3">
                  <c:v>23668</c:v>
                </c:pt>
                <c:pt idx="4">
                  <c:v>24721</c:v>
                </c:pt>
                <c:pt idx="8">
                  <c:v>21643</c:v>
                </c:pt>
                <c:pt idx="9">
                  <c:v>19231</c:v>
                </c:pt>
                <c:pt idx="10">
                  <c:v>17057</c:v>
                </c:pt>
                <c:pt idx="11">
                  <c:v>15449</c:v>
                </c:pt>
                <c:pt idx="12">
                  <c:v>14100</c:v>
                </c:pt>
              </c:numCache>
            </c:numRef>
          </c:yVal>
          <c:smooth val="1"/>
          <c:extLst>
            <c:ext xmlns:c16="http://schemas.microsoft.com/office/drawing/2014/chart" uri="{C3380CC4-5D6E-409C-BE32-E72D297353CC}">
              <c16:uniqueId val="{00000003-3562-402F-9265-545FEEC75A0D}"/>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'!$EP$2:$FB$2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'!$EP$7:$FB$7</c:f>
              <c:numCache>
                <c:formatCode>#,##0_);[Red]\(#,##0\)</c:formatCode>
                <c:ptCount val="13"/>
                <c:pt idx="0">
                  <c:v>27861</c:v>
                </c:pt>
                <c:pt idx="1">
                  <c:v>25576</c:v>
                </c:pt>
                <c:pt idx="2">
                  <c:v>25908</c:v>
                </c:pt>
                <c:pt idx="3">
                  <c:v>23699</c:v>
                </c:pt>
                <c:pt idx="8">
                  <c:v>20657</c:v>
                </c:pt>
                <c:pt idx="9">
                  <c:v>17923</c:v>
                </c:pt>
                <c:pt idx="10">
                  <c:v>15651</c:v>
                </c:pt>
                <c:pt idx="11">
                  <c:v>13883</c:v>
                </c:pt>
                <c:pt idx="12">
                  <c:v>12638</c:v>
                </c:pt>
              </c:numCache>
            </c:numRef>
          </c:yVal>
          <c:smooth val="1"/>
          <c:extLst>
            <c:ext xmlns:c16="http://schemas.microsoft.com/office/drawing/2014/chart" uri="{C3380CC4-5D6E-409C-BE32-E72D297353CC}">
              <c16:uniqueId val="{00000004-3562-402F-9265-545FEEC75A0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'!$FC$1</c:f>
          <c:strCache>
            <c:ptCount val="1"/>
            <c:pt idx="0">
              <c:v>AFRICA</c:v>
            </c:pt>
          </c:strCache>
        </c:strRef>
      </c:tx>
      <c:layout>
        <c:manualLayout>
          <c:xMode val="edge"/>
          <c:yMode val="edge"/>
          <c:x val="0.27372463785051271"/>
          <c:y val="3.961929600098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156598411047621"/>
          <c:y val="0.1912322923289155"/>
          <c:w val="0.42040086056352116"/>
          <c:h val="0.68915978333857042"/>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'!$FC$2:$FO$2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'!$FC$3:$FO$3</c:f>
              <c:numCache>
                <c:formatCode>#,##0_);[Red]\(#,##0\)</c:formatCode>
                <c:ptCount val="13"/>
                <c:pt idx="0">
                  <c:v>6759</c:v>
                </c:pt>
                <c:pt idx="1">
                  <c:v>7725</c:v>
                </c:pt>
                <c:pt idx="6">
                  <c:v>9014</c:v>
                </c:pt>
                <c:pt idx="7">
                  <c:v>9006</c:v>
                </c:pt>
                <c:pt idx="9">
                  <c:v>11278</c:v>
                </c:pt>
                <c:pt idx="10">
                  <c:v>12467</c:v>
                </c:pt>
                <c:pt idx="11">
                  <c:v>13869</c:v>
                </c:pt>
                <c:pt idx="12">
                  <c:v>15445</c:v>
                </c:pt>
              </c:numCache>
            </c:numRef>
          </c:yVal>
          <c:smooth val="1"/>
          <c:extLst>
            <c:ext xmlns:c16="http://schemas.microsoft.com/office/drawing/2014/chart" uri="{C3380CC4-5D6E-409C-BE32-E72D297353CC}">
              <c16:uniqueId val="{00000000-DF07-46F5-9201-049905611E6F}"/>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'!$FC$2:$FO$2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'!$FC$4:$FO$4</c:f>
              <c:numCache>
                <c:formatCode>#,##0_);[Red]\(#,##0\)</c:formatCode>
                <c:ptCount val="13"/>
                <c:pt idx="0">
                  <c:v>6751</c:v>
                </c:pt>
                <c:pt idx="1">
                  <c:v>7716</c:v>
                </c:pt>
                <c:pt idx="5">
                  <c:v>8816</c:v>
                </c:pt>
                <c:pt idx="6">
                  <c:v>8784</c:v>
                </c:pt>
                <c:pt idx="8">
                  <c:v>9960</c:v>
                </c:pt>
                <c:pt idx="9">
                  <c:v>11054</c:v>
                </c:pt>
                <c:pt idx="10">
                  <c:v>12211</c:v>
                </c:pt>
                <c:pt idx="11">
                  <c:v>13652</c:v>
                </c:pt>
                <c:pt idx="12">
                  <c:v>15257</c:v>
                </c:pt>
              </c:numCache>
            </c:numRef>
          </c:yVal>
          <c:smooth val="1"/>
          <c:extLst>
            <c:ext xmlns:c16="http://schemas.microsoft.com/office/drawing/2014/chart" uri="{C3380CC4-5D6E-409C-BE32-E72D297353CC}">
              <c16:uniqueId val="{00000001-DF07-46F5-9201-049905611E6F}"/>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'!$FC$2:$FO$2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'!$FC$5:$FO$5</c:f>
              <c:numCache>
                <c:formatCode>#,##0_);[Red]\(#,##0\)</c:formatCode>
                <c:ptCount val="13"/>
                <c:pt idx="0">
                  <c:v>6759</c:v>
                </c:pt>
                <c:pt idx="1">
                  <c:v>7698</c:v>
                </c:pt>
                <c:pt idx="4">
                  <c:v>8117</c:v>
                </c:pt>
                <c:pt idx="5">
                  <c:v>8427</c:v>
                </c:pt>
                <c:pt idx="8">
                  <c:v>9564</c:v>
                </c:pt>
                <c:pt idx="9">
                  <c:v>10609</c:v>
                </c:pt>
                <c:pt idx="10">
                  <c:v>11729</c:v>
                </c:pt>
                <c:pt idx="11">
                  <c:v>13271</c:v>
                </c:pt>
                <c:pt idx="12">
                  <c:v>14891</c:v>
                </c:pt>
              </c:numCache>
            </c:numRef>
          </c:yVal>
          <c:smooth val="1"/>
          <c:extLst>
            <c:ext xmlns:c16="http://schemas.microsoft.com/office/drawing/2014/chart" uri="{C3380CC4-5D6E-409C-BE32-E72D297353CC}">
              <c16:uniqueId val="{00000002-DF07-46F5-9201-049905611E6F}"/>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'!$FC$2:$FO$2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'!$FC$6:$FO$6</c:f>
              <c:numCache>
                <c:formatCode>#,##0_);[Red]\(#,##0\)</c:formatCode>
                <c:ptCount val="13"/>
                <c:pt idx="0">
                  <c:v>6780</c:v>
                </c:pt>
                <c:pt idx="1">
                  <c:v>7690</c:v>
                </c:pt>
                <c:pt idx="3">
                  <c:v>7359</c:v>
                </c:pt>
                <c:pt idx="4">
                  <c:v>7815</c:v>
                </c:pt>
                <c:pt idx="8">
                  <c:v>9871</c:v>
                </c:pt>
                <c:pt idx="9">
                  <c:v>11359</c:v>
                </c:pt>
                <c:pt idx="10">
                  <c:v>12865</c:v>
                </c:pt>
                <c:pt idx="11">
                  <c:v>14519</c:v>
                </c:pt>
                <c:pt idx="12">
                  <c:v>16322</c:v>
                </c:pt>
              </c:numCache>
            </c:numRef>
          </c:yVal>
          <c:smooth val="1"/>
          <c:extLst>
            <c:ext xmlns:c16="http://schemas.microsoft.com/office/drawing/2014/chart" uri="{C3380CC4-5D6E-409C-BE32-E72D297353CC}">
              <c16:uniqueId val="{00000003-DF07-46F5-9201-049905611E6F}"/>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'!$FC$2:$FO$2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'!$FC$7:$FO$7</c:f>
              <c:numCache>
                <c:formatCode>#,##0_);[Red]\(#,##0\)</c:formatCode>
                <c:ptCount val="13"/>
                <c:pt idx="0">
                  <c:v>6730</c:v>
                </c:pt>
                <c:pt idx="1">
                  <c:v>7545</c:v>
                </c:pt>
                <c:pt idx="2">
                  <c:v>7983</c:v>
                </c:pt>
                <c:pt idx="3">
                  <c:v>7308</c:v>
                </c:pt>
                <c:pt idx="8">
                  <c:v>9876</c:v>
                </c:pt>
                <c:pt idx="9">
                  <c:v>11269</c:v>
                </c:pt>
                <c:pt idx="10">
                  <c:v>12744</c:v>
                </c:pt>
                <c:pt idx="11">
                  <c:v>14325</c:v>
                </c:pt>
                <c:pt idx="12">
                  <c:v>16166</c:v>
                </c:pt>
              </c:numCache>
            </c:numRef>
          </c:yVal>
          <c:smooth val="1"/>
          <c:extLst>
            <c:ext xmlns:c16="http://schemas.microsoft.com/office/drawing/2014/chart" uri="{C3380CC4-5D6E-409C-BE32-E72D297353CC}">
              <c16:uniqueId val="{00000004-DF07-46F5-9201-049905611E6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'!$FP$1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'!$FP$2:$GB$2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'!$FP$3:$GB$3</c:f>
              <c:numCache>
                <c:formatCode>#,##0_);[Red]\(#,##0\)</c:formatCode>
                <c:ptCount val="13"/>
                <c:pt idx="0">
                  <c:v>13091</c:v>
                </c:pt>
                <c:pt idx="1">
                  <c:v>14030</c:v>
                </c:pt>
                <c:pt idx="6">
                  <c:v>15311</c:v>
                </c:pt>
                <c:pt idx="7">
                  <c:v>15425</c:v>
                </c:pt>
                <c:pt idx="9">
                  <c:v>15218</c:v>
                </c:pt>
                <c:pt idx="10">
                  <c:v>16231</c:v>
                </c:pt>
                <c:pt idx="11">
                  <c:v>17283</c:v>
                </c:pt>
                <c:pt idx="12">
                  <c:v>18118</c:v>
                </c:pt>
              </c:numCache>
            </c:numRef>
          </c:yVal>
          <c:smooth val="1"/>
          <c:extLst>
            <c:ext xmlns:c16="http://schemas.microsoft.com/office/drawing/2014/chart" uri="{C3380CC4-5D6E-409C-BE32-E72D297353CC}">
              <c16:uniqueId val="{00000000-7109-466B-A522-D384DA834DE4}"/>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'!$FP$2:$GB$2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'!$FP$4:$GB$4</c:f>
              <c:numCache>
                <c:formatCode>#,##0_);[Red]\(#,##0\)</c:formatCode>
                <c:ptCount val="13"/>
                <c:pt idx="0">
                  <c:v>13092</c:v>
                </c:pt>
                <c:pt idx="1">
                  <c:v>14071</c:v>
                </c:pt>
                <c:pt idx="5">
                  <c:v>14664</c:v>
                </c:pt>
                <c:pt idx="6">
                  <c:v>14642</c:v>
                </c:pt>
                <c:pt idx="8">
                  <c:v>14168</c:v>
                </c:pt>
                <c:pt idx="9">
                  <c:v>14728</c:v>
                </c:pt>
                <c:pt idx="10">
                  <c:v>15553</c:v>
                </c:pt>
                <c:pt idx="11">
                  <c:v>16524</c:v>
                </c:pt>
                <c:pt idx="12">
                  <c:v>17456</c:v>
                </c:pt>
              </c:numCache>
            </c:numRef>
          </c:yVal>
          <c:smooth val="1"/>
          <c:extLst>
            <c:ext xmlns:c16="http://schemas.microsoft.com/office/drawing/2014/chart" uri="{C3380CC4-5D6E-409C-BE32-E72D297353CC}">
              <c16:uniqueId val="{00000001-7109-466B-A522-D384DA834DE4}"/>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'!$FP$2:$GB$2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'!$FP$5:$GB$5</c:f>
              <c:numCache>
                <c:formatCode>#,##0_);[Red]\(#,##0\)</c:formatCode>
                <c:ptCount val="13"/>
                <c:pt idx="0">
                  <c:v>13245</c:v>
                </c:pt>
                <c:pt idx="1">
                  <c:v>14550</c:v>
                </c:pt>
                <c:pt idx="4">
                  <c:v>14356</c:v>
                </c:pt>
                <c:pt idx="5">
                  <c:v>15254</c:v>
                </c:pt>
                <c:pt idx="8">
                  <c:v>16202</c:v>
                </c:pt>
                <c:pt idx="9">
                  <c:v>16767</c:v>
                </c:pt>
                <c:pt idx="10">
                  <c:v>17440</c:v>
                </c:pt>
                <c:pt idx="11">
                  <c:v>18165</c:v>
                </c:pt>
                <c:pt idx="12">
                  <c:v>18487</c:v>
                </c:pt>
              </c:numCache>
            </c:numRef>
          </c:yVal>
          <c:smooth val="1"/>
          <c:extLst>
            <c:ext xmlns:c16="http://schemas.microsoft.com/office/drawing/2014/chart" uri="{C3380CC4-5D6E-409C-BE32-E72D297353CC}">
              <c16:uniqueId val="{00000002-7109-466B-A522-D384DA834DE4}"/>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'!$FP$2:$GB$2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'!$FP$6:$GB$6</c:f>
              <c:numCache>
                <c:formatCode>#,##0_);[Red]\(#,##0\)</c:formatCode>
                <c:ptCount val="13"/>
                <c:pt idx="0">
                  <c:v>13198</c:v>
                </c:pt>
                <c:pt idx="1">
                  <c:v>15072</c:v>
                </c:pt>
                <c:pt idx="3">
                  <c:v>13900</c:v>
                </c:pt>
                <c:pt idx="4">
                  <c:v>14426</c:v>
                </c:pt>
                <c:pt idx="8">
                  <c:v>15941</c:v>
                </c:pt>
                <c:pt idx="9">
                  <c:v>17327</c:v>
                </c:pt>
                <c:pt idx="10">
                  <c:v>18495</c:v>
                </c:pt>
                <c:pt idx="11">
                  <c:v>19197</c:v>
                </c:pt>
                <c:pt idx="12">
                  <c:v>19378</c:v>
                </c:pt>
              </c:numCache>
            </c:numRef>
          </c:yVal>
          <c:smooth val="1"/>
          <c:extLst>
            <c:ext xmlns:c16="http://schemas.microsoft.com/office/drawing/2014/chart" uri="{C3380CC4-5D6E-409C-BE32-E72D297353CC}">
              <c16:uniqueId val="{00000003-7109-466B-A522-D384DA834DE4}"/>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'!$FP$2:$GB$2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'!$FP$7:$GB$7</c:f>
              <c:numCache>
                <c:formatCode>#,##0_);[Red]\(#,##0\)</c:formatCode>
                <c:ptCount val="13"/>
                <c:pt idx="0">
                  <c:v>12414</c:v>
                </c:pt>
                <c:pt idx="1">
                  <c:v>13578</c:v>
                </c:pt>
                <c:pt idx="2">
                  <c:v>13281</c:v>
                </c:pt>
                <c:pt idx="3">
                  <c:v>12434</c:v>
                </c:pt>
                <c:pt idx="8">
                  <c:v>14473</c:v>
                </c:pt>
                <c:pt idx="9">
                  <c:v>15916</c:v>
                </c:pt>
                <c:pt idx="10">
                  <c:v>16743</c:v>
                </c:pt>
                <c:pt idx="11">
                  <c:v>17635</c:v>
                </c:pt>
                <c:pt idx="12">
                  <c:v>17990</c:v>
                </c:pt>
              </c:numCache>
            </c:numRef>
          </c:yVal>
          <c:smooth val="1"/>
          <c:extLst>
            <c:ext xmlns:c16="http://schemas.microsoft.com/office/drawing/2014/chart" uri="{C3380CC4-5D6E-409C-BE32-E72D297353CC}">
              <c16:uniqueId val="{00000004-7109-466B-A522-D384DA834DE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'!$GC$1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'!$GC$2:$GO$2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'!$GC$3:$GO$3</c:f>
              <c:numCache>
                <c:formatCode>#,##0_);[Red]\(#,##0\)</c:formatCode>
                <c:ptCount val="13"/>
                <c:pt idx="0">
                  <c:v>7018</c:v>
                </c:pt>
                <c:pt idx="1">
                  <c:v>7385</c:v>
                </c:pt>
                <c:pt idx="6">
                  <c:v>7873</c:v>
                </c:pt>
                <c:pt idx="7">
                  <c:v>7828</c:v>
                </c:pt>
                <c:pt idx="9">
                  <c:v>8642</c:v>
                </c:pt>
                <c:pt idx="10">
                  <c:v>8910</c:v>
                </c:pt>
                <c:pt idx="11">
                  <c:v>9166</c:v>
                </c:pt>
                <c:pt idx="12">
                  <c:v>9335</c:v>
                </c:pt>
              </c:numCache>
            </c:numRef>
          </c:yVal>
          <c:smooth val="1"/>
          <c:extLst>
            <c:ext xmlns:c16="http://schemas.microsoft.com/office/drawing/2014/chart" uri="{C3380CC4-5D6E-409C-BE32-E72D297353CC}">
              <c16:uniqueId val="{00000000-483C-4DF0-852E-B4F2A7FB6FB6}"/>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'!$GC$2:$GO$2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'!$GC$4:$GO$4</c:f>
              <c:numCache>
                <c:formatCode>#,##0_);[Red]\(#,##0\)</c:formatCode>
                <c:ptCount val="13"/>
                <c:pt idx="0">
                  <c:v>7018</c:v>
                </c:pt>
                <c:pt idx="1">
                  <c:v>7274</c:v>
                </c:pt>
                <c:pt idx="5">
                  <c:v>8433</c:v>
                </c:pt>
                <c:pt idx="6">
                  <c:v>8411</c:v>
                </c:pt>
                <c:pt idx="8">
                  <c:v>8839</c:v>
                </c:pt>
                <c:pt idx="9">
                  <c:v>9039</c:v>
                </c:pt>
                <c:pt idx="10">
                  <c:v>9291</c:v>
                </c:pt>
                <c:pt idx="11">
                  <c:v>9469</c:v>
                </c:pt>
                <c:pt idx="12">
                  <c:v>9494</c:v>
                </c:pt>
              </c:numCache>
            </c:numRef>
          </c:yVal>
          <c:smooth val="1"/>
          <c:extLst>
            <c:ext xmlns:c16="http://schemas.microsoft.com/office/drawing/2014/chart" uri="{C3380CC4-5D6E-409C-BE32-E72D297353CC}">
              <c16:uniqueId val="{00000001-483C-4DF0-852E-B4F2A7FB6FB6}"/>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'!$GC$2:$GO$2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'!$GC$5:$GO$5</c:f>
              <c:numCache>
                <c:formatCode>#,##0_);[Red]\(#,##0\)</c:formatCode>
                <c:ptCount val="13"/>
                <c:pt idx="0">
                  <c:v>6457</c:v>
                </c:pt>
                <c:pt idx="1">
                  <c:v>7092</c:v>
                </c:pt>
                <c:pt idx="4">
                  <c:v>7983</c:v>
                </c:pt>
                <c:pt idx="5">
                  <c:v>8197</c:v>
                </c:pt>
                <c:pt idx="8">
                  <c:v>8452</c:v>
                </c:pt>
                <c:pt idx="9">
                  <c:v>8753</c:v>
                </c:pt>
                <c:pt idx="10">
                  <c:v>8976</c:v>
                </c:pt>
                <c:pt idx="11">
                  <c:v>8938</c:v>
                </c:pt>
                <c:pt idx="12">
                  <c:v>8731</c:v>
                </c:pt>
              </c:numCache>
            </c:numRef>
          </c:yVal>
          <c:smooth val="1"/>
          <c:extLst>
            <c:ext xmlns:c16="http://schemas.microsoft.com/office/drawing/2014/chart" uri="{C3380CC4-5D6E-409C-BE32-E72D297353CC}">
              <c16:uniqueId val="{00000002-483C-4DF0-852E-B4F2A7FB6FB6}"/>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'!$GC$2:$GO$2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'!$GC$6:$GO$6</c:f>
              <c:numCache>
                <c:formatCode>#,##0_);[Red]\(#,##0\)</c:formatCode>
                <c:ptCount val="13"/>
                <c:pt idx="0">
                  <c:v>6457</c:v>
                </c:pt>
                <c:pt idx="1">
                  <c:v>7092</c:v>
                </c:pt>
                <c:pt idx="3">
                  <c:v>7447</c:v>
                </c:pt>
                <c:pt idx="4">
                  <c:v>7808</c:v>
                </c:pt>
                <c:pt idx="8">
                  <c:v>8023</c:v>
                </c:pt>
                <c:pt idx="9">
                  <c:v>8416</c:v>
                </c:pt>
                <c:pt idx="10">
                  <c:v>8554</c:v>
                </c:pt>
                <c:pt idx="11">
                  <c:v>8587</c:v>
                </c:pt>
                <c:pt idx="12">
                  <c:v>8629</c:v>
                </c:pt>
              </c:numCache>
            </c:numRef>
          </c:yVal>
          <c:smooth val="1"/>
          <c:extLst>
            <c:ext xmlns:c16="http://schemas.microsoft.com/office/drawing/2014/chart" uri="{C3380CC4-5D6E-409C-BE32-E72D297353CC}">
              <c16:uniqueId val="{00000003-483C-4DF0-852E-B4F2A7FB6FB6}"/>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'!$GC$2:$GO$2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'!$GC$7:$GO$7</c:f>
              <c:numCache>
                <c:formatCode>#,##0_);[Red]\(#,##0\)</c:formatCode>
                <c:ptCount val="13"/>
                <c:pt idx="0">
                  <c:v>6457</c:v>
                </c:pt>
                <c:pt idx="1">
                  <c:v>7092</c:v>
                </c:pt>
                <c:pt idx="2">
                  <c:v>7656</c:v>
                </c:pt>
                <c:pt idx="3">
                  <c:v>7349</c:v>
                </c:pt>
                <c:pt idx="8">
                  <c:v>8507</c:v>
                </c:pt>
                <c:pt idx="9">
                  <c:v>8616</c:v>
                </c:pt>
                <c:pt idx="10">
                  <c:v>8645</c:v>
                </c:pt>
                <c:pt idx="11">
                  <c:v>8635</c:v>
                </c:pt>
                <c:pt idx="12">
                  <c:v>8531</c:v>
                </c:pt>
              </c:numCache>
            </c:numRef>
          </c:yVal>
          <c:smooth val="1"/>
          <c:extLst>
            <c:ext xmlns:c16="http://schemas.microsoft.com/office/drawing/2014/chart" uri="{C3380CC4-5D6E-409C-BE32-E72D297353CC}">
              <c16:uniqueId val="{00000004-483C-4DF0-852E-B4F2A7FB6FB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'!$GP$1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'!$GP$2:$HB$2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'!$GP$3:$HB$3</c:f>
              <c:numCache>
                <c:formatCode>#,##0_);[Red]\(#,##0\)</c:formatCode>
                <c:ptCount val="13"/>
                <c:pt idx="0">
                  <c:v>18044</c:v>
                </c:pt>
                <c:pt idx="1">
                  <c:v>22740</c:v>
                </c:pt>
                <c:pt idx="6">
                  <c:v>30995</c:v>
                </c:pt>
                <c:pt idx="7">
                  <c:v>31239</c:v>
                </c:pt>
                <c:pt idx="9">
                  <c:v>28232</c:v>
                </c:pt>
                <c:pt idx="10">
                  <c:v>25710</c:v>
                </c:pt>
                <c:pt idx="11">
                  <c:v>23845</c:v>
                </c:pt>
                <c:pt idx="12">
                  <c:v>22417</c:v>
                </c:pt>
              </c:numCache>
            </c:numRef>
          </c:yVal>
          <c:smooth val="1"/>
          <c:extLst>
            <c:ext xmlns:c16="http://schemas.microsoft.com/office/drawing/2014/chart" uri="{C3380CC4-5D6E-409C-BE32-E72D297353CC}">
              <c16:uniqueId val="{00000000-B8F5-4AF0-A51E-A6E021E4D8E8}"/>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'!$GP$2:$HB$2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'!$GP$4:$HB$4</c:f>
              <c:numCache>
                <c:formatCode>#,##0_);[Red]\(#,##0\)</c:formatCode>
                <c:ptCount val="13"/>
                <c:pt idx="0">
                  <c:v>18044</c:v>
                </c:pt>
                <c:pt idx="1">
                  <c:v>22740</c:v>
                </c:pt>
                <c:pt idx="5">
                  <c:v>28060</c:v>
                </c:pt>
                <c:pt idx="6">
                  <c:v>32084</c:v>
                </c:pt>
                <c:pt idx="8">
                  <c:v>33441</c:v>
                </c:pt>
                <c:pt idx="9">
                  <c:v>30884</c:v>
                </c:pt>
                <c:pt idx="10">
                  <c:v>27128</c:v>
                </c:pt>
                <c:pt idx="11">
                  <c:v>24035</c:v>
                </c:pt>
                <c:pt idx="12">
                  <c:v>21433</c:v>
                </c:pt>
              </c:numCache>
            </c:numRef>
          </c:yVal>
          <c:smooth val="1"/>
          <c:extLst>
            <c:ext xmlns:c16="http://schemas.microsoft.com/office/drawing/2014/chart" uri="{C3380CC4-5D6E-409C-BE32-E72D297353CC}">
              <c16:uniqueId val="{00000001-B8F5-4AF0-A51E-A6E021E4D8E8}"/>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'!$GP$2:$HB$2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'!$GP$5:$HB$5</c:f>
              <c:numCache>
                <c:formatCode>#,##0_);[Red]\(#,##0\)</c:formatCode>
                <c:ptCount val="13"/>
                <c:pt idx="0">
                  <c:v>18044</c:v>
                </c:pt>
                <c:pt idx="1">
                  <c:v>22740</c:v>
                </c:pt>
                <c:pt idx="4">
                  <c:v>28556</c:v>
                </c:pt>
                <c:pt idx="5">
                  <c:v>27705</c:v>
                </c:pt>
                <c:pt idx="8">
                  <c:v>30968</c:v>
                </c:pt>
                <c:pt idx="9">
                  <c:v>28654</c:v>
                </c:pt>
                <c:pt idx="10">
                  <c:v>25999</c:v>
                </c:pt>
                <c:pt idx="11">
                  <c:v>24141</c:v>
                </c:pt>
                <c:pt idx="12">
                  <c:v>22342</c:v>
                </c:pt>
              </c:numCache>
            </c:numRef>
          </c:yVal>
          <c:smooth val="1"/>
          <c:extLst>
            <c:ext xmlns:c16="http://schemas.microsoft.com/office/drawing/2014/chart" uri="{C3380CC4-5D6E-409C-BE32-E72D297353CC}">
              <c16:uniqueId val="{00000002-B8F5-4AF0-A51E-A6E021E4D8E8}"/>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'!$GP$2:$HB$2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'!$GP$6:$HB$6</c:f>
              <c:numCache>
                <c:formatCode>#,##0_);[Red]\(#,##0\)</c:formatCode>
                <c:ptCount val="13"/>
                <c:pt idx="0">
                  <c:v>18044</c:v>
                </c:pt>
                <c:pt idx="1">
                  <c:v>22740</c:v>
                </c:pt>
                <c:pt idx="3">
                  <c:v>27841</c:v>
                </c:pt>
                <c:pt idx="4">
                  <c:v>30190</c:v>
                </c:pt>
                <c:pt idx="8">
                  <c:v>31537</c:v>
                </c:pt>
                <c:pt idx="9">
                  <c:v>29424</c:v>
                </c:pt>
                <c:pt idx="10">
                  <c:v>27210</c:v>
                </c:pt>
                <c:pt idx="11">
                  <c:v>25496</c:v>
                </c:pt>
                <c:pt idx="12">
                  <c:v>23957</c:v>
                </c:pt>
              </c:numCache>
            </c:numRef>
          </c:yVal>
          <c:smooth val="1"/>
          <c:extLst>
            <c:ext xmlns:c16="http://schemas.microsoft.com/office/drawing/2014/chart" uri="{C3380CC4-5D6E-409C-BE32-E72D297353CC}">
              <c16:uniqueId val="{00000003-B8F5-4AF0-A51E-A6E021E4D8E8}"/>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'!$GP$2:$HB$2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'!$GP$7:$HB$7</c:f>
              <c:numCache>
                <c:formatCode>#,##0_);[Red]\(#,##0\)</c:formatCode>
                <c:ptCount val="13"/>
                <c:pt idx="0">
                  <c:v>18058</c:v>
                </c:pt>
                <c:pt idx="1">
                  <c:v>22742</c:v>
                </c:pt>
                <c:pt idx="2">
                  <c:v>27299</c:v>
                </c:pt>
                <c:pt idx="3">
                  <c:v>27595</c:v>
                </c:pt>
                <c:pt idx="8">
                  <c:v>30985</c:v>
                </c:pt>
                <c:pt idx="9">
                  <c:v>29899</c:v>
                </c:pt>
                <c:pt idx="10">
                  <c:v>28151</c:v>
                </c:pt>
                <c:pt idx="11">
                  <c:v>26727</c:v>
                </c:pt>
                <c:pt idx="12">
                  <c:v>25489</c:v>
                </c:pt>
              </c:numCache>
            </c:numRef>
          </c:yVal>
          <c:smooth val="1"/>
          <c:extLst>
            <c:ext xmlns:c16="http://schemas.microsoft.com/office/drawing/2014/chart" uri="{C3380CC4-5D6E-409C-BE32-E72D297353CC}">
              <c16:uniqueId val="{00000004-B8F5-4AF0-A51E-A6E021E4D8E8}"/>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'!$HC$1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'!$HC$2:$HO$2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'!$HC$3:$HO$3</c:f>
              <c:numCache>
                <c:formatCode>#,##0_);[Red]\(#,##0\)</c:formatCode>
                <c:ptCount val="13"/>
                <c:pt idx="0">
                  <c:v>6786</c:v>
                </c:pt>
                <c:pt idx="1">
                  <c:v>8660</c:v>
                </c:pt>
                <c:pt idx="6">
                  <c:v>11343</c:v>
                </c:pt>
                <c:pt idx="7">
                  <c:v>11728</c:v>
                </c:pt>
                <c:pt idx="9">
                  <c:v>15066</c:v>
                </c:pt>
                <c:pt idx="10">
                  <c:v>16174</c:v>
                </c:pt>
                <c:pt idx="11">
                  <c:v>17042</c:v>
                </c:pt>
                <c:pt idx="12">
                  <c:v>17549</c:v>
                </c:pt>
              </c:numCache>
            </c:numRef>
          </c:yVal>
          <c:smooth val="1"/>
          <c:extLst>
            <c:ext xmlns:c16="http://schemas.microsoft.com/office/drawing/2014/chart" uri="{C3380CC4-5D6E-409C-BE32-E72D297353CC}">
              <c16:uniqueId val="{00000000-C6D3-47B5-B7E2-B80F05B100E6}"/>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'!$HC$2:$HO$2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'!$HC$4:$HO$4</c:f>
              <c:numCache>
                <c:formatCode>#,##0_);[Red]\(#,##0\)</c:formatCode>
                <c:ptCount val="13"/>
                <c:pt idx="0">
                  <c:v>6786</c:v>
                </c:pt>
                <c:pt idx="1">
                  <c:v>8642</c:v>
                </c:pt>
                <c:pt idx="5">
                  <c:v>10192</c:v>
                </c:pt>
                <c:pt idx="6">
                  <c:v>10652</c:v>
                </c:pt>
                <c:pt idx="8">
                  <c:v>13003</c:v>
                </c:pt>
                <c:pt idx="9">
                  <c:v>14016</c:v>
                </c:pt>
                <c:pt idx="10">
                  <c:v>14637</c:v>
                </c:pt>
                <c:pt idx="11">
                  <c:v>14860</c:v>
                </c:pt>
                <c:pt idx="12">
                  <c:v>14759</c:v>
                </c:pt>
              </c:numCache>
            </c:numRef>
          </c:yVal>
          <c:smooth val="1"/>
          <c:extLst>
            <c:ext xmlns:c16="http://schemas.microsoft.com/office/drawing/2014/chart" uri="{C3380CC4-5D6E-409C-BE32-E72D297353CC}">
              <c16:uniqueId val="{00000001-C6D3-47B5-B7E2-B80F05B100E6}"/>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'!$HC$2:$HO$2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'!$HC$5:$HO$5</c:f>
              <c:numCache>
                <c:formatCode>#,##0_);[Red]\(#,##0\)</c:formatCode>
                <c:ptCount val="13"/>
                <c:pt idx="0">
                  <c:v>6786</c:v>
                </c:pt>
                <c:pt idx="1">
                  <c:v>8642</c:v>
                </c:pt>
                <c:pt idx="4">
                  <c:v>9353</c:v>
                </c:pt>
                <c:pt idx="5">
                  <c:v>10060</c:v>
                </c:pt>
                <c:pt idx="8">
                  <c:v>12711</c:v>
                </c:pt>
                <c:pt idx="9">
                  <c:v>13851</c:v>
                </c:pt>
                <c:pt idx="10">
                  <c:v>14468</c:v>
                </c:pt>
                <c:pt idx="11">
                  <c:v>14700</c:v>
                </c:pt>
                <c:pt idx="12">
                  <c:v>14564</c:v>
                </c:pt>
              </c:numCache>
            </c:numRef>
          </c:yVal>
          <c:smooth val="1"/>
          <c:extLst>
            <c:ext xmlns:c16="http://schemas.microsoft.com/office/drawing/2014/chart" uri="{C3380CC4-5D6E-409C-BE32-E72D297353CC}">
              <c16:uniqueId val="{00000002-C6D3-47B5-B7E2-B80F05B100E6}"/>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'!$HC$2:$HO$2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'!$HC$6:$HO$6</c:f>
              <c:numCache>
                <c:formatCode>#,##0_);[Red]\(#,##0\)</c:formatCode>
                <c:ptCount val="13"/>
                <c:pt idx="0">
                  <c:v>6786</c:v>
                </c:pt>
                <c:pt idx="1">
                  <c:v>8642</c:v>
                </c:pt>
                <c:pt idx="3">
                  <c:v>8682</c:v>
                </c:pt>
                <c:pt idx="4">
                  <c:v>8967</c:v>
                </c:pt>
                <c:pt idx="8">
                  <c:v>12702</c:v>
                </c:pt>
                <c:pt idx="9">
                  <c:v>14782</c:v>
                </c:pt>
                <c:pt idx="10">
                  <c:v>15965</c:v>
                </c:pt>
                <c:pt idx="11">
                  <c:v>16084</c:v>
                </c:pt>
                <c:pt idx="12">
                  <c:v>15795</c:v>
                </c:pt>
              </c:numCache>
            </c:numRef>
          </c:yVal>
          <c:smooth val="1"/>
          <c:extLst>
            <c:ext xmlns:c16="http://schemas.microsoft.com/office/drawing/2014/chart" uri="{C3380CC4-5D6E-409C-BE32-E72D297353CC}">
              <c16:uniqueId val="{00000003-C6D3-47B5-B7E2-B80F05B100E6}"/>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'!$HC$2:$HO$2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'!$HC$7:$HO$7</c:f>
              <c:numCache>
                <c:formatCode>#,##0_);[Red]\(#,##0\)</c:formatCode>
                <c:ptCount val="13"/>
                <c:pt idx="0">
                  <c:v>6786</c:v>
                </c:pt>
                <c:pt idx="1">
                  <c:v>8642</c:v>
                </c:pt>
                <c:pt idx="2">
                  <c:v>9859</c:v>
                </c:pt>
                <c:pt idx="3">
                  <c:v>9021</c:v>
                </c:pt>
                <c:pt idx="8">
                  <c:v>14007</c:v>
                </c:pt>
                <c:pt idx="9">
                  <c:v>16159</c:v>
                </c:pt>
                <c:pt idx="10">
                  <c:v>17239</c:v>
                </c:pt>
                <c:pt idx="11">
                  <c:v>17753</c:v>
                </c:pt>
                <c:pt idx="12">
                  <c:v>17857</c:v>
                </c:pt>
              </c:numCache>
            </c:numRef>
          </c:yVal>
          <c:smooth val="1"/>
          <c:extLst>
            <c:ext xmlns:c16="http://schemas.microsoft.com/office/drawing/2014/chart" uri="{C3380CC4-5D6E-409C-BE32-E72D297353CC}">
              <c16:uniqueId val="{00000004-C6D3-47B5-B7E2-B80F05B100E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'!$HP$1</c:f>
          <c:strCache>
            <c:ptCount val="1"/>
            <c:pt idx="0">
              <c:v>ASIAPAC-(CHINA+INDIA)</c:v>
            </c:pt>
          </c:strCache>
        </c:strRef>
      </c:tx>
      <c:layout>
        <c:manualLayout>
          <c:xMode val="edge"/>
          <c:yMode val="edge"/>
          <c:x val="0.1895498820088771"/>
          <c:y val="5.814756508978915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'!$HP$2:$IB$2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'!$HP$3:$IB$3</c:f>
              <c:numCache>
                <c:formatCode>#,##0_);[Red]\(#,##0\)</c:formatCode>
                <c:ptCount val="13"/>
                <c:pt idx="0">
                  <c:v>26164</c:v>
                </c:pt>
                <c:pt idx="1">
                  <c:v>27132</c:v>
                </c:pt>
                <c:pt idx="6">
                  <c:v>25989</c:v>
                </c:pt>
                <c:pt idx="7">
                  <c:v>26230</c:v>
                </c:pt>
                <c:pt idx="9">
                  <c:v>27009</c:v>
                </c:pt>
                <c:pt idx="10">
                  <c:v>26787</c:v>
                </c:pt>
                <c:pt idx="11">
                  <c:v>26823</c:v>
                </c:pt>
                <c:pt idx="12">
                  <c:v>26980</c:v>
                </c:pt>
              </c:numCache>
            </c:numRef>
          </c:yVal>
          <c:smooth val="1"/>
          <c:extLst>
            <c:ext xmlns:c16="http://schemas.microsoft.com/office/drawing/2014/chart" uri="{C3380CC4-5D6E-409C-BE32-E72D297353CC}">
              <c16:uniqueId val="{00000000-02EC-49D4-9665-E3BCF0D801A5}"/>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'!$HP$2:$IB$2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'!$HP$4:$IB$4</c:f>
              <c:numCache>
                <c:formatCode>#,##0_);[Red]\(#,##0\)</c:formatCode>
                <c:ptCount val="13"/>
                <c:pt idx="0">
                  <c:v>26146</c:v>
                </c:pt>
                <c:pt idx="1">
                  <c:v>27263</c:v>
                </c:pt>
                <c:pt idx="5">
                  <c:v>26899</c:v>
                </c:pt>
                <c:pt idx="6">
                  <c:v>26593</c:v>
                </c:pt>
                <c:pt idx="8">
                  <c:v>27594</c:v>
                </c:pt>
                <c:pt idx="9">
                  <c:v>27912</c:v>
                </c:pt>
                <c:pt idx="10">
                  <c:v>28055</c:v>
                </c:pt>
                <c:pt idx="11">
                  <c:v>28468</c:v>
                </c:pt>
                <c:pt idx="12">
                  <c:v>28622</c:v>
                </c:pt>
              </c:numCache>
            </c:numRef>
          </c:yVal>
          <c:smooth val="1"/>
          <c:extLst>
            <c:ext xmlns:c16="http://schemas.microsoft.com/office/drawing/2014/chart" uri="{C3380CC4-5D6E-409C-BE32-E72D297353CC}">
              <c16:uniqueId val="{00000001-02EC-49D4-9665-E3BCF0D801A5}"/>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'!$HP$2:$IB$2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'!$HP$5:$IB$5</c:f>
              <c:numCache>
                <c:formatCode>#,##0_);[Red]\(#,##0\)</c:formatCode>
                <c:ptCount val="13"/>
                <c:pt idx="0">
                  <c:v>25801</c:v>
                </c:pt>
                <c:pt idx="1">
                  <c:v>26968</c:v>
                </c:pt>
                <c:pt idx="4">
                  <c:v>26395</c:v>
                </c:pt>
                <c:pt idx="5">
                  <c:v>26297</c:v>
                </c:pt>
                <c:pt idx="8">
                  <c:v>28102</c:v>
                </c:pt>
                <c:pt idx="9">
                  <c:v>28481</c:v>
                </c:pt>
                <c:pt idx="10">
                  <c:v>28613</c:v>
                </c:pt>
                <c:pt idx="11">
                  <c:v>28914</c:v>
                </c:pt>
                <c:pt idx="12">
                  <c:v>29099</c:v>
                </c:pt>
              </c:numCache>
            </c:numRef>
          </c:yVal>
          <c:smooth val="1"/>
          <c:extLst>
            <c:ext xmlns:c16="http://schemas.microsoft.com/office/drawing/2014/chart" uri="{C3380CC4-5D6E-409C-BE32-E72D297353CC}">
              <c16:uniqueId val="{00000002-02EC-49D4-9665-E3BCF0D801A5}"/>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'!$HP$2:$IB$2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'!$HP$6:$IB$6</c:f>
              <c:numCache>
                <c:formatCode>#,##0_);[Red]\(#,##0\)</c:formatCode>
                <c:ptCount val="13"/>
                <c:pt idx="0">
                  <c:v>25871</c:v>
                </c:pt>
                <c:pt idx="1">
                  <c:v>26906</c:v>
                </c:pt>
                <c:pt idx="3">
                  <c:v>25412</c:v>
                </c:pt>
                <c:pt idx="4">
                  <c:v>26367</c:v>
                </c:pt>
                <c:pt idx="8">
                  <c:v>29818</c:v>
                </c:pt>
                <c:pt idx="9">
                  <c:v>31089</c:v>
                </c:pt>
                <c:pt idx="10">
                  <c:v>31175</c:v>
                </c:pt>
                <c:pt idx="11">
                  <c:v>30966</c:v>
                </c:pt>
                <c:pt idx="12">
                  <c:v>30603</c:v>
                </c:pt>
              </c:numCache>
            </c:numRef>
          </c:yVal>
          <c:smooth val="1"/>
          <c:extLst>
            <c:ext xmlns:c16="http://schemas.microsoft.com/office/drawing/2014/chart" uri="{C3380CC4-5D6E-409C-BE32-E72D297353CC}">
              <c16:uniqueId val="{00000003-02EC-49D4-9665-E3BCF0D801A5}"/>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'!$HP$2:$IB$2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'!$HP$7:$IB$7</c:f>
              <c:numCache>
                <c:formatCode>#,##0_);[Red]\(#,##0\)</c:formatCode>
                <c:ptCount val="13"/>
                <c:pt idx="0">
                  <c:v>25759</c:v>
                </c:pt>
                <c:pt idx="1">
                  <c:v>26900</c:v>
                </c:pt>
                <c:pt idx="2">
                  <c:v>26854</c:v>
                </c:pt>
                <c:pt idx="3">
                  <c:v>25091</c:v>
                </c:pt>
                <c:pt idx="8">
                  <c:v>30097</c:v>
                </c:pt>
                <c:pt idx="9">
                  <c:v>31671</c:v>
                </c:pt>
                <c:pt idx="10">
                  <c:v>31935</c:v>
                </c:pt>
                <c:pt idx="11">
                  <c:v>31796</c:v>
                </c:pt>
                <c:pt idx="12">
                  <c:v>31213</c:v>
                </c:pt>
              </c:numCache>
            </c:numRef>
          </c:yVal>
          <c:smooth val="1"/>
          <c:extLst>
            <c:ext xmlns:c16="http://schemas.microsoft.com/office/drawing/2014/chart" uri="{C3380CC4-5D6E-409C-BE32-E72D297353CC}">
              <c16:uniqueId val="{00000004-02EC-49D4-9665-E3BCF0D801A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'!$IP$1</c:f>
          <c:strCache>
            <c:ptCount val="1"/>
            <c:pt idx="0">
              <c:v>CSAM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'!$IP$2:$JB$2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'!$IP$3:$JB$3</c:f>
              <c:numCache>
                <c:formatCode>#,##0_);[Red]\(#,##0\)</c:formatCode>
                <c:ptCount val="13"/>
                <c:pt idx="0">
                  <c:v>1102</c:v>
                </c:pt>
                <c:pt idx="1">
                  <c:v>1463</c:v>
                </c:pt>
                <c:pt idx="6">
                  <c:v>1161</c:v>
                </c:pt>
                <c:pt idx="7">
                  <c:v>1207</c:v>
                </c:pt>
                <c:pt idx="9">
                  <c:v>1153</c:v>
                </c:pt>
                <c:pt idx="10">
                  <c:v>1164</c:v>
                </c:pt>
                <c:pt idx="11">
                  <c:v>1191</c:v>
                </c:pt>
                <c:pt idx="12">
                  <c:v>1213</c:v>
                </c:pt>
              </c:numCache>
            </c:numRef>
          </c:yVal>
          <c:smooth val="1"/>
          <c:extLst>
            <c:ext xmlns:c16="http://schemas.microsoft.com/office/drawing/2014/chart" uri="{C3380CC4-5D6E-409C-BE32-E72D297353CC}">
              <c16:uniqueId val="{00000000-0624-4FA1-BB0E-B51594CA592F}"/>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'!$IP$2:$JB$2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'!$IP$4:$JB$4</c:f>
              <c:numCache>
                <c:formatCode>#,##0_);[Red]\(#,##0\)</c:formatCode>
                <c:ptCount val="13"/>
                <c:pt idx="0">
                  <c:v>1101</c:v>
                </c:pt>
                <c:pt idx="1">
                  <c:v>1463</c:v>
                </c:pt>
                <c:pt idx="5">
                  <c:v>1212</c:v>
                </c:pt>
                <c:pt idx="6">
                  <c:v>1128</c:v>
                </c:pt>
                <c:pt idx="8">
                  <c:v>1097</c:v>
                </c:pt>
                <c:pt idx="9">
                  <c:v>1118</c:v>
                </c:pt>
                <c:pt idx="10">
                  <c:v>1160</c:v>
                </c:pt>
                <c:pt idx="11">
                  <c:v>1193</c:v>
                </c:pt>
                <c:pt idx="12">
                  <c:v>1222</c:v>
                </c:pt>
              </c:numCache>
            </c:numRef>
          </c:yVal>
          <c:smooth val="1"/>
          <c:extLst>
            <c:ext xmlns:c16="http://schemas.microsoft.com/office/drawing/2014/chart" uri="{C3380CC4-5D6E-409C-BE32-E72D297353CC}">
              <c16:uniqueId val="{00000001-0624-4FA1-BB0E-B51594CA592F}"/>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'!$IP$2:$JB$2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'!$IP$5:$JB$5</c:f>
              <c:numCache>
                <c:formatCode>#,##0_);[Red]\(#,##0\)</c:formatCode>
                <c:ptCount val="13"/>
                <c:pt idx="0">
                  <c:v>1074</c:v>
                </c:pt>
                <c:pt idx="1">
                  <c:v>1432</c:v>
                </c:pt>
                <c:pt idx="4">
                  <c:v>1310</c:v>
                </c:pt>
                <c:pt idx="5">
                  <c:v>1176</c:v>
                </c:pt>
                <c:pt idx="8">
                  <c:v>1099</c:v>
                </c:pt>
                <c:pt idx="9">
                  <c:v>1130</c:v>
                </c:pt>
                <c:pt idx="10">
                  <c:v>1194</c:v>
                </c:pt>
                <c:pt idx="11">
                  <c:v>1255</c:v>
                </c:pt>
                <c:pt idx="12">
                  <c:v>1301</c:v>
                </c:pt>
              </c:numCache>
            </c:numRef>
          </c:yVal>
          <c:smooth val="1"/>
          <c:extLst>
            <c:ext xmlns:c16="http://schemas.microsoft.com/office/drawing/2014/chart" uri="{C3380CC4-5D6E-409C-BE32-E72D297353CC}">
              <c16:uniqueId val="{00000002-0624-4FA1-BB0E-B51594CA592F}"/>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'!$IP$2:$JB$2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'!$IP$6:$JB$6</c:f>
              <c:numCache>
                <c:formatCode>#,##0_);[Red]\(#,##0\)</c:formatCode>
                <c:ptCount val="13"/>
                <c:pt idx="0">
                  <c:v>1074</c:v>
                </c:pt>
                <c:pt idx="1">
                  <c:v>1429</c:v>
                </c:pt>
                <c:pt idx="3">
                  <c:v>1214</c:v>
                </c:pt>
                <c:pt idx="4">
                  <c:v>1351</c:v>
                </c:pt>
                <c:pt idx="8">
                  <c:v>1225</c:v>
                </c:pt>
                <c:pt idx="9">
                  <c:v>1276</c:v>
                </c:pt>
                <c:pt idx="10">
                  <c:v>1358</c:v>
                </c:pt>
                <c:pt idx="11">
                  <c:v>1426</c:v>
                </c:pt>
                <c:pt idx="12">
                  <c:v>1496</c:v>
                </c:pt>
              </c:numCache>
            </c:numRef>
          </c:yVal>
          <c:smooth val="1"/>
          <c:extLst>
            <c:ext xmlns:c16="http://schemas.microsoft.com/office/drawing/2014/chart" uri="{C3380CC4-5D6E-409C-BE32-E72D297353CC}">
              <c16:uniqueId val="{00000003-0624-4FA1-BB0E-B51594CA592F}"/>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'!$IP$2:$JB$2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'!$IP$7:$JB$7</c:f>
              <c:numCache>
                <c:formatCode>#,##0_);[Red]\(#,##0\)</c:formatCode>
                <c:ptCount val="13"/>
                <c:pt idx="0">
                  <c:v>1078</c:v>
                </c:pt>
                <c:pt idx="1">
                  <c:v>1424</c:v>
                </c:pt>
                <c:pt idx="2">
                  <c:v>1373</c:v>
                </c:pt>
                <c:pt idx="3">
                  <c:v>1295</c:v>
                </c:pt>
                <c:pt idx="8">
                  <c:v>1229</c:v>
                </c:pt>
                <c:pt idx="9">
                  <c:v>1246</c:v>
                </c:pt>
                <c:pt idx="10">
                  <c:v>1301</c:v>
                </c:pt>
                <c:pt idx="11">
                  <c:v>1376</c:v>
                </c:pt>
                <c:pt idx="12">
                  <c:v>1437</c:v>
                </c:pt>
              </c:numCache>
            </c:numRef>
          </c:yVal>
          <c:smooth val="1"/>
          <c:extLst>
            <c:ext xmlns:c16="http://schemas.microsoft.com/office/drawing/2014/chart" uri="{C3380CC4-5D6E-409C-BE32-E72D297353CC}">
              <c16:uniqueId val="{00000004-0624-4FA1-BB0E-B51594CA592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世界'!$Z$298</c:f>
          <c:strCache>
            <c:ptCount val="1"/>
            <c:pt idx="0">
              <c:v>Total CO₂*</c:v>
            </c:pt>
          </c:strCache>
        </c:strRef>
      </c:tx>
      <c:layout>
        <c:manualLayout>
          <c:xMode val="edge"/>
          <c:yMode val="edge"/>
          <c:x val="0.30277555822238755"/>
          <c:y val="2.74525655796706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460861884825571"/>
          <c:y val="0.15255813752407504"/>
          <c:w val="0.72784542121036078"/>
          <c:h val="0.75423345427078847"/>
        </c:manualLayout>
      </c:layout>
      <c:scatterChart>
        <c:scatterStyle val="smoothMarker"/>
        <c:varyColors val="0"/>
        <c:ser>
          <c:idx val="0"/>
          <c:order val="0"/>
          <c:tx>
            <c:strRef>
              <c:f>'シナリオ比較 世界'!$AA$298</c:f>
              <c:strCache>
                <c:ptCount val="1"/>
                <c:pt idx="0">
                  <c:v>STEPS</c:v>
                </c:pt>
              </c:strCache>
            </c:strRef>
          </c:tx>
          <c:spPr>
            <a:ln w="38100" cap="rnd">
              <a:solidFill>
                <a:schemeClr val="accent1"/>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世界'!$AB$298:$AK$298</c:f>
              <c:numCache>
                <c:formatCode>General</c:formatCode>
                <c:ptCount val="10"/>
                <c:pt idx="5" formatCode="#,##0_);[Red]\(#,##0\)">
                  <c:v>36170.160000000003</c:v>
                </c:pt>
                <c:pt idx="6" formatCode="#,##0_);[Red]\(#,##0\)">
                  <c:v>33285.4</c:v>
                </c:pt>
                <c:pt idx="7" formatCode="#,##0_);[Red]\(#,##0\)">
                  <c:v>31184.82</c:v>
                </c:pt>
                <c:pt idx="8" formatCode="#,##0_);[Red]\(#,##0\)">
                  <c:v>29752.02</c:v>
                </c:pt>
                <c:pt idx="9" formatCode="#,##0_);[Red]\(#,##0\)">
                  <c:v>28635.59</c:v>
                </c:pt>
              </c:numCache>
            </c:numRef>
          </c:yVal>
          <c:smooth val="1"/>
          <c:extLst>
            <c:ext xmlns:c16="http://schemas.microsoft.com/office/drawing/2014/chart" uri="{C3380CC4-5D6E-409C-BE32-E72D297353CC}">
              <c16:uniqueId val="{00000000-1CB0-468E-8407-FCC9DDE98C27}"/>
            </c:ext>
          </c:extLst>
        </c:ser>
        <c:ser>
          <c:idx val="1"/>
          <c:order val="1"/>
          <c:tx>
            <c:strRef>
              <c:f>'シナリオ比較 世界'!$AA$299</c:f>
              <c:strCache>
                <c:ptCount val="1"/>
                <c:pt idx="0">
                  <c:v>APS</c:v>
                </c:pt>
              </c:strCache>
            </c:strRef>
          </c:tx>
          <c:spPr>
            <a:ln w="38100" cap="rnd">
              <a:solidFill>
                <a:srgbClr val="FFC000"/>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世界'!$AB$299:$AK$299</c:f>
              <c:numCache>
                <c:formatCode>General</c:formatCode>
                <c:ptCount val="10"/>
                <c:pt idx="3" formatCode="#,##0_);[Red]\(#,##0\)">
                  <c:v>37723.050000000003</c:v>
                </c:pt>
                <c:pt idx="5" formatCode="#,##0_);[Red]\(#,##0\)">
                  <c:v>32056.35</c:v>
                </c:pt>
                <c:pt idx="6" formatCode="#,##0_);[Red]\(#,##0\)">
                  <c:v>24677.89</c:v>
                </c:pt>
                <c:pt idx="7" formatCode="#,##0_);[Red]\(#,##0\)">
                  <c:v>18820.46</c:v>
                </c:pt>
                <c:pt idx="8" formatCode="#,##0_);[Red]\(#,##0\)">
                  <c:v>14748.37</c:v>
                </c:pt>
                <c:pt idx="9" formatCode="#,##0_);[Red]\(#,##0\)">
                  <c:v>11710.6</c:v>
                </c:pt>
              </c:numCache>
            </c:numRef>
          </c:yVal>
          <c:smooth val="1"/>
          <c:extLst>
            <c:ext xmlns:c16="http://schemas.microsoft.com/office/drawing/2014/chart" uri="{C3380CC4-5D6E-409C-BE32-E72D297353CC}">
              <c16:uniqueId val="{00000001-1CB0-468E-8407-FCC9DDE98C27}"/>
            </c:ext>
          </c:extLst>
        </c:ser>
        <c:ser>
          <c:idx val="2"/>
          <c:order val="2"/>
          <c:tx>
            <c:strRef>
              <c:f>'シナリオ比較 世界'!$AA$300</c:f>
              <c:strCache>
                <c:ptCount val="1"/>
                <c:pt idx="0">
                  <c:v>NZE</c:v>
                </c:pt>
              </c:strCache>
            </c:strRef>
          </c:tx>
          <c:spPr>
            <a:ln w="38100" cap="rnd">
              <a:solidFill>
                <a:schemeClr val="accent3"/>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世界'!$AB$300:$AK$300</c:f>
              <c:numCache>
                <c:formatCode>General</c:formatCode>
                <c:ptCount val="10"/>
                <c:pt idx="3" formatCode="#,##0_);[Red]\(#,##0\)">
                  <c:v>37723.050000000003</c:v>
                </c:pt>
                <c:pt idx="5" formatCode="#,##0_);[Red]\(#,##0\)">
                  <c:v>25112.400000000001</c:v>
                </c:pt>
                <c:pt idx="6" formatCode="#,##0_);[Red]\(#,##0\)">
                  <c:v>13484.59</c:v>
                </c:pt>
                <c:pt idx="7" formatCode="#,##0_);[Red]\(#,##0\)">
                  <c:v>6220.91</c:v>
                </c:pt>
                <c:pt idx="8" formatCode="#,##0_);[Red]\(#,##0\)">
                  <c:v>2401.9</c:v>
                </c:pt>
                <c:pt idx="9" formatCode="#,##0_);[Red]\(#,##0\)">
                  <c:v>0</c:v>
                </c:pt>
              </c:numCache>
            </c:numRef>
          </c:yVal>
          <c:smooth val="1"/>
          <c:extLst>
            <c:ext xmlns:c16="http://schemas.microsoft.com/office/drawing/2014/chart" uri="{C3380CC4-5D6E-409C-BE32-E72D297353CC}">
              <c16:uniqueId val="{00000002-1CB0-468E-8407-FCC9DDE98C27}"/>
            </c:ext>
          </c:extLst>
        </c:ser>
        <c:ser>
          <c:idx val="3"/>
          <c:order val="3"/>
          <c:tx>
            <c:strRef>
              <c:f>'シナリオ比較 世界'!$AA$301</c:f>
              <c:strCache>
                <c:ptCount val="1"/>
                <c:pt idx="0">
                  <c:v>Historical data</c:v>
                </c:pt>
              </c:strCache>
            </c:strRef>
          </c:tx>
          <c:spPr>
            <a:ln w="38100" cap="rnd">
              <a:solidFill>
                <a:sysClr val="windowText" lastClr="000000"/>
              </a:solidFill>
              <a:round/>
            </a:ln>
            <a:effectLst/>
          </c:spPr>
          <c:marker>
            <c:symbol val="none"/>
          </c:marker>
          <c:xVal>
            <c:numRef>
              <c:f>'シナリオ比較 世界'!$AB$81:$AK$81</c:f>
              <c:numCache>
                <c:formatCode>0</c:formatCode>
                <c:ptCount val="10"/>
                <c:pt idx="0">
                  <c:v>2010</c:v>
                </c:pt>
                <c:pt idx="1">
                  <c:v>2015</c:v>
                </c:pt>
                <c:pt idx="2">
                  <c:v>2022</c:v>
                </c:pt>
                <c:pt idx="3">
                  <c:v>2023</c:v>
                </c:pt>
                <c:pt idx="5">
                  <c:v>2030</c:v>
                </c:pt>
                <c:pt idx="6">
                  <c:v>2035</c:v>
                </c:pt>
                <c:pt idx="7">
                  <c:v>2040</c:v>
                </c:pt>
                <c:pt idx="8">
                  <c:v>2045</c:v>
                </c:pt>
                <c:pt idx="9">
                  <c:v>2050</c:v>
                </c:pt>
              </c:numCache>
            </c:numRef>
          </c:xVal>
          <c:yVal>
            <c:numRef>
              <c:f>'シナリオ比較 世界'!$AB$301:$AK$301</c:f>
              <c:numCache>
                <c:formatCode>#,##0_);[Red]\(#,##0\)</c:formatCode>
                <c:ptCount val="10"/>
                <c:pt idx="0">
                  <c:v>32805.449999999997</c:v>
                </c:pt>
                <c:pt idx="1">
                  <c:v>35048.04</c:v>
                </c:pt>
                <c:pt idx="2">
                  <c:v>37229.96</c:v>
                </c:pt>
                <c:pt idx="3">
                  <c:v>37723.050000000003</c:v>
                </c:pt>
              </c:numCache>
            </c:numRef>
          </c:yVal>
          <c:smooth val="1"/>
          <c:extLst>
            <c:ext xmlns:c16="http://schemas.microsoft.com/office/drawing/2014/chart" uri="{C3380CC4-5D6E-409C-BE32-E72D297353CC}">
              <c16:uniqueId val="{00000003-1CB0-468E-8407-FCC9DDE98C27}"/>
            </c:ext>
          </c:extLst>
        </c:ser>
        <c:dLbls>
          <c:showLegendKey val="0"/>
          <c:showVal val="0"/>
          <c:showCatName val="0"/>
          <c:showSerName val="0"/>
          <c:showPercent val="0"/>
          <c:showBubbleSize val="0"/>
        </c:dLbls>
        <c:axId val="422367615"/>
        <c:axId val="422365215"/>
      </c:scatterChart>
      <c:valAx>
        <c:axId val="42236761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5215"/>
        <c:crosses val="autoZero"/>
        <c:crossBetween val="midCat"/>
      </c:valAx>
      <c:valAx>
        <c:axId val="422365215"/>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7615"/>
        <c:crosses val="autoZero"/>
        <c:crossBetween val="midCat"/>
        <c:dispUnits>
          <c:builtInUnit val="thousands"/>
        </c:dispUnits>
      </c:valAx>
      <c:spPr>
        <a:noFill/>
        <a:ln>
          <a:noFill/>
        </a:ln>
        <a:effectLst/>
      </c:spPr>
    </c:plotArea>
    <c:legend>
      <c:legendPos val="r"/>
      <c:layout>
        <c:manualLayout>
          <c:xMode val="edge"/>
          <c:yMode val="edge"/>
          <c:x val="0.10064086759138829"/>
          <c:y val="0.50499380387257187"/>
          <c:w val="0.50314072977365787"/>
          <c:h val="0.333463751033331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'!$JC$1</c:f>
          <c:strCache>
            <c:ptCount val="1"/>
            <c:pt idx="0">
              <c:v>EUR</c:v>
            </c:pt>
          </c:strCache>
        </c:strRef>
      </c:tx>
      <c:layout>
        <c:manualLayout>
          <c:xMode val="edge"/>
          <c:yMode val="edge"/>
          <c:x val="0.39816913528259396"/>
          <c:y val="4.371525344903023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'!$JC$2:$JO$2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'!$JC$3:$JO$3</c:f>
              <c:numCache>
                <c:formatCode>#,##0_);[Red]\(#,##0\)</c:formatCode>
                <c:ptCount val="13"/>
                <c:pt idx="0">
                  <c:v>15792</c:v>
                </c:pt>
                <c:pt idx="1">
                  <c:v>14690</c:v>
                </c:pt>
                <c:pt idx="6">
                  <c:v>8534</c:v>
                </c:pt>
                <c:pt idx="7">
                  <c:v>7856</c:v>
                </c:pt>
                <c:pt idx="9">
                  <c:v>4051</c:v>
                </c:pt>
                <c:pt idx="10">
                  <c:v>3633</c:v>
                </c:pt>
                <c:pt idx="11">
                  <c:v>3348</c:v>
                </c:pt>
                <c:pt idx="12">
                  <c:v>3194</c:v>
                </c:pt>
              </c:numCache>
            </c:numRef>
          </c:yVal>
          <c:smooth val="1"/>
          <c:extLst>
            <c:ext xmlns:c16="http://schemas.microsoft.com/office/drawing/2014/chart" uri="{C3380CC4-5D6E-409C-BE32-E72D297353CC}">
              <c16:uniqueId val="{00000000-3976-46A2-A43C-027E8B7109BB}"/>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'!$JC$2:$JO$2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'!$JC$4:$JO$4</c:f>
              <c:numCache>
                <c:formatCode>#,##0_);[Red]\(#,##0\)</c:formatCode>
                <c:ptCount val="13"/>
                <c:pt idx="0">
                  <c:v>15788</c:v>
                </c:pt>
                <c:pt idx="1">
                  <c:v>14686</c:v>
                </c:pt>
                <c:pt idx="5">
                  <c:v>10302</c:v>
                </c:pt>
                <c:pt idx="6">
                  <c:v>8775</c:v>
                </c:pt>
                <c:pt idx="8">
                  <c:v>5704</c:v>
                </c:pt>
                <c:pt idx="9">
                  <c:v>4540</c:v>
                </c:pt>
                <c:pt idx="10">
                  <c:v>4048</c:v>
                </c:pt>
                <c:pt idx="11">
                  <c:v>3832</c:v>
                </c:pt>
                <c:pt idx="12">
                  <c:v>3650</c:v>
                </c:pt>
              </c:numCache>
            </c:numRef>
          </c:yVal>
          <c:smooth val="1"/>
          <c:extLst>
            <c:ext xmlns:c16="http://schemas.microsoft.com/office/drawing/2014/chart" uri="{C3380CC4-5D6E-409C-BE32-E72D297353CC}">
              <c16:uniqueId val="{00000001-3976-46A2-A43C-027E8B7109BB}"/>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'!$JC$2:$JO$2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'!$JC$5:$JO$5</c:f>
              <c:numCache>
                <c:formatCode>#,##0_);[Red]\(#,##0\)</c:formatCode>
                <c:ptCount val="13"/>
                <c:pt idx="0">
                  <c:v>15790</c:v>
                </c:pt>
                <c:pt idx="1">
                  <c:v>14687</c:v>
                </c:pt>
                <c:pt idx="4">
                  <c:v>10609</c:v>
                </c:pt>
                <c:pt idx="5">
                  <c:v>10777</c:v>
                </c:pt>
                <c:pt idx="8">
                  <c:v>6445</c:v>
                </c:pt>
                <c:pt idx="9">
                  <c:v>5539</c:v>
                </c:pt>
                <c:pt idx="10">
                  <c:v>5124</c:v>
                </c:pt>
                <c:pt idx="11">
                  <c:v>4889</c:v>
                </c:pt>
                <c:pt idx="12">
                  <c:v>4787</c:v>
                </c:pt>
              </c:numCache>
            </c:numRef>
          </c:yVal>
          <c:smooth val="1"/>
          <c:extLst>
            <c:ext xmlns:c16="http://schemas.microsoft.com/office/drawing/2014/chart" uri="{C3380CC4-5D6E-409C-BE32-E72D297353CC}">
              <c16:uniqueId val="{00000002-3976-46A2-A43C-027E8B7109BB}"/>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'!$JC$2:$JO$2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'!$JC$6:$JO$6</c:f>
              <c:numCache>
                <c:formatCode>#,##0_);[Red]\(#,##0\)</c:formatCode>
                <c:ptCount val="13"/>
                <c:pt idx="0">
                  <c:v>15789</c:v>
                </c:pt>
                <c:pt idx="1">
                  <c:v>14685</c:v>
                </c:pt>
                <c:pt idx="3">
                  <c:v>9767</c:v>
                </c:pt>
                <c:pt idx="4">
                  <c:v>10795</c:v>
                </c:pt>
                <c:pt idx="8">
                  <c:v>6706</c:v>
                </c:pt>
                <c:pt idx="9">
                  <c:v>5534</c:v>
                </c:pt>
                <c:pt idx="10">
                  <c:v>5162</c:v>
                </c:pt>
                <c:pt idx="11">
                  <c:v>5016</c:v>
                </c:pt>
                <c:pt idx="12">
                  <c:v>4881</c:v>
                </c:pt>
              </c:numCache>
            </c:numRef>
          </c:yVal>
          <c:smooth val="1"/>
          <c:extLst>
            <c:ext xmlns:c16="http://schemas.microsoft.com/office/drawing/2014/chart" uri="{C3380CC4-5D6E-409C-BE32-E72D297353CC}">
              <c16:uniqueId val="{00000003-3976-46A2-A43C-027E8B7109BB}"/>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'!$JC$2:$JO$2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'!$JC$7:$JO$7</c:f>
              <c:numCache>
                <c:formatCode>#,##0_);[Red]\(#,##0\)</c:formatCode>
                <c:ptCount val="13"/>
                <c:pt idx="0">
                  <c:v>15779</c:v>
                </c:pt>
                <c:pt idx="1">
                  <c:v>14706</c:v>
                </c:pt>
                <c:pt idx="2">
                  <c:v>11293</c:v>
                </c:pt>
                <c:pt idx="3">
                  <c:v>9659</c:v>
                </c:pt>
                <c:pt idx="8">
                  <c:v>5780</c:v>
                </c:pt>
                <c:pt idx="9">
                  <c:v>4869</c:v>
                </c:pt>
                <c:pt idx="10">
                  <c:v>4568</c:v>
                </c:pt>
                <c:pt idx="11">
                  <c:v>4507</c:v>
                </c:pt>
                <c:pt idx="12">
                  <c:v>4414</c:v>
                </c:pt>
              </c:numCache>
            </c:numRef>
          </c:yVal>
          <c:smooth val="1"/>
          <c:extLst>
            <c:ext xmlns:c16="http://schemas.microsoft.com/office/drawing/2014/chart" uri="{C3380CC4-5D6E-409C-BE32-E72D297353CC}">
              <c16:uniqueId val="{00000004-3976-46A2-A43C-027E8B7109BB}"/>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'!$JP$1</c:f>
          <c:strCache>
            <c:ptCount val="1"/>
            <c:pt idx="0">
              <c:v>AFRICA</c:v>
            </c:pt>
          </c:strCache>
        </c:strRef>
      </c:tx>
      <c:layout>
        <c:manualLayout>
          <c:xMode val="edge"/>
          <c:yMode val="edge"/>
          <c:x val="0.2982881708620182"/>
          <c:y val="2.914350229935348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'!$JP$2:$KB$2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'!$JP$3:$KB$3</c:f>
              <c:numCache>
                <c:formatCode>#,##0_);[Red]\(#,##0\)</c:formatCode>
                <c:ptCount val="13"/>
                <c:pt idx="0">
                  <c:v>4561</c:v>
                </c:pt>
                <c:pt idx="1">
                  <c:v>4432</c:v>
                </c:pt>
                <c:pt idx="6">
                  <c:v>4326</c:v>
                </c:pt>
                <c:pt idx="7">
                  <c:v>4481</c:v>
                </c:pt>
                <c:pt idx="9">
                  <c:v>3498</c:v>
                </c:pt>
                <c:pt idx="10">
                  <c:v>2979</c:v>
                </c:pt>
                <c:pt idx="11">
                  <c:v>2754</c:v>
                </c:pt>
                <c:pt idx="12">
                  <c:v>2731</c:v>
                </c:pt>
              </c:numCache>
            </c:numRef>
          </c:yVal>
          <c:smooth val="1"/>
          <c:extLst>
            <c:ext xmlns:c16="http://schemas.microsoft.com/office/drawing/2014/chart" uri="{C3380CC4-5D6E-409C-BE32-E72D297353CC}">
              <c16:uniqueId val="{00000000-42BB-417A-9C88-A80634720CED}"/>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'!$JP$2:$KB$2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'!$JP$4:$KB$4</c:f>
              <c:numCache>
                <c:formatCode>#,##0_);[Red]\(#,##0\)</c:formatCode>
                <c:ptCount val="13"/>
                <c:pt idx="0">
                  <c:v>4556</c:v>
                </c:pt>
                <c:pt idx="1">
                  <c:v>4427</c:v>
                </c:pt>
                <c:pt idx="5">
                  <c:v>4395</c:v>
                </c:pt>
                <c:pt idx="6">
                  <c:v>4320</c:v>
                </c:pt>
                <c:pt idx="8">
                  <c:v>3638</c:v>
                </c:pt>
                <c:pt idx="9">
                  <c:v>3153</c:v>
                </c:pt>
                <c:pt idx="10">
                  <c:v>2763</c:v>
                </c:pt>
                <c:pt idx="11">
                  <c:v>2589</c:v>
                </c:pt>
                <c:pt idx="12">
                  <c:v>2618</c:v>
                </c:pt>
              </c:numCache>
            </c:numRef>
          </c:yVal>
          <c:smooth val="1"/>
          <c:extLst>
            <c:ext xmlns:c16="http://schemas.microsoft.com/office/drawing/2014/chart" uri="{C3380CC4-5D6E-409C-BE32-E72D297353CC}">
              <c16:uniqueId val="{00000001-42BB-417A-9C88-A80634720CED}"/>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'!$JP$2:$KB$2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'!$JP$5:$KB$5</c:f>
              <c:numCache>
                <c:formatCode>#,##0_);[Red]\(#,##0\)</c:formatCode>
                <c:ptCount val="13"/>
                <c:pt idx="0">
                  <c:v>4539</c:v>
                </c:pt>
                <c:pt idx="1">
                  <c:v>4412</c:v>
                </c:pt>
                <c:pt idx="4">
                  <c:v>4317</c:v>
                </c:pt>
                <c:pt idx="5">
                  <c:v>4274</c:v>
                </c:pt>
                <c:pt idx="8">
                  <c:v>3797</c:v>
                </c:pt>
                <c:pt idx="9">
                  <c:v>3401</c:v>
                </c:pt>
                <c:pt idx="10">
                  <c:v>3191</c:v>
                </c:pt>
                <c:pt idx="11">
                  <c:v>3131</c:v>
                </c:pt>
                <c:pt idx="12">
                  <c:v>3226</c:v>
                </c:pt>
              </c:numCache>
            </c:numRef>
          </c:yVal>
          <c:smooth val="1"/>
          <c:extLst>
            <c:ext xmlns:c16="http://schemas.microsoft.com/office/drawing/2014/chart" uri="{C3380CC4-5D6E-409C-BE32-E72D297353CC}">
              <c16:uniqueId val="{00000002-42BB-417A-9C88-A80634720CED}"/>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'!$JP$2:$KB$2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'!$JP$6:$KB$6</c:f>
              <c:numCache>
                <c:formatCode>#,##0_);[Red]\(#,##0\)</c:formatCode>
                <c:ptCount val="13"/>
                <c:pt idx="0">
                  <c:v>4573</c:v>
                </c:pt>
                <c:pt idx="1">
                  <c:v>4512</c:v>
                </c:pt>
                <c:pt idx="3">
                  <c:v>4474</c:v>
                </c:pt>
                <c:pt idx="4">
                  <c:v>4462</c:v>
                </c:pt>
                <c:pt idx="8">
                  <c:v>4330</c:v>
                </c:pt>
                <c:pt idx="9">
                  <c:v>4110</c:v>
                </c:pt>
                <c:pt idx="10">
                  <c:v>3877</c:v>
                </c:pt>
                <c:pt idx="11">
                  <c:v>3863</c:v>
                </c:pt>
                <c:pt idx="12">
                  <c:v>3827</c:v>
                </c:pt>
              </c:numCache>
            </c:numRef>
          </c:yVal>
          <c:smooth val="1"/>
          <c:extLst>
            <c:ext xmlns:c16="http://schemas.microsoft.com/office/drawing/2014/chart" uri="{C3380CC4-5D6E-409C-BE32-E72D297353CC}">
              <c16:uniqueId val="{00000003-42BB-417A-9C88-A80634720CED}"/>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'!$JP$2:$KB$2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'!$JP$7:$KB$7</c:f>
              <c:numCache>
                <c:formatCode>#,##0_);[Red]\(#,##0\)</c:formatCode>
                <c:ptCount val="13"/>
                <c:pt idx="0">
                  <c:v>4541</c:v>
                </c:pt>
                <c:pt idx="1">
                  <c:v>4444</c:v>
                </c:pt>
                <c:pt idx="2">
                  <c:v>4915</c:v>
                </c:pt>
                <c:pt idx="3">
                  <c:v>4560</c:v>
                </c:pt>
                <c:pt idx="8">
                  <c:v>4911</c:v>
                </c:pt>
                <c:pt idx="9">
                  <c:v>4564</c:v>
                </c:pt>
                <c:pt idx="10">
                  <c:v>4392</c:v>
                </c:pt>
                <c:pt idx="11">
                  <c:v>4521</c:v>
                </c:pt>
                <c:pt idx="12">
                  <c:v>4660</c:v>
                </c:pt>
              </c:numCache>
            </c:numRef>
          </c:yVal>
          <c:smooth val="1"/>
          <c:extLst>
            <c:ext xmlns:c16="http://schemas.microsoft.com/office/drawing/2014/chart" uri="{C3380CC4-5D6E-409C-BE32-E72D297353CC}">
              <c16:uniqueId val="{00000004-42BB-417A-9C88-A80634720CED}"/>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'!$KC$1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'!$KC$2:$KO$2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'!$KC$3:$KO$3</c:f>
              <c:numCache>
                <c:formatCode>#,##0_);[Red]\(#,##0\)</c:formatCode>
                <c:ptCount val="13"/>
                <c:pt idx="0">
                  <c:v>75</c:v>
                </c:pt>
                <c:pt idx="1">
                  <c:v>78</c:v>
                </c:pt>
                <c:pt idx="6">
                  <c:v>196</c:v>
                </c:pt>
                <c:pt idx="7">
                  <c:v>195</c:v>
                </c:pt>
                <c:pt idx="9">
                  <c:v>232</c:v>
                </c:pt>
                <c:pt idx="10">
                  <c:v>233</c:v>
                </c:pt>
                <c:pt idx="11">
                  <c:v>231</c:v>
                </c:pt>
                <c:pt idx="12">
                  <c:v>229</c:v>
                </c:pt>
              </c:numCache>
            </c:numRef>
          </c:yVal>
          <c:smooth val="1"/>
          <c:extLst>
            <c:ext xmlns:c16="http://schemas.microsoft.com/office/drawing/2014/chart" uri="{C3380CC4-5D6E-409C-BE32-E72D297353CC}">
              <c16:uniqueId val="{00000000-F277-4E7E-ACC0-E6ADCD923FAA}"/>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'!$KC$2:$KO$2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'!$KC$4:$KO$4</c:f>
              <c:numCache>
                <c:formatCode>#,##0_);[Red]\(#,##0\)</c:formatCode>
                <c:ptCount val="13"/>
                <c:pt idx="0">
                  <c:v>101</c:v>
                </c:pt>
                <c:pt idx="1">
                  <c:v>137</c:v>
                </c:pt>
                <c:pt idx="5">
                  <c:v>143</c:v>
                </c:pt>
                <c:pt idx="6">
                  <c:v>143</c:v>
                </c:pt>
                <c:pt idx="8">
                  <c:v>189</c:v>
                </c:pt>
                <c:pt idx="9">
                  <c:v>204</c:v>
                </c:pt>
                <c:pt idx="10">
                  <c:v>215</c:v>
                </c:pt>
                <c:pt idx="11">
                  <c:v>219</c:v>
                </c:pt>
                <c:pt idx="12">
                  <c:v>223</c:v>
                </c:pt>
              </c:numCache>
            </c:numRef>
          </c:yVal>
          <c:smooth val="1"/>
          <c:extLst>
            <c:ext xmlns:c16="http://schemas.microsoft.com/office/drawing/2014/chart" uri="{C3380CC4-5D6E-409C-BE32-E72D297353CC}">
              <c16:uniqueId val="{00000001-F277-4E7E-ACC0-E6ADCD923FAA}"/>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'!$KC$2:$KO$2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'!$KC$5:$KO$5</c:f>
              <c:numCache>
                <c:formatCode>#,##0_);[Red]\(#,##0\)</c:formatCode>
                <c:ptCount val="13"/>
                <c:pt idx="0">
                  <c:v>101</c:v>
                </c:pt>
                <c:pt idx="1">
                  <c:v>137</c:v>
                </c:pt>
                <c:pt idx="4">
                  <c:v>151</c:v>
                </c:pt>
                <c:pt idx="5">
                  <c:v>152</c:v>
                </c:pt>
                <c:pt idx="8">
                  <c:v>222</c:v>
                </c:pt>
                <c:pt idx="9">
                  <c:v>253</c:v>
                </c:pt>
                <c:pt idx="10">
                  <c:v>277</c:v>
                </c:pt>
                <c:pt idx="11">
                  <c:v>281</c:v>
                </c:pt>
                <c:pt idx="12">
                  <c:v>279</c:v>
                </c:pt>
              </c:numCache>
            </c:numRef>
          </c:yVal>
          <c:smooth val="1"/>
          <c:extLst>
            <c:ext xmlns:c16="http://schemas.microsoft.com/office/drawing/2014/chart" uri="{C3380CC4-5D6E-409C-BE32-E72D297353CC}">
              <c16:uniqueId val="{00000002-F277-4E7E-ACC0-E6ADCD923FAA}"/>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'!$KC$2:$KO$2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'!$KC$6:$KO$6</c:f>
              <c:numCache>
                <c:formatCode>#,##0_);[Red]\(#,##0\)</c:formatCode>
                <c:ptCount val="13"/>
                <c:pt idx="0">
                  <c:v>140</c:v>
                </c:pt>
                <c:pt idx="1">
                  <c:v>137</c:v>
                </c:pt>
                <c:pt idx="3">
                  <c:v>147</c:v>
                </c:pt>
                <c:pt idx="4">
                  <c:v>151</c:v>
                </c:pt>
                <c:pt idx="8">
                  <c:v>242</c:v>
                </c:pt>
                <c:pt idx="9">
                  <c:v>284</c:v>
                </c:pt>
                <c:pt idx="10">
                  <c:v>312</c:v>
                </c:pt>
                <c:pt idx="11">
                  <c:v>326</c:v>
                </c:pt>
                <c:pt idx="12">
                  <c:v>349</c:v>
                </c:pt>
              </c:numCache>
            </c:numRef>
          </c:yVal>
          <c:smooth val="1"/>
          <c:extLst>
            <c:ext xmlns:c16="http://schemas.microsoft.com/office/drawing/2014/chart" uri="{C3380CC4-5D6E-409C-BE32-E72D297353CC}">
              <c16:uniqueId val="{00000003-F277-4E7E-ACC0-E6ADCD923FAA}"/>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'!$KC$2:$KO$2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'!$KC$7:$KO$7</c:f>
              <c:numCache>
                <c:formatCode>#,##0_);[Red]\(#,##0\)</c:formatCode>
                <c:ptCount val="13"/>
                <c:pt idx="0">
                  <c:v>101</c:v>
                </c:pt>
                <c:pt idx="1">
                  <c:v>137</c:v>
                </c:pt>
                <c:pt idx="2">
                  <c:v>137</c:v>
                </c:pt>
                <c:pt idx="3">
                  <c:v>129</c:v>
                </c:pt>
                <c:pt idx="8">
                  <c:v>317</c:v>
                </c:pt>
                <c:pt idx="9">
                  <c:v>364</c:v>
                </c:pt>
                <c:pt idx="10">
                  <c:v>394</c:v>
                </c:pt>
                <c:pt idx="11">
                  <c:v>420</c:v>
                </c:pt>
                <c:pt idx="12">
                  <c:v>449</c:v>
                </c:pt>
              </c:numCache>
            </c:numRef>
          </c:yVal>
          <c:smooth val="1"/>
          <c:extLst>
            <c:ext xmlns:c16="http://schemas.microsoft.com/office/drawing/2014/chart" uri="{C3380CC4-5D6E-409C-BE32-E72D297353CC}">
              <c16:uniqueId val="{00000004-F277-4E7E-ACC0-E6ADCD923FAA}"/>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'!$KP$1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'!$KP$2:$LB$2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'!$KP$3:$LB$3</c:f>
              <c:numCache>
                <c:formatCode>#,##0_);[Red]\(#,##0\)</c:formatCode>
                <c:ptCount val="13"/>
                <c:pt idx="0">
                  <c:v>5959</c:v>
                </c:pt>
                <c:pt idx="1">
                  <c:v>6191</c:v>
                </c:pt>
                <c:pt idx="6">
                  <c:v>7777</c:v>
                </c:pt>
                <c:pt idx="7">
                  <c:v>7785</c:v>
                </c:pt>
                <c:pt idx="9">
                  <c:v>6228</c:v>
                </c:pt>
                <c:pt idx="10">
                  <c:v>5720</c:v>
                </c:pt>
                <c:pt idx="11">
                  <c:v>5548</c:v>
                </c:pt>
                <c:pt idx="12">
                  <c:v>5299</c:v>
                </c:pt>
              </c:numCache>
            </c:numRef>
          </c:yVal>
          <c:smooth val="1"/>
          <c:extLst>
            <c:ext xmlns:c16="http://schemas.microsoft.com/office/drawing/2014/chart" uri="{C3380CC4-5D6E-409C-BE32-E72D297353CC}">
              <c16:uniqueId val="{00000000-15C2-445E-B028-E9477803E46B}"/>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'!$KP$2:$LB$2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'!$KP$4:$LB$4</c:f>
              <c:numCache>
                <c:formatCode>#,##0_);[Red]\(#,##0\)</c:formatCode>
                <c:ptCount val="13"/>
                <c:pt idx="0">
                  <c:v>5946</c:v>
                </c:pt>
                <c:pt idx="1">
                  <c:v>6176</c:v>
                </c:pt>
                <c:pt idx="5">
                  <c:v>7329</c:v>
                </c:pt>
                <c:pt idx="6">
                  <c:v>7546</c:v>
                </c:pt>
                <c:pt idx="8">
                  <c:v>6802</c:v>
                </c:pt>
                <c:pt idx="9">
                  <c:v>6283</c:v>
                </c:pt>
                <c:pt idx="10">
                  <c:v>5710</c:v>
                </c:pt>
                <c:pt idx="11">
                  <c:v>5431</c:v>
                </c:pt>
                <c:pt idx="12">
                  <c:v>5239</c:v>
                </c:pt>
              </c:numCache>
            </c:numRef>
          </c:yVal>
          <c:smooth val="1"/>
          <c:extLst>
            <c:ext xmlns:c16="http://schemas.microsoft.com/office/drawing/2014/chart" uri="{C3380CC4-5D6E-409C-BE32-E72D297353CC}">
              <c16:uniqueId val="{00000001-15C2-445E-B028-E9477803E46B}"/>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'!$KP$2:$LB$2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'!$KP$5:$LB$5</c:f>
              <c:numCache>
                <c:formatCode>#,##0_);[Red]\(#,##0\)</c:formatCode>
                <c:ptCount val="13"/>
                <c:pt idx="0">
                  <c:v>5946</c:v>
                </c:pt>
                <c:pt idx="1">
                  <c:v>6142</c:v>
                </c:pt>
                <c:pt idx="4">
                  <c:v>6942</c:v>
                </c:pt>
                <c:pt idx="5">
                  <c:v>7207</c:v>
                </c:pt>
                <c:pt idx="8">
                  <c:v>5783</c:v>
                </c:pt>
                <c:pt idx="9">
                  <c:v>5375</c:v>
                </c:pt>
                <c:pt idx="10">
                  <c:v>5018</c:v>
                </c:pt>
                <c:pt idx="11">
                  <c:v>4935</c:v>
                </c:pt>
                <c:pt idx="12">
                  <c:v>4859</c:v>
                </c:pt>
              </c:numCache>
            </c:numRef>
          </c:yVal>
          <c:smooth val="1"/>
          <c:extLst>
            <c:ext xmlns:c16="http://schemas.microsoft.com/office/drawing/2014/chart" uri="{C3380CC4-5D6E-409C-BE32-E72D297353CC}">
              <c16:uniqueId val="{00000002-15C2-445E-B028-E9477803E46B}"/>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'!$KP$2:$LB$2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'!$KP$6:$LB$6</c:f>
              <c:numCache>
                <c:formatCode>#,##0_);[Red]\(#,##0\)</c:formatCode>
                <c:ptCount val="13"/>
                <c:pt idx="0">
                  <c:v>5946</c:v>
                </c:pt>
                <c:pt idx="1">
                  <c:v>6159</c:v>
                </c:pt>
                <c:pt idx="3">
                  <c:v>6376</c:v>
                </c:pt>
                <c:pt idx="4">
                  <c:v>6513</c:v>
                </c:pt>
                <c:pt idx="8">
                  <c:v>5044</c:v>
                </c:pt>
                <c:pt idx="9">
                  <c:v>4817</c:v>
                </c:pt>
                <c:pt idx="10">
                  <c:v>4623</c:v>
                </c:pt>
                <c:pt idx="11">
                  <c:v>4637</c:v>
                </c:pt>
                <c:pt idx="12">
                  <c:v>4694</c:v>
                </c:pt>
              </c:numCache>
            </c:numRef>
          </c:yVal>
          <c:smooth val="1"/>
          <c:extLst>
            <c:ext xmlns:c16="http://schemas.microsoft.com/office/drawing/2014/chart" uri="{C3380CC4-5D6E-409C-BE32-E72D297353CC}">
              <c16:uniqueId val="{00000003-15C2-445E-B028-E9477803E46B}"/>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'!$KP$2:$LB$2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'!$KP$7:$LB$7</c:f>
              <c:numCache>
                <c:formatCode>#,##0_);[Red]\(#,##0\)</c:formatCode>
                <c:ptCount val="13"/>
                <c:pt idx="0">
                  <c:v>5946</c:v>
                </c:pt>
                <c:pt idx="1">
                  <c:v>6142</c:v>
                </c:pt>
                <c:pt idx="2">
                  <c:v>6860</c:v>
                </c:pt>
                <c:pt idx="3">
                  <c:v>6485</c:v>
                </c:pt>
                <c:pt idx="8">
                  <c:v>6483</c:v>
                </c:pt>
                <c:pt idx="9">
                  <c:v>6274</c:v>
                </c:pt>
                <c:pt idx="10">
                  <c:v>6120</c:v>
                </c:pt>
                <c:pt idx="11">
                  <c:v>6132</c:v>
                </c:pt>
                <c:pt idx="12">
                  <c:v>6183</c:v>
                </c:pt>
              </c:numCache>
            </c:numRef>
          </c:yVal>
          <c:smooth val="1"/>
          <c:extLst>
            <c:ext xmlns:c16="http://schemas.microsoft.com/office/drawing/2014/chart" uri="{C3380CC4-5D6E-409C-BE32-E72D297353CC}">
              <c16:uniqueId val="{00000004-15C2-445E-B028-E9477803E46B}"/>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'!$LC$1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'!$LC$2:$LO$2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'!$LC$7:$LO$7</c:f>
              <c:numCache>
                <c:formatCode>#,##0_);[Red]\(#,##0\)</c:formatCode>
                <c:ptCount val="13"/>
                <c:pt idx="0">
                  <c:v>75222</c:v>
                </c:pt>
                <c:pt idx="1">
                  <c:v>83983</c:v>
                </c:pt>
                <c:pt idx="2">
                  <c:v>86991</c:v>
                </c:pt>
                <c:pt idx="3">
                  <c:v>87501</c:v>
                </c:pt>
                <c:pt idx="8">
                  <c:v>83443</c:v>
                </c:pt>
                <c:pt idx="9">
                  <c:v>75923</c:v>
                </c:pt>
                <c:pt idx="10">
                  <c:v>69637</c:v>
                </c:pt>
                <c:pt idx="11">
                  <c:v>63843</c:v>
                </c:pt>
                <c:pt idx="12">
                  <c:v>58029</c:v>
                </c:pt>
              </c:numCache>
            </c:numRef>
          </c:yVal>
          <c:smooth val="1"/>
          <c:extLst>
            <c:ext xmlns:c16="http://schemas.microsoft.com/office/drawing/2014/chart" uri="{C3380CC4-5D6E-409C-BE32-E72D297353CC}">
              <c16:uniqueId val="{00000000-AED4-4D84-8C96-A186666C2A01}"/>
            </c:ext>
          </c:extLst>
        </c:ser>
        <c:ser>
          <c:idx val="2"/>
          <c:order val="1"/>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'!$LC$2:$LO$2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'!$LC$6:$LO$6</c:f>
              <c:numCache>
                <c:formatCode>#,##0_);[Red]\(#,##0\)</c:formatCode>
                <c:ptCount val="13"/>
                <c:pt idx="0">
                  <c:v>75174</c:v>
                </c:pt>
                <c:pt idx="1">
                  <c:v>83920</c:v>
                </c:pt>
                <c:pt idx="3">
                  <c:v>89020</c:v>
                </c:pt>
                <c:pt idx="4">
                  <c:v>92506</c:v>
                </c:pt>
                <c:pt idx="8">
                  <c:v>87124</c:v>
                </c:pt>
                <c:pt idx="9">
                  <c:v>77436</c:v>
                </c:pt>
                <c:pt idx="10">
                  <c:v>68642</c:v>
                </c:pt>
                <c:pt idx="11">
                  <c:v>61494</c:v>
                </c:pt>
                <c:pt idx="12">
                  <c:v>54693</c:v>
                </c:pt>
              </c:numCache>
            </c:numRef>
          </c:yVal>
          <c:smooth val="1"/>
          <c:extLst>
            <c:ext xmlns:c16="http://schemas.microsoft.com/office/drawing/2014/chart" uri="{C3380CC4-5D6E-409C-BE32-E72D297353CC}">
              <c16:uniqueId val="{00000001-AED4-4D84-8C96-A186666C2A01}"/>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'!$LC$2:$LO$2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'!$LC$5:$LO$5</c:f>
              <c:numCache>
                <c:formatCode>#,##0_);[Red]\(#,##0\)</c:formatCode>
                <c:ptCount val="13"/>
                <c:pt idx="0">
                  <c:v>75174</c:v>
                </c:pt>
                <c:pt idx="1">
                  <c:v>83920</c:v>
                </c:pt>
                <c:pt idx="4">
                  <c:v>94922</c:v>
                </c:pt>
                <c:pt idx="5">
                  <c:v>96725</c:v>
                </c:pt>
                <c:pt idx="8">
                  <c:v>84351</c:v>
                </c:pt>
                <c:pt idx="9">
                  <c:v>70770</c:v>
                </c:pt>
                <c:pt idx="10">
                  <c:v>61971</c:v>
                </c:pt>
                <c:pt idx="11">
                  <c:v>54712</c:v>
                </c:pt>
                <c:pt idx="12">
                  <c:v>45819</c:v>
                </c:pt>
              </c:numCache>
            </c:numRef>
          </c:yVal>
          <c:smooth val="1"/>
          <c:extLst>
            <c:ext xmlns:c16="http://schemas.microsoft.com/office/drawing/2014/chart" uri="{C3380CC4-5D6E-409C-BE32-E72D297353CC}">
              <c16:uniqueId val="{00000002-AED4-4D84-8C96-A186666C2A01}"/>
            </c:ext>
          </c:extLst>
        </c:ser>
        <c:ser>
          <c:idx val="0"/>
          <c:order val="3"/>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'!$LC$2:$LO$2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'!$LC$4:$LO$4</c:f>
              <c:numCache>
                <c:formatCode>#,##0_);[Red]\(#,##0\)</c:formatCode>
                <c:ptCount val="13"/>
                <c:pt idx="0">
                  <c:v>75174</c:v>
                </c:pt>
                <c:pt idx="1">
                  <c:v>83920</c:v>
                </c:pt>
                <c:pt idx="5">
                  <c:v>97553</c:v>
                </c:pt>
                <c:pt idx="6">
                  <c:v>101667</c:v>
                </c:pt>
                <c:pt idx="8">
                  <c:v>88762</c:v>
                </c:pt>
                <c:pt idx="9">
                  <c:v>69095</c:v>
                </c:pt>
                <c:pt idx="10">
                  <c:v>56979</c:v>
                </c:pt>
                <c:pt idx="11">
                  <c:v>48833</c:v>
                </c:pt>
                <c:pt idx="12">
                  <c:v>41415</c:v>
                </c:pt>
              </c:numCache>
            </c:numRef>
          </c:yVal>
          <c:smooth val="1"/>
          <c:extLst>
            <c:ext xmlns:c16="http://schemas.microsoft.com/office/drawing/2014/chart" uri="{C3380CC4-5D6E-409C-BE32-E72D297353CC}">
              <c16:uniqueId val="{00000003-AED4-4D84-8C96-A186666C2A01}"/>
            </c:ext>
          </c:extLst>
        </c:ser>
        <c:ser>
          <c:idx val="3"/>
          <c:order val="4"/>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'!$LC$2:$LO$2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'!$LC$3:$LO$3</c:f>
              <c:numCache>
                <c:formatCode>#,##0_);[Red]\(#,##0\)</c:formatCode>
                <c:ptCount val="13"/>
                <c:pt idx="0">
                  <c:v>75174</c:v>
                </c:pt>
                <c:pt idx="1">
                  <c:v>83926</c:v>
                </c:pt>
                <c:pt idx="6">
                  <c:v>103007</c:v>
                </c:pt>
                <c:pt idx="7">
                  <c:v>104401</c:v>
                </c:pt>
                <c:pt idx="9">
                  <c:v>80445</c:v>
                </c:pt>
                <c:pt idx="10">
                  <c:v>62763</c:v>
                </c:pt>
                <c:pt idx="11">
                  <c:v>50777</c:v>
                </c:pt>
                <c:pt idx="12">
                  <c:v>43257</c:v>
                </c:pt>
              </c:numCache>
            </c:numRef>
          </c:yVal>
          <c:smooth val="1"/>
          <c:extLst>
            <c:ext xmlns:c16="http://schemas.microsoft.com/office/drawing/2014/chart" uri="{C3380CC4-5D6E-409C-BE32-E72D297353CC}">
              <c16:uniqueId val="{00000004-AED4-4D84-8C96-A186666C2A0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'!$LP$1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348975768299684"/>
          <c:y val="0.18823641774439828"/>
          <c:w val="0.69591809839742402"/>
          <c:h val="0.69402945411227057"/>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'!$LP$2:$MB$2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'!$LP$3:$MB$3</c:f>
              <c:numCache>
                <c:formatCode>#,##0_);[Red]\(#,##0\)</c:formatCode>
                <c:ptCount val="13"/>
                <c:pt idx="0">
                  <c:v>11486</c:v>
                </c:pt>
                <c:pt idx="1">
                  <c:v>15871</c:v>
                </c:pt>
                <c:pt idx="6">
                  <c:v>21349</c:v>
                </c:pt>
                <c:pt idx="7">
                  <c:v>22421</c:v>
                </c:pt>
                <c:pt idx="9">
                  <c:v>24605</c:v>
                </c:pt>
                <c:pt idx="10">
                  <c:v>23352</c:v>
                </c:pt>
                <c:pt idx="11">
                  <c:v>21420</c:v>
                </c:pt>
                <c:pt idx="12">
                  <c:v>20682</c:v>
                </c:pt>
              </c:numCache>
            </c:numRef>
          </c:yVal>
          <c:smooth val="1"/>
          <c:extLst>
            <c:ext xmlns:c16="http://schemas.microsoft.com/office/drawing/2014/chart" uri="{C3380CC4-5D6E-409C-BE32-E72D297353CC}">
              <c16:uniqueId val="{00000000-6897-4D4E-A144-54760591D525}"/>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'!$LP$2:$MB$2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'!$LP$4:$MB$4</c:f>
              <c:numCache>
                <c:formatCode>#,##0_);[Red]\(#,##0\)</c:formatCode>
                <c:ptCount val="13"/>
                <c:pt idx="0">
                  <c:v>11481</c:v>
                </c:pt>
                <c:pt idx="1">
                  <c:v>15865</c:v>
                </c:pt>
                <c:pt idx="5">
                  <c:v>19500</c:v>
                </c:pt>
                <c:pt idx="6">
                  <c:v>21134</c:v>
                </c:pt>
                <c:pt idx="8">
                  <c:v>24384</c:v>
                </c:pt>
                <c:pt idx="9">
                  <c:v>23444</c:v>
                </c:pt>
                <c:pt idx="10">
                  <c:v>21435</c:v>
                </c:pt>
                <c:pt idx="11">
                  <c:v>19762</c:v>
                </c:pt>
                <c:pt idx="12">
                  <c:v>18898</c:v>
                </c:pt>
              </c:numCache>
            </c:numRef>
          </c:yVal>
          <c:smooth val="1"/>
          <c:extLst>
            <c:ext xmlns:c16="http://schemas.microsoft.com/office/drawing/2014/chart" uri="{C3380CC4-5D6E-409C-BE32-E72D297353CC}">
              <c16:uniqueId val="{00000001-6897-4D4E-A144-54760591D525}"/>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'!$LP$2:$MB$2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'!$LP$5:$MB$5</c:f>
              <c:numCache>
                <c:formatCode>#,##0_);[Red]\(#,##0\)</c:formatCode>
                <c:ptCount val="13"/>
                <c:pt idx="0">
                  <c:v>11682</c:v>
                </c:pt>
                <c:pt idx="1">
                  <c:v>15781</c:v>
                </c:pt>
                <c:pt idx="4">
                  <c:v>17639</c:v>
                </c:pt>
                <c:pt idx="5">
                  <c:v>18856</c:v>
                </c:pt>
                <c:pt idx="8">
                  <c:v>22393</c:v>
                </c:pt>
                <c:pt idx="9">
                  <c:v>22996</c:v>
                </c:pt>
                <c:pt idx="10">
                  <c:v>21397</c:v>
                </c:pt>
                <c:pt idx="11">
                  <c:v>20600</c:v>
                </c:pt>
                <c:pt idx="12">
                  <c:v>20755</c:v>
                </c:pt>
              </c:numCache>
            </c:numRef>
          </c:yVal>
          <c:smooth val="1"/>
          <c:extLst>
            <c:ext xmlns:c16="http://schemas.microsoft.com/office/drawing/2014/chart" uri="{C3380CC4-5D6E-409C-BE32-E72D297353CC}">
              <c16:uniqueId val="{00000002-6897-4D4E-A144-54760591D525}"/>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'!$LP$2:$MB$2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'!$LP$6:$MB$6</c:f>
              <c:numCache>
                <c:formatCode>#,##0_);[Red]\(#,##0\)</c:formatCode>
                <c:ptCount val="13"/>
                <c:pt idx="0">
                  <c:v>11682</c:v>
                </c:pt>
                <c:pt idx="1">
                  <c:v>15781</c:v>
                </c:pt>
                <c:pt idx="3">
                  <c:v>15871</c:v>
                </c:pt>
                <c:pt idx="4">
                  <c:v>17994</c:v>
                </c:pt>
                <c:pt idx="8">
                  <c:v>22692</c:v>
                </c:pt>
                <c:pt idx="9">
                  <c:v>22697</c:v>
                </c:pt>
                <c:pt idx="10">
                  <c:v>21641</c:v>
                </c:pt>
                <c:pt idx="11">
                  <c:v>20779</c:v>
                </c:pt>
                <c:pt idx="12">
                  <c:v>19678</c:v>
                </c:pt>
              </c:numCache>
            </c:numRef>
          </c:yVal>
          <c:smooth val="1"/>
          <c:extLst>
            <c:ext xmlns:c16="http://schemas.microsoft.com/office/drawing/2014/chart" uri="{C3380CC4-5D6E-409C-BE32-E72D297353CC}">
              <c16:uniqueId val="{00000003-6897-4D4E-A144-54760591D525}"/>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'!$LP$2:$MB$2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'!$LP$7:$MB$7</c:f>
              <c:numCache>
                <c:formatCode>#,##0_);[Red]\(#,##0\)</c:formatCode>
                <c:ptCount val="13"/>
                <c:pt idx="0">
                  <c:v>11682</c:v>
                </c:pt>
                <c:pt idx="1">
                  <c:v>15781</c:v>
                </c:pt>
                <c:pt idx="2">
                  <c:v>17495</c:v>
                </c:pt>
                <c:pt idx="3">
                  <c:v>16323</c:v>
                </c:pt>
                <c:pt idx="8">
                  <c:v>21362</c:v>
                </c:pt>
                <c:pt idx="9">
                  <c:v>22626</c:v>
                </c:pt>
                <c:pt idx="10">
                  <c:v>22633</c:v>
                </c:pt>
                <c:pt idx="11">
                  <c:v>21550</c:v>
                </c:pt>
                <c:pt idx="12">
                  <c:v>20251</c:v>
                </c:pt>
              </c:numCache>
            </c:numRef>
          </c:yVal>
          <c:smooth val="1"/>
          <c:extLst>
            <c:ext xmlns:c16="http://schemas.microsoft.com/office/drawing/2014/chart" uri="{C3380CC4-5D6E-409C-BE32-E72D297353CC}">
              <c16:uniqueId val="{00000004-6897-4D4E-A144-54760591D52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'!$MC$1</c:f>
          <c:strCache>
            <c:ptCount val="1"/>
            <c:pt idx="0">
              <c:v>ASIAPAC-(CHINA+INDIA)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'!$MC$2:$MO$2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'!$MC$3:$MO$3</c:f>
              <c:numCache>
                <c:formatCode>#,##0_);[Red]\(#,##0\)</c:formatCode>
                <c:ptCount val="13"/>
                <c:pt idx="0">
                  <c:v>15943</c:v>
                </c:pt>
                <c:pt idx="1">
                  <c:v>17408</c:v>
                </c:pt>
                <c:pt idx="6">
                  <c:v>20774</c:v>
                </c:pt>
                <c:pt idx="7">
                  <c:v>21171</c:v>
                </c:pt>
                <c:pt idx="9">
                  <c:v>18793</c:v>
                </c:pt>
                <c:pt idx="10">
                  <c:v>18281</c:v>
                </c:pt>
                <c:pt idx="11">
                  <c:v>17880</c:v>
                </c:pt>
                <c:pt idx="12">
                  <c:v>17642</c:v>
                </c:pt>
              </c:numCache>
            </c:numRef>
          </c:yVal>
          <c:smooth val="1"/>
          <c:extLst>
            <c:ext xmlns:c16="http://schemas.microsoft.com/office/drawing/2014/chart" uri="{C3380CC4-5D6E-409C-BE32-E72D297353CC}">
              <c16:uniqueId val="{00000000-66FD-4064-AF87-C4A02C5B5837}"/>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'!$MC$2:$MO$2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'!$MC$4:$MO$4</c:f>
              <c:numCache>
                <c:formatCode>#,##0_);[Red]\(#,##0\)</c:formatCode>
                <c:ptCount val="13"/>
                <c:pt idx="0">
                  <c:v>16195</c:v>
                </c:pt>
                <c:pt idx="1">
                  <c:v>17250</c:v>
                </c:pt>
                <c:pt idx="5">
                  <c:v>21134</c:v>
                </c:pt>
                <c:pt idx="6">
                  <c:v>21700</c:v>
                </c:pt>
                <c:pt idx="8">
                  <c:v>20952</c:v>
                </c:pt>
                <c:pt idx="9">
                  <c:v>20681</c:v>
                </c:pt>
                <c:pt idx="10">
                  <c:v>20460</c:v>
                </c:pt>
                <c:pt idx="11">
                  <c:v>19933</c:v>
                </c:pt>
                <c:pt idx="12">
                  <c:v>19508</c:v>
                </c:pt>
              </c:numCache>
            </c:numRef>
          </c:yVal>
          <c:smooth val="1"/>
          <c:extLst>
            <c:ext xmlns:c16="http://schemas.microsoft.com/office/drawing/2014/chart" uri="{C3380CC4-5D6E-409C-BE32-E72D297353CC}">
              <c16:uniqueId val="{00000001-66FD-4064-AF87-C4A02C5B5837}"/>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'!$MC$2:$MO$2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'!$MC$5:$MO$5</c:f>
              <c:numCache>
                <c:formatCode>#,##0_);[Red]\(#,##0\)</c:formatCode>
                <c:ptCount val="13"/>
                <c:pt idx="0">
                  <c:v>16098</c:v>
                </c:pt>
                <c:pt idx="1">
                  <c:v>17286</c:v>
                </c:pt>
                <c:pt idx="4">
                  <c:v>20077</c:v>
                </c:pt>
                <c:pt idx="5">
                  <c:v>20144</c:v>
                </c:pt>
                <c:pt idx="8">
                  <c:v>19413</c:v>
                </c:pt>
                <c:pt idx="9">
                  <c:v>19394</c:v>
                </c:pt>
                <c:pt idx="10">
                  <c:v>19630</c:v>
                </c:pt>
                <c:pt idx="11">
                  <c:v>19748</c:v>
                </c:pt>
                <c:pt idx="12">
                  <c:v>19751</c:v>
                </c:pt>
              </c:numCache>
            </c:numRef>
          </c:yVal>
          <c:smooth val="1"/>
          <c:extLst>
            <c:ext xmlns:c16="http://schemas.microsoft.com/office/drawing/2014/chart" uri="{C3380CC4-5D6E-409C-BE32-E72D297353CC}">
              <c16:uniqueId val="{00000002-66FD-4064-AF87-C4A02C5B5837}"/>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'!$MC$2:$MO$2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'!$MC$6:$MO$6</c:f>
              <c:numCache>
                <c:formatCode>#,##0_);[Red]\(#,##0\)</c:formatCode>
                <c:ptCount val="13"/>
                <c:pt idx="0">
                  <c:v>16105</c:v>
                </c:pt>
                <c:pt idx="1">
                  <c:v>17303</c:v>
                </c:pt>
                <c:pt idx="3">
                  <c:v>19829</c:v>
                </c:pt>
                <c:pt idx="4">
                  <c:v>20222</c:v>
                </c:pt>
                <c:pt idx="8">
                  <c:v>20445</c:v>
                </c:pt>
                <c:pt idx="9">
                  <c:v>21117</c:v>
                </c:pt>
                <c:pt idx="10">
                  <c:v>21561</c:v>
                </c:pt>
                <c:pt idx="11">
                  <c:v>21563</c:v>
                </c:pt>
                <c:pt idx="12">
                  <c:v>21096</c:v>
                </c:pt>
              </c:numCache>
            </c:numRef>
          </c:yVal>
          <c:smooth val="1"/>
          <c:extLst>
            <c:ext xmlns:c16="http://schemas.microsoft.com/office/drawing/2014/chart" uri="{C3380CC4-5D6E-409C-BE32-E72D297353CC}">
              <c16:uniqueId val="{00000003-66FD-4064-AF87-C4A02C5B5837}"/>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'!$MC$2:$MO$2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'!$MC$7:$MO$7</c:f>
              <c:numCache>
                <c:formatCode>#,##0_);[Red]\(#,##0\)</c:formatCode>
                <c:ptCount val="13"/>
                <c:pt idx="0">
                  <c:v>16135</c:v>
                </c:pt>
                <c:pt idx="1">
                  <c:v>17492</c:v>
                </c:pt>
                <c:pt idx="2">
                  <c:v>20583</c:v>
                </c:pt>
                <c:pt idx="3">
                  <c:v>19735</c:v>
                </c:pt>
                <c:pt idx="8">
                  <c:v>21246</c:v>
                </c:pt>
                <c:pt idx="9">
                  <c:v>21590</c:v>
                </c:pt>
                <c:pt idx="10">
                  <c:v>21703</c:v>
                </c:pt>
                <c:pt idx="11">
                  <c:v>21627</c:v>
                </c:pt>
                <c:pt idx="12">
                  <c:v>20640</c:v>
                </c:pt>
              </c:numCache>
            </c:numRef>
          </c:yVal>
          <c:smooth val="1"/>
          <c:extLst>
            <c:ext xmlns:c16="http://schemas.microsoft.com/office/drawing/2014/chart" uri="{C3380CC4-5D6E-409C-BE32-E72D297353CC}">
              <c16:uniqueId val="{00000004-66FD-4064-AF87-C4A02C5B5837}"/>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'!$IC$1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'!$IC$2:$IO$2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'!$IC$7:$IO$7</c:f>
              <c:numCache>
                <c:formatCode>#,##0_);[Red]\(#,##0\)</c:formatCode>
                <c:ptCount val="13"/>
                <c:pt idx="0">
                  <c:v>22519</c:v>
                </c:pt>
                <c:pt idx="1">
                  <c:v>16920</c:v>
                </c:pt>
                <c:pt idx="2">
                  <c:v>12589</c:v>
                </c:pt>
                <c:pt idx="3">
                  <c:v>10139</c:v>
                </c:pt>
                <c:pt idx="8">
                  <c:v>5622</c:v>
                </c:pt>
                <c:pt idx="9">
                  <c:v>4413</c:v>
                </c:pt>
                <c:pt idx="10">
                  <c:v>2985</c:v>
                </c:pt>
                <c:pt idx="11">
                  <c:v>1922</c:v>
                </c:pt>
                <c:pt idx="12">
                  <c:v>1737</c:v>
                </c:pt>
              </c:numCache>
            </c:numRef>
          </c:yVal>
          <c:smooth val="1"/>
          <c:extLst>
            <c:ext xmlns:c16="http://schemas.microsoft.com/office/drawing/2014/chart" uri="{C3380CC4-5D6E-409C-BE32-E72D297353CC}">
              <c16:uniqueId val="{00000000-50FB-4D6D-B056-26DE3B290DD3}"/>
            </c:ext>
          </c:extLst>
        </c:ser>
        <c:ser>
          <c:idx val="2"/>
          <c:order val="1"/>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'!$IC$2:$IO$2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'!$IC$6:$IO$6</c:f>
              <c:numCache>
                <c:formatCode>#,##0_);[Red]\(#,##0\)</c:formatCode>
                <c:ptCount val="13"/>
                <c:pt idx="0">
                  <c:v>22539</c:v>
                </c:pt>
                <c:pt idx="1">
                  <c:v>16942</c:v>
                </c:pt>
                <c:pt idx="3">
                  <c:v>10063</c:v>
                </c:pt>
                <c:pt idx="4">
                  <c:v>11339</c:v>
                </c:pt>
                <c:pt idx="8">
                  <c:v>3138</c:v>
                </c:pt>
                <c:pt idx="9">
                  <c:v>1660</c:v>
                </c:pt>
                <c:pt idx="10">
                  <c:v>1459</c:v>
                </c:pt>
                <c:pt idx="11">
                  <c:v>1362</c:v>
                </c:pt>
                <c:pt idx="12">
                  <c:v>1232</c:v>
                </c:pt>
              </c:numCache>
            </c:numRef>
          </c:yVal>
          <c:smooth val="1"/>
          <c:extLst>
            <c:ext xmlns:c16="http://schemas.microsoft.com/office/drawing/2014/chart" uri="{C3380CC4-5D6E-409C-BE32-E72D297353CC}">
              <c16:uniqueId val="{00000001-50FB-4D6D-B056-26DE3B290DD3}"/>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'!$IC$2:$IO$2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'!$IC$5:$IO$5</c:f>
              <c:numCache>
                <c:formatCode>#,##0_);[Red]\(#,##0\)</c:formatCode>
                <c:ptCount val="13"/>
                <c:pt idx="0">
                  <c:v>22519</c:v>
                </c:pt>
                <c:pt idx="1">
                  <c:v>16920</c:v>
                </c:pt>
                <c:pt idx="4">
                  <c:v>11386</c:v>
                </c:pt>
                <c:pt idx="5">
                  <c:v>10867</c:v>
                </c:pt>
                <c:pt idx="8">
                  <c:v>3229</c:v>
                </c:pt>
                <c:pt idx="9">
                  <c:v>1606</c:v>
                </c:pt>
                <c:pt idx="10">
                  <c:v>1079</c:v>
                </c:pt>
                <c:pt idx="11">
                  <c:v>929</c:v>
                </c:pt>
                <c:pt idx="12">
                  <c:v>787</c:v>
                </c:pt>
              </c:numCache>
            </c:numRef>
          </c:yVal>
          <c:smooth val="1"/>
          <c:extLst>
            <c:ext xmlns:c16="http://schemas.microsoft.com/office/drawing/2014/chart" uri="{C3380CC4-5D6E-409C-BE32-E72D297353CC}">
              <c16:uniqueId val="{00000002-50FB-4D6D-B056-26DE3B290DD3}"/>
            </c:ext>
          </c:extLst>
        </c:ser>
        <c:ser>
          <c:idx val="0"/>
          <c:order val="3"/>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'!$IC$2:$IO$2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'!$IC$4:$IO$4</c:f>
              <c:numCache>
                <c:formatCode>#,##0_);[Red]\(#,##0\)</c:formatCode>
                <c:ptCount val="13"/>
                <c:pt idx="0">
                  <c:v>22539</c:v>
                </c:pt>
                <c:pt idx="1">
                  <c:v>16942</c:v>
                </c:pt>
                <c:pt idx="5">
                  <c:v>10744</c:v>
                </c:pt>
                <c:pt idx="6">
                  <c:v>9030</c:v>
                </c:pt>
                <c:pt idx="8">
                  <c:v>4020</c:v>
                </c:pt>
                <c:pt idx="9">
                  <c:v>2003</c:v>
                </c:pt>
                <c:pt idx="10">
                  <c:v>1034</c:v>
                </c:pt>
                <c:pt idx="11">
                  <c:v>869</c:v>
                </c:pt>
                <c:pt idx="12">
                  <c:v>757</c:v>
                </c:pt>
              </c:numCache>
            </c:numRef>
          </c:yVal>
          <c:smooth val="1"/>
          <c:extLst>
            <c:ext xmlns:c16="http://schemas.microsoft.com/office/drawing/2014/chart" uri="{C3380CC4-5D6E-409C-BE32-E72D297353CC}">
              <c16:uniqueId val="{00000003-50FB-4D6D-B056-26DE3B290DD3}"/>
            </c:ext>
          </c:extLst>
        </c:ser>
        <c:ser>
          <c:idx val="3"/>
          <c:order val="4"/>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'!$IC$2:$IO$2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'!$IC$3:$IO$3</c:f>
              <c:numCache>
                <c:formatCode>#,##0_);[Red]\(#,##0\)</c:formatCode>
                <c:ptCount val="13"/>
                <c:pt idx="0">
                  <c:v>22543</c:v>
                </c:pt>
                <c:pt idx="1">
                  <c:v>16948</c:v>
                </c:pt>
                <c:pt idx="6">
                  <c:v>9262</c:v>
                </c:pt>
                <c:pt idx="7">
                  <c:v>8932</c:v>
                </c:pt>
                <c:pt idx="9">
                  <c:v>4434</c:v>
                </c:pt>
                <c:pt idx="10">
                  <c:v>2886</c:v>
                </c:pt>
                <c:pt idx="11">
                  <c:v>1767</c:v>
                </c:pt>
                <c:pt idx="12">
                  <c:v>1244</c:v>
                </c:pt>
              </c:numCache>
            </c:numRef>
          </c:yVal>
          <c:smooth val="1"/>
          <c:extLst>
            <c:ext xmlns:c16="http://schemas.microsoft.com/office/drawing/2014/chart" uri="{C3380CC4-5D6E-409C-BE32-E72D297353CC}">
              <c16:uniqueId val="{00000004-50FB-4D6D-B056-26DE3B290DD3}"/>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'!$OP$1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'!$OP$2:$PB$2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'!$OP$3:$PB$3</c:f>
              <c:numCache>
                <c:formatCode>#,##0_);[Red]\(#,##0\)</c:formatCode>
                <c:ptCount val="13"/>
                <c:pt idx="0">
                  <c:v>12830</c:v>
                </c:pt>
                <c:pt idx="1">
                  <c:v>16127</c:v>
                </c:pt>
                <c:pt idx="6">
                  <c:v>20294</c:v>
                </c:pt>
                <c:pt idx="7">
                  <c:v>20755</c:v>
                </c:pt>
                <c:pt idx="9">
                  <c:v>26924</c:v>
                </c:pt>
                <c:pt idx="10">
                  <c:v>28483</c:v>
                </c:pt>
                <c:pt idx="11">
                  <c:v>29707</c:v>
                </c:pt>
                <c:pt idx="12">
                  <c:v>30316</c:v>
                </c:pt>
              </c:numCache>
            </c:numRef>
          </c:yVal>
          <c:smooth val="1"/>
          <c:extLst>
            <c:ext xmlns:c16="http://schemas.microsoft.com/office/drawing/2014/chart" uri="{C3380CC4-5D6E-409C-BE32-E72D297353CC}">
              <c16:uniqueId val="{00000000-AEB3-4654-AD33-7CAFE2EA85B5}"/>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'!$OP$2:$PB$2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'!$OP$4:$PB$4</c:f>
              <c:numCache>
                <c:formatCode>#,##0_);[Red]\(#,##0\)</c:formatCode>
                <c:ptCount val="13"/>
                <c:pt idx="0">
                  <c:v>12829</c:v>
                </c:pt>
                <c:pt idx="1">
                  <c:v>16127</c:v>
                </c:pt>
                <c:pt idx="5">
                  <c:v>19680</c:v>
                </c:pt>
                <c:pt idx="6">
                  <c:v>20115</c:v>
                </c:pt>
                <c:pt idx="8">
                  <c:v>24416</c:v>
                </c:pt>
                <c:pt idx="9">
                  <c:v>26089</c:v>
                </c:pt>
                <c:pt idx="10">
                  <c:v>27819</c:v>
                </c:pt>
                <c:pt idx="11">
                  <c:v>29657</c:v>
                </c:pt>
                <c:pt idx="12">
                  <c:v>30637</c:v>
                </c:pt>
              </c:numCache>
            </c:numRef>
          </c:yVal>
          <c:smooth val="1"/>
          <c:extLst>
            <c:ext xmlns:c16="http://schemas.microsoft.com/office/drawing/2014/chart" uri="{C3380CC4-5D6E-409C-BE32-E72D297353CC}">
              <c16:uniqueId val="{00000001-AEB3-4654-AD33-7CAFE2EA85B5}"/>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'!$OP$2:$PB$2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'!$OP$5:$PB$5</c:f>
              <c:numCache>
                <c:formatCode>#,##0_);[Red]\(#,##0\)</c:formatCode>
                <c:ptCount val="13"/>
                <c:pt idx="0">
                  <c:v>13676</c:v>
                </c:pt>
                <c:pt idx="1">
                  <c:v>17146</c:v>
                </c:pt>
                <c:pt idx="4">
                  <c:v>19884</c:v>
                </c:pt>
                <c:pt idx="5">
                  <c:v>20405</c:v>
                </c:pt>
                <c:pt idx="8">
                  <c:v>23883</c:v>
                </c:pt>
                <c:pt idx="9">
                  <c:v>25441</c:v>
                </c:pt>
                <c:pt idx="10">
                  <c:v>26738</c:v>
                </c:pt>
                <c:pt idx="11">
                  <c:v>28299</c:v>
                </c:pt>
                <c:pt idx="12">
                  <c:v>29553</c:v>
                </c:pt>
              </c:numCache>
            </c:numRef>
          </c:yVal>
          <c:smooth val="1"/>
          <c:extLst>
            <c:ext xmlns:c16="http://schemas.microsoft.com/office/drawing/2014/chart" uri="{C3380CC4-5D6E-409C-BE32-E72D297353CC}">
              <c16:uniqueId val="{00000002-AEB3-4654-AD33-7CAFE2EA85B5}"/>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'!$OP$2:$PB$2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'!$OP$6:$PB$6</c:f>
              <c:numCache>
                <c:formatCode>#,##0_);[Red]\(#,##0\)</c:formatCode>
                <c:ptCount val="13"/>
                <c:pt idx="0">
                  <c:v>13551</c:v>
                </c:pt>
                <c:pt idx="1">
                  <c:v>17008</c:v>
                </c:pt>
                <c:pt idx="3">
                  <c:v>19273</c:v>
                </c:pt>
                <c:pt idx="4">
                  <c:v>19736</c:v>
                </c:pt>
                <c:pt idx="8">
                  <c:v>23995</c:v>
                </c:pt>
                <c:pt idx="9">
                  <c:v>25665</c:v>
                </c:pt>
                <c:pt idx="10">
                  <c:v>26766</c:v>
                </c:pt>
                <c:pt idx="11">
                  <c:v>27910</c:v>
                </c:pt>
                <c:pt idx="12">
                  <c:v>28978</c:v>
                </c:pt>
              </c:numCache>
            </c:numRef>
          </c:yVal>
          <c:smooth val="1"/>
          <c:extLst>
            <c:ext xmlns:c16="http://schemas.microsoft.com/office/drawing/2014/chart" uri="{C3380CC4-5D6E-409C-BE32-E72D297353CC}">
              <c16:uniqueId val="{00000003-AEB3-4654-AD33-7CAFE2EA85B5}"/>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'!$OP$2:$PB$2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'!$OP$7:$PB$7</c:f>
              <c:numCache>
                <c:formatCode>#,##0_);[Red]\(#,##0\)</c:formatCode>
                <c:ptCount val="13"/>
                <c:pt idx="0">
                  <c:v>13551</c:v>
                </c:pt>
                <c:pt idx="1">
                  <c:v>17004</c:v>
                </c:pt>
                <c:pt idx="2">
                  <c:v>19268</c:v>
                </c:pt>
                <c:pt idx="3">
                  <c:v>19429</c:v>
                </c:pt>
                <c:pt idx="8">
                  <c:v>22903</c:v>
                </c:pt>
                <c:pt idx="9">
                  <c:v>25113</c:v>
                </c:pt>
                <c:pt idx="10">
                  <c:v>26782</c:v>
                </c:pt>
                <c:pt idx="11">
                  <c:v>28473</c:v>
                </c:pt>
                <c:pt idx="12">
                  <c:v>29212</c:v>
                </c:pt>
              </c:numCache>
            </c:numRef>
          </c:yVal>
          <c:smooth val="1"/>
          <c:extLst>
            <c:ext xmlns:c16="http://schemas.microsoft.com/office/drawing/2014/chart" uri="{C3380CC4-5D6E-409C-BE32-E72D297353CC}">
              <c16:uniqueId val="{00000004-AEB3-4654-AD33-7CAFE2EA85B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'!$PC$1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'!$PC$2:$PO$2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'!$PC$3:$PO$3</c:f>
              <c:numCache>
                <c:formatCode>#,##0_);[Red]\(#,##0\)</c:formatCode>
                <c:ptCount val="13"/>
                <c:pt idx="0">
                  <c:v>19756</c:v>
                </c:pt>
                <c:pt idx="1">
                  <c:v>18277</c:v>
                </c:pt>
                <c:pt idx="5">
                  <c:v>21789</c:v>
                </c:pt>
                <c:pt idx="6">
                  <c:v>22667</c:v>
                </c:pt>
                <c:pt idx="9">
                  <c:v>23698</c:v>
                </c:pt>
                <c:pt idx="10">
                  <c:v>23529</c:v>
                </c:pt>
                <c:pt idx="11">
                  <c:v>23527</c:v>
                </c:pt>
                <c:pt idx="12">
                  <c:v>23492</c:v>
                </c:pt>
              </c:numCache>
            </c:numRef>
          </c:yVal>
          <c:smooth val="1"/>
          <c:extLst>
            <c:ext xmlns:c16="http://schemas.microsoft.com/office/drawing/2014/chart" uri="{C3380CC4-5D6E-409C-BE32-E72D297353CC}">
              <c16:uniqueId val="{00000000-CA5D-412F-87B2-AB0F27A54D09}"/>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'!$PC$2:$PO$2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'!$PC$4:$PO$4</c:f>
              <c:numCache>
                <c:formatCode>#,##0_);[Red]\(#,##0\)</c:formatCode>
                <c:ptCount val="13"/>
                <c:pt idx="0">
                  <c:v>19751</c:v>
                </c:pt>
                <c:pt idx="1">
                  <c:v>18273</c:v>
                </c:pt>
                <c:pt idx="5">
                  <c:v>22452</c:v>
                </c:pt>
                <c:pt idx="6">
                  <c:v>22799</c:v>
                </c:pt>
                <c:pt idx="8">
                  <c:v>23267</c:v>
                </c:pt>
                <c:pt idx="9">
                  <c:v>23237</c:v>
                </c:pt>
                <c:pt idx="10">
                  <c:v>23035</c:v>
                </c:pt>
                <c:pt idx="11">
                  <c:v>23149</c:v>
                </c:pt>
                <c:pt idx="12">
                  <c:v>23186</c:v>
                </c:pt>
              </c:numCache>
            </c:numRef>
          </c:yVal>
          <c:smooth val="1"/>
          <c:extLst>
            <c:ext xmlns:c16="http://schemas.microsoft.com/office/drawing/2014/chart" uri="{C3380CC4-5D6E-409C-BE32-E72D297353CC}">
              <c16:uniqueId val="{00000001-CA5D-412F-87B2-AB0F27A54D09}"/>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'!$PC$2:$PO$2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'!$PC$5:$PO$5</c:f>
              <c:numCache>
                <c:formatCode>#,##0_);[Red]\(#,##0\)</c:formatCode>
                <c:ptCount val="13"/>
                <c:pt idx="0">
                  <c:v>19751</c:v>
                </c:pt>
                <c:pt idx="1">
                  <c:v>18273</c:v>
                </c:pt>
                <c:pt idx="4">
                  <c:v>22988</c:v>
                </c:pt>
                <c:pt idx="5">
                  <c:v>22138</c:v>
                </c:pt>
                <c:pt idx="8">
                  <c:v>21661</c:v>
                </c:pt>
                <c:pt idx="9">
                  <c:v>21725</c:v>
                </c:pt>
                <c:pt idx="10">
                  <c:v>22061</c:v>
                </c:pt>
                <c:pt idx="11">
                  <c:v>22314</c:v>
                </c:pt>
                <c:pt idx="12">
                  <c:v>22311</c:v>
                </c:pt>
              </c:numCache>
            </c:numRef>
          </c:yVal>
          <c:smooth val="1"/>
          <c:extLst>
            <c:ext xmlns:c16="http://schemas.microsoft.com/office/drawing/2014/chart" uri="{C3380CC4-5D6E-409C-BE32-E72D297353CC}">
              <c16:uniqueId val="{00000002-CA5D-412F-87B2-AB0F27A54D09}"/>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'!$PC$2:$PO$2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'!$PC$6:$PO$6</c:f>
              <c:numCache>
                <c:formatCode>#,##0_);[Red]\(#,##0\)</c:formatCode>
                <c:ptCount val="13"/>
                <c:pt idx="0">
                  <c:v>19926</c:v>
                </c:pt>
                <c:pt idx="1">
                  <c:v>18398</c:v>
                </c:pt>
                <c:pt idx="3">
                  <c:v>21079</c:v>
                </c:pt>
                <c:pt idx="4">
                  <c:v>22830</c:v>
                </c:pt>
                <c:pt idx="8">
                  <c:v>21679</c:v>
                </c:pt>
                <c:pt idx="9">
                  <c:v>21399</c:v>
                </c:pt>
                <c:pt idx="10">
                  <c:v>21575</c:v>
                </c:pt>
                <c:pt idx="11">
                  <c:v>21925</c:v>
                </c:pt>
                <c:pt idx="12">
                  <c:v>22015</c:v>
                </c:pt>
              </c:numCache>
            </c:numRef>
          </c:yVal>
          <c:smooth val="1"/>
          <c:extLst>
            <c:ext xmlns:c16="http://schemas.microsoft.com/office/drawing/2014/chart" uri="{C3380CC4-5D6E-409C-BE32-E72D297353CC}">
              <c16:uniqueId val="{00000003-CA5D-412F-87B2-AB0F27A54D09}"/>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'!$PC$2:$PO$2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'!$PC$7:$PO$7</c:f>
              <c:numCache>
                <c:formatCode>#,##0_);[Red]\(#,##0\)</c:formatCode>
                <c:ptCount val="13"/>
                <c:pt idx="0">
                  <c:v>19776</c:v>
                </c:pt>
                <c:pt idx="1">
                  <c:v>18438</c:v>
                </c:pt>
                <c:pt idx="2">
                  <c:v>21607</c:v>
                </c:pt>
                <c:pt idx="3">
                  <c:v>20647</c:v>
                </c:pt>
                <c:pt idx="8">
                  <c:v>22964</c:v>
                </c:pt>
                <c:pt idx="9">
                  <c:v>23500</c:v>
                </c:pt>
                <c:pt idx="10">
                  <c:v>24230</c:v>
                </c:pt>
                <c:pt idx="11">
                  <c:v>24596</c:v>
                </c:pt>
                <c:pt idx="12">
                  <c:v>24641</c:v>
                </c:pt>
              </c:numCache>
            </c:numRef>
          </c:yVal>
          <c:smooth val="1"/>
          <c:extLst>
            <c:ext xmlns:c16="http://schemas.microsoft.com/office/drawing/2014/chart" uri="{C3380CC4-5D6E-409C-BE32-E72D297353CC}">
              <c16:uniqueId val="{00000004-CA5D-412F-87B2-AB0F27A54D0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'シナリオ比較 世界'!$AM$361</c:f>
          <c:strCache>
            <c:ptCount val="1"/>
            <c:pt idx="0">
              <c:v>Total CO₂*</c:v>
            </c:pt>
          </c:strCache>
        </c:strRef>
      </c:tx>
      <c:layout>
        <c:manualLayout>
          <c:xMode val="edge"/>
          <c:yMode val="edge"/>
          <c:x val="0.34110050729165436"/>
          <c:y val="2.729865247832766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1471163987719254"/>
          <c:y val="0.15170281870102018"/>
          <c:w val="0.71918786041036264"/>
          <c:h val="0.73611230954276752"/>
        </c:manualLayout>
      </c:layout>
      <c:scatterChart>
        <c:scatterStyle val="smoothMarker"/>
        <c:varyColors val="0"/>
        <c:ser>
          <c:idx val="0"/>
          <c:order val="0"/>
          <c:tx>
            <c:strRef>
              <c:f>'シナリオ比較 世界'!$AN$361</c:f>
              <c:strCache>
                <c:ptCount val="1"/>
                <c:pt idx="0">
                  <c:v>CPS</c:v>
                </c:pt>
              </c:strCache>
            </c:strRef>
          </c:tx>
          <c:spPr>
            <a:ln w="38100" cap="rnd">
              <a:solidFill>
                <a:srgbClr val="CC0000"/>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世界'!$AO$361:$AW$361</c:f>
              <c:numCache>
                <c:formatCode>General</c:formatCode>
                <c:ptCount val="9"/>
                <c:pt idx="3" formatCode="#\ ##0\ \ \ \ ;\-#\ ##0\ \ \ \ ;\-\ \ \ \ ">
                  <c:v>38153.49</c:v>
                </c:pt>
                <c:pt idx="5" formatCode="#,##0_);[Red]\(#,##0\)">
                  <c:v>38503.199999999997</c:v>
                </c:pt>
                <c:pt idx="6" formatCode="#,##0_);[Red]\(#,##0\)">
                  <c:v>38125.550000000003</c:v>
                </c:pt>
                <c:pt idx="7" formatCode="#,##0_);[Red]\(#,##0\)">
                  <c:v>37992.699999999997</c:v>
                </c:pt>
                <c:pt idx="8" formatCode="#,##0_);[Red]\(#,##0\)">
                  <c:v>37778.949999999997</c:v>
                </c:pt>
              </c:numCache>
            </c:numRef>
          </c:yVal>
          <c:smooth val="1"/>
          <c:extLst>
            <c:ext xmlns:c16="http://schemas.microsoft.com/office/drawing/2014/chart" uri="{C3380CC4-5D6E-409C-BE32-E72D297353CC}">
              <c16:uniqueId val="{00000000-7124-4E48-A7B7-6EBEECE41607}"/>
            </c:ext>
          </c:extLst>
        </c:ser>
        <c:ser>
          <c:idx val="1"/>
          <c:order val="1"/>
          <c:tx>
            <c:strRef>
              <c:f>'シナリオ比較 世界'!$AN$362</c:f>
              <c:strCache>
                <c:ptCount val="1"/>
                <c:pt idx="0">
                  <c:v>STEPS</c:v>
                </c:pt>
              </c:strCache>
            </c:strRef>
          </c:tx>
          <c:spPr>
            <a:ln w="38100" cap="rnd">
              <a:solidFill>
                <a:srgbClr val="4472C4"/>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世界'!$AO$362:$AW$362</c:f>
              <c:numCache>
                <c:formatCode>General</c:formatCode>
                <c:ptCount val="9"/>
                <c:pt idx="3" formatCode="#\ ##0\ \ \ \ ;\-#\ ##0\ \ \ \ ;\-\ \ \ \ ">
                  <c:v>38153.49</c:v>
                </c:pt>
                <c:pt idx="5" formatCode="#,##0_);[Red]\(#,##0\)">
                  <c:v>35243.64</c:v>
                </c:pt>
                <c:pt idx="6" formatCode="#,##0_);[Red]\(#,##0\)">
                  <c:v>32763.54</c:v>
                </c:pt>
                <c:pt idx="7" formatCode="#,##0_);[Red]\(#,##0\)">
                  <c:v>30862.27</c:v>
                </c:pt>
                <c:pt idx="8" formatCode="#,##0_);[Red]\(#,##0\)">
                  <c:v>29629.09</c:v>
                </c:pt>
              </c:numCache>
            </c:numRef>
          </c:yVal>
          <c:smooth val="1"/>
          <c:extLst>
            <c:ext xmlns:c16="http://schemas.microsoft.com/office/drawing/2014/chart" uri="{C3380CC4-5D6E-409C-BE32-E72D297353CC}">
              <c16:uniqueId val="{00000001-7124-4E48-A7B7-6EBEECE41607}"/>
            </c:ext>
          </c:extLst>
        </c:ser>
        <c:ser>
          <c:idx val="2"/>
          <c:order val="2"/>
          <c:tx>
            <c:strRef>
              <c:f>'シナリオ比較 世界'!$AN$363</c:f>
              <c:strCache>
                <c:ptCount val="1"/>
                <c:pt idx="0">
                  <c:v>NZE</c:v>
                </c:pt>
              </c:strCache>
            </c:strRef>
          </c:tx>
          <c:spPr>
            <a:ln w="38100" cap="rnd">
              <a:solidFill>
                <a:schemeClr val="accent3"/>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世界'!$AO$363:$AW$363</c:f>
              <c:numCache>
                <c:formatCode>General</c:formatCode>
                <c:ptCount val="9"/>
                <c:pt idx="3" formatCode="#\ ##0\ \ \ \ ;\-#\ ##0\ \ \ \ ;\-\ \ \ \ ">
                  <c:v>38153.49</c:v>
                </c:pt>
                <c:pt idx="5" formatCode="#,##0_);[Red]\(#,##0\)">
                  <c:v>17605.98</c:v>
                </c:pt>
                <c:pt idx="6" formatCode="#,##0_);[Red]\(#,##0\)">
                  <c:v>8136.8</c:v>
                </c:pt>
                <c:pt idx="7" formatCode="#,##0_);[Red]\(#,##0\)">
                  <c:v>3263.17</c:v>
                </c:pt>
                <c:pt idx="8" formatCode="#,##0_);[Red]\(#,##0\)">
                  <c:v>0</c:v>
                </c:pt>
              </c:numCache>
            </c:numRef>
          </c:yVal>
          <c:smooth val="1"/>
          <c:extLst>
            <c:ext xmlns:c16="http://schemas.microsoft.com/office/drawing/2014/chart" uri="{C3380CC4-5D6E-409C-BE32-E72D297353CC}">
              <c16:uniqueId val="{00000002-7124-4E48-A7B7-6EBEECE41607}"/>
            </c:ext>
          </c:extLst>
        </c:ser>
        <c:ser>
          <c:idx val="3"/>
          <c:order val="3"/>
          <c:tx>
            <c:strRef>
              <c:f>'シナリオ比較 世界'!$AN$364</c:f>
              <c:strCache>
                <c:ptCount val="1"/>
                <c:pt idx="0">
                  <c:v>Histrorical data</c:v>
                </c:pt>
              </c:strCache>
            </c:strRef>
          </c:tx>
          <c:spPr>
            <a:ln w="38100" cap="rnd">
              <a:solidFill>
                <a:sysClr val="windowText" lastClr="000000"/>
              </a:solidFill>
              <a:round/>
            </a:ln>
            <a:effectLst/>
          </c:spPr>
          <c:marker>
            <c:symbol val="none"/>
          </c:marker>
          <c:xVal>
            <c:numRef>
              <c:f>'シナリオ比較 世界'!$AO$97:$AW$97</c:f>
              <c:numCache>
                <c:formatCode>0</c:formatCode>
                <c:ptCount val="9"/>
                <c:pt idx="0">
                  <c:v>2010</c:v>
                </c:pt>
                <c:pt idx="1">
                  <c:v>2015</c:v>
                </c:pt>
                <c:pt idx="2">
                  <c:v>2023</c:v>
                </c:pt>
                <c:pt idx="3">
                  <c:v>2024</c:v>
                </c:pt>
                <c:pt idx="5">
                  <c:v>2035</c:v>
                </c:pt>
                <c:pt idx="6">
                  <c:v>2040</c:v>
                </c:pt>
                <c:pt idx="7">
                  <c:v>2045</c:v>
                </c:pt>
                <c:pt idx="8">
                  <c:v>2050</c:v>
                </c:pt>
              </c:numCache>
            </c:numRef>
          </c:xVal>
          <c:yVal>
            <c:numRef>
              <c:f>'シナリオ比較 世界'!$AO$364:$AW$364</c:f>
              <c:numCache>
                <c:formatCode>#,##0_);[Red]\(#,##0\)</c:formatCode>
                <c:ptCount val="9"/>
                <c:pt idx="0">
                  <c:v>32853.96</c:v>
                </c:pt>
                <c:pt idx="1">
                  <c:v>35073.769999999997</c:v>
                </c:pt>
                <c:pt idx="2">
                  <c:v>37819.61</c:v>
                </c:pt>
                <c:pt idx="3">
                  <c:v>38153.49</c:v>
                </c:pt>
              </c:numCache>
            </c:numRef>
          </c:yVal>
          <c:smooth val="1"/>
          <c:extLst>
            <c:ext xmlns:c16="http://schemas.microsoft.com/office/drawing/2014/chart" uri="{C3380CC4-5D6E-409C-BE32-E72D297353CC}">
              <c16:uniqueId val="{00000003-7124-4E48-A7B7-6EBEECE41607}"/>
            </c:ext>
          </c:extLst>
        </c:ser>
        <c:dLbls>
          <c:showLegendKey val="0"/>
          <c:showVal val="0"/>
          <c:showCatName val="0"/>
          <c:showSerName val="0"/>
          <c:showPercent val="0"/>
          <c:showBubbleSize val="0"/>
        </c:dLbls>
        <c:axId val="422367615"/>
        <c:axId val="422365215"/>
      </c:scatterChart>
      <c:valAx>
        <c:axId val="422367615"/>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5215"/>
        <c:crosses val="autoZero"/>
        <c:crossBetween val="midCat"/>
      </c:valAx>
      <c:valAx>
        <c:axId val="422365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22367615"/>
        <c:crosses val="autoZero"/>
        <c:crossBetween val="midCat"/>
        <c:dispUnits>
          <c:builtInUnit val="thousands"/>
        </c:dispUnits>
      </c:valAx>
      <c:spPr>
        <a:noFill/>
        <a:ln>
          <a:noFill/>
        </a:ln>
        <a:effectLst/>
      </c:spPr>
    </c:plotArea>
    <c:legend>
      <c:legendPos val="r"/>
      <c:layout>
        <c:manualLayout>
          <c:xMode val="edge"/>
          <c:yMode val="edge"/>
          <c:x val="0.1183711854217239"/>
          <c:y val="0.50106599856106315"/>
          <c:w val="0.46195282275533378"/>
          <c:h val="0.3237945679673497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'!$PP$1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'!$PP$2:$QB$2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'!$PP$3:$QB$3</c:f>
              <c:numCache>
                <c:formatCode>#,##0_);[Red]\(#,##0\)</c:formatCode>
                <c:ptCount val="13"/>
                <c:pt idx="0">
                  <c:v>3861</c:v>
                </c:pt>
                <c:pt idx="1">
                  <c:v>6722</c:v>
                </c:pt>
                <c:pt idx="6">
                  <c:v>13428</c:v>
                </c:pt>
                <c:pt idx="7">
                  <c:v>14404</c:v>
                </c:pt>
                <c:pt idx="9">
                  <c:v>19649</c:v>
                </c:pt>
                <c:pt idx="10">
                  <c:v>20400</c:v>
                </c:pt>
                <c:pt idx="11">
                  <c:v>20597</c:v>
                </c:pt>
                <c:pt idx="12">
                  <c:v>20417</c:v>
                </c:pt>
              </c:numCache>
            </c:numRef>
          </c:yVal>
          <c:smooth val="1"/>
          <c:extLst>
            <c:ext xmlns:c16="http://schemas.microsoft.com/office/drawing/2014/chart" uri="{C3380CC4-5D6E-409C-BE32-E72D297353CC}">
              <c16:uniqueId val="{00000000-FA9E-48B2-A2E3-DE458AB774B4}"/>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'!$PP$2:$QB$2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'!$PP$4:$QB$4</c:f>
              <c:numCache>
                <c:formatCode>#,##0_);[Red]\(#,##0\)</c:formatCode>
                <c:ptCount val="13"/>
                <c:pt idx="0">
                  <c:v>3861</c:v>
                </c:pt>
                <c:pt idx="1">
                  <c:v>6722</c:v>
                </c:pt>
                <c:pt idx="5">
                  <c:v>12543</c:v>
                </c:pt>
                <c:pt idx="6">
                  <c:v>13448</c:v>
                </c:pt>
                <c:pt idx="8">
                  <c:v>16653</c:v>
                </c:pt>
                <c:pt idx="9">
                  <c:v>17461</c:v>
                </c:pt>
                <c:pt idx="10">
                  <c:v>17817</c:v>
                </c:pt>
                <c:pt idx="11">
                  <c:v>17785</c:v>
                </c:pt>
                <c:pt idx="12">
                  <c:v>17486</c:v>
                </c:pt>
              </c:numCache>
            </c:numRef>
          </c:yVal>
          <c:smooth val="1"/>
          <c:extLst>
            <c:ext xmlns:c16="http://schemas.microsoft.com/office/drawing/2014/chart" uri="{C3380CC4-5D6E-409C-BE32-E72D297353CC}">
              <c16:uniqueId val="{00000001-FA9E-48B2-A2E3-DE458AB774B4}"/>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'!$PP$2:$QB$2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'!$PP$5:$QB$5</c:f>
              <c:numCache>
                <c:formatCode>#,##0_);[Red]\(#,##0\)</c:formatCode>
                <c:ptCount val="13"/>
                <c:pt idx="0">
                  <c:v>3861</c:v>
                </c:pt>
                <c:pt idx="1">
                  <c:v>6814</c:v>
                </c:pt>
                <c:pt idx="4">
                  <c:v>12653</c:v>
                </c:pt>
                <c:pt idx="5">
                  <c:v>12497</c:v>
                </c:pt>
                <c:pt idx="8">
                  <c:v>15213</c:v>
                </c:pt>
                <c:pt idx="9">
                  <c:v>15572</c:v>
                </c:pt>
                <c:pt idx="10">
                  <c:v>15714</c:v>
                </c:pt>
                <c:pt idx="11">
                  <c:v>15501</c:v>
                </c:pt>
                <c:pt idx="12">
                  <c:v>15006</c:v>
                </c:pt>
              </c:numCache>
            </c:numRef>
          </c:yVal>
          <c:smooth val="1"/>
          <c:extLst>
            <c:ext xmlns:c16="http://schemas.microsoft.com/office/drawing/2014/chart" uri="{C3380CC4-5D6E-409C-BE32-E72D297353CC}">
              <c16:uniqueId val="{00000002-FA9E-48B2-A2E3-DE458AB774B4}"/>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'!$PP$2:$QB$2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'!$PP$6:$QB$6</c:f>
              <c:numCache>
                <c:formatCode>#,##0_);[Red]\(#,##0\)</c:formatCode>
                <c:ptCount val="13"/>
                <c:pt idx="0">
                  <c:v>3861</c:v>
                </c:pt>
                <c:pt idx="1">
                  <c:v>7191</c:v>
                </c:pt>
                <c:pt idx="3">
                  <c:v>11236</c:v>
                </c:pt>
                <c:pt idx="4">
                  <c:v>12621</c:v>
                </c:pt>
                <c:pt idx="8">
                  <c:v>14673</c:v>
                </c:pt>
                <c:pt idx="9">
                  <c:v>15173</c:v>
                </c:pt>
                <c:pt idx="10">
                  <c:v>15350</c:v>
                </c:pt>
                <c:pt idx="11">
                  <c:v>15089</c:v>
                </c:pt>
                <c:pt idx="12">
                  <c:v>14660</c:v>
                </c:pt>
              </c:numCache>
            </c:numRef>
          </c:yVal>
          <c:smooth val="1"/>
          <c:extLst>
            <c:ext xmlns:c16="http://schemas.microsoft.com/office/drawing/2014/chart" uri="{C3380CC4-5D6E-409C-BE32-E72D297353CC}">
              <c16:uniqueId val="{00000003-FA9E-48B2-A2E3-DE458AB774B4}"/>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'!$PP$2:$QB$2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'!$PP$7:$QB$7</c:f>
              <c:numCache>
                <c:formatCode>#,##0_);[Red]\(#,##0\)</c:formatCode>
                <c:ptCount val="13"/>
                <c:pt idx="0">
                  <c:v>3873</c:v>
                </c:pt>
                <c:pt idx="1">
                  <c:v>6751</c:v>
                </c:pt>
                <c:pt idx="2">
                  <c:v>10504</c:v>
                </c:pt>
                <c:pt idx="3">
                  <c:v>11138</c:v>
                </c:pt>
                <c:pt idx="8">
                  <c:v>15069</c:v>
                </c:pt>
                <c:pt idx="9">
                  <c:v>16414</c:v>
                </c:pt>
                <c:pt idx="10">
                  <c:v>17165</c:v>
                </c:pt>
                <c:pt idx="11">
                  <c:v>17477</c:v>
                </c:pt>
                <c:pt idx="12">
                  <c:v>17407</c:v>
                </c:pt>
              </c:numCache>
            </c:numRef>
          </c:yVal>
          <c:smooth val="1"/>
          <c:extLst>
            <c:ext xmlns:c16="http://schemas.microsoft.com/office/drawing/2014/chart" uri="{C3380CC4-5D6E-409C-BE32-E72D297353CC}">
              <c16:uniqueId val="{00000004-FA9E-48B2-A2E3-DE458AB774B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'!$QC$1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'!$QC$2:$QO$2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'!$QC$3:$QO$3</c:f>
              <c:numCache>
                <c:formatCode>#,##0_);[Red]\(#,##0\)</c:formatCode>
                <c:ptCount val="13"/>
                <c:pt idx="0">
                  <c:v>2278</c:v>
                </c:pt>
                <c:pt idx="1">
                  <c:v>1889</c:v>
                </c:pt>
                <c:pt idx="6">
                  <c:v>2438</c:v>
                </c:pt>
                <c:pt idx="7">
                  <c:v>2691</c:v>
                </c:pt>
                <c:pt idx="9">
                  <c:v>5021</c:v>
                </c:pt>
                <c:pt idx="10">
                  <c:v>5904</c:v>
                </c:pt>
                <c:pt idx="11">
                  <c:v>6461</c:v>
                </c:pt>
                <c:pt idx="12">
                  <c:v>6739</c:v>
                </c:pt>
              </c:numCache>
            </c:numRef>
          </c:yVal>
          <c:smooth val="1"/>
          <c:extLst>
            <c:ext xmlns:c16="http://schemas.microsoft.com/office/drawing/2014/chart" uri="{C3380CC4-5D6E-409C-BE32-E72D297353CC}">
              <c16:uniqueId val="{00000000-49E0-4804-BEAB-BBB8E3309250}"/>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'!$QC$2:$QO$2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'!$QC$4:$QO$4</c:f>
              <c:numCache>
                <c:formatCode>#,##0_);[Red]\(#,##0\)</c:formatCode>
                <c:ptCount val="13"/>
                <c:pt idx="0">
                  <c:v>2278</c:v>
                </c:pt>
                <c:pt idx="1">
                  <c:v>1889</c:v>
                </c:pt>
                <c:pt idx="5">
                  <c:v>2161</c:v>
                </c:pt>
                <c:pt idx="6">
                  <c:v>2313</c:v>
                </c:pt>
                <c:pt idx="8">
                  <c:v>3588</c:v>
                </c:pt>
                <c:pt idx="9">
                  <c:v>4510</c:v>
                </c:pt>
                <c:pt idx="10">
                  <c:v>5402</c:v>
                </c:pt>
                <c:pt idx="11">
                  <c:v>5946</c:v>
                </c:pt>
                <c:pt idx="12">
                  <c:v>6214</c:v>
                </c:pt>
              </c:numCache>
            </c:numRef>
          </c:yVal>
          <c:smooth val="1"/>
          <c:extLst>
            <c:ext xmlns:c16="http://schemas.microsoft.com/office/drawing/2014/chart" uri="{C3380CC4-5D6E-409C-BE32-E72D297353CC}">
              <c16:uniqueId val="{00000001-49E0-4804-BEAB-BBB8E3309250}"/>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'!$QC$2:$QO$2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'!$QC$5:$QO$5</c:f>
              <c:numCache>
                <c:formatCode>#,##0_);[Red]\(#,##0\)</c:formatCode>
                <c:ptCount val="13"/>
                <c:pt idx="0">
                  <c:v>2278</c:v>
                </c:pt>
                <c:pt idx="1">
                  <c:v>1889</c:v>
                </c:pt>
                <c:pt idx="4">
                  <c:v>2306</c:v>
                </c:pt>
                <c:pt idx="5">
                  <c:v>2165</c:v>
                </c:pt>
                <c:pt idx="8">
                  <c:v>3886</c:v>
                </c:pt>
                <c:pt idx="9">
                  <c:v>4755</c:v>
                </c:pt>
                <c:pt idx="10">
                  <c:v>5519</c:v>
                </c:pt>
                <c:pt idx="11">
                  <c:v>5906</c:v>
                </c:pt>
                <c:pt idx="12">
                  <c:v>6124</c:v>
                </c:pt>
              </c:numCache>
            </c:numRef>
          </c:yVal>
          <c:smooth val="1"/>
          <c:extLst>
            <c:ext xmlns:c16="http://schemas.microsoft.com/office/drawing/2014/chart" uri="{C3380CC4-5D6E-409C-BE32-E72D297353CC}">
              <c16:uniqueId val="{00000002-49E0-4804-BEAB-BBB8E3309250}"/>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'!$QC$2:$QO$2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'!$QC$6:$QO$6</c:f>
              <c:numCache>
                <c:formatCode>#,##0_);[Red]\(#,##0\)</c:formatCode>
                <c:ptCount val="13"/>
                <c:pt idx="0">
                  <c:v>2278</c:v>
                </c:pt>
                <c:pt idx="1">
                  <c:v>1889</c:v>
                </c:pt>
                <c:pt idx="3">
                  <c:v>2202</c:v>
                </c:pt>
                <c:pt idx="4">
                  <c:v>2385</c:v>
                </c:pt>
                <c:pt idx="8">
                  <c:v>4170</c:v>
                </c:pt>
                <c:pt idx="9">
                  <c:v>5055</c:v>
                </c:pt>
                <c:pt idx="10">
                  <c:v>5720</c:v>
                </c:pt>
                <c:pt idx="11">
                  <c:v>6057</c:v>
                </c:pt>
                <c:pt idx="12">
                  <c:v>6140</c:v>
                </c:pt>
              </c:numCache>
            </c:numRef>
          </c:yVal>
          <c:smooth val="1"/>
          <c:extLst>
            <c:ext xmlns:c16="http://schemas.microsoft.com/office/drawing/2014/chart" uri="{C3380CC4-5D6E-409C-BE32-E72D297353CC}">
              <c16:uniqueId val="{00000003-49E0-4804-BEAB-BBB8E3309250}"/>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'!$QC$2:$QO$2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'!$QC$7:$QO$7</c:f>
              <c:numCache>
                <c:formatCode>#,##0_);[Red]\(#,##0\)</c:formatCode>
                <c:ptCount val="13"/>
                <c:pt idx="0">
                  <c:v>2278</c:v>
                </c:pt>
                <c:pt idx="1">
                  <c:v>1889</c:v>
                </c:pt>
                <c:pt idx="2">
                  <c:v>2323</c:v>
                </c:pt>
                <c:pt idx="3">
                  <c:v>2290</c:v>
                </c:pt>
                <c:pt idx="8">
                  <c:v>4813</c:v>
                </c:pt>
                <c:pt idx="9">
                  <c:v>5897</c:v>
                </c:pt>
                <c:pt idx="10">
                  <c:v>6813</c:v>
                </c:pt>
                <c:pt idx="11">
                  <c:v>7318</c:v>
                </c:pt>
                <c:pt idx="12">
                  <c:v>7465</c:v>
                </c:pt>
              </c:numCache>
            </c:numRef>
          </c:yVal>
          <c:smooth val="1"/>
          <c:extLst>
            <c:ext xmlns:c16="http://schemas.microsoft.com/office/drawing/2014/chart" uri="{C3380CC4-5D6E-409C-BE32-E72D297353CC}">
              <c16:uniqueId val="{00000004-49E0-4804-BEAB-BBB8E330925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'!$QP$1</c:f>
          <c:strCache>
            <c:ptCount val="1"/>
            <c:pt idx="0">
              <c:v>ASIAPAC-(CHINA+INDIA)</c:v>
            </c:pt>
          </c:strCache>
        </c:strRef>
      </c:tx>
      <c:layout>
        <c:manualLayout>
          <c:xMode val="edge"/>
          <c:yMode val="edge"/>
          <c:x val="0.12282015083096381"/>
          <c:y val="5.80844702174165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208470057764344"/>
          <c:y val="0.21367663641537321"/>
          <c:w val="0.67317815041291051"/>
          <c:h val="0.6787744849486399"/>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'!$QP$2:$RB$2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'!$QP$3:$RB$3</c:f>
              <c:numCache>
                <c:formatCode>#,##0_);[Red]\(#,##0\)</c:formatCode>
                <c:ptCount val="13"/>
                <c:pt idx="0">
                  <c:v>14185</c:v>
                </c:pt>
                <c:pt idx="1">
                  <c:v>16033</c:v>
                </c:pt>
                <c:pt idx="6">
                  <c:v>16639</c:v>
                </c:pt>
                <c:pt idx="7">
                  <c:v>17113</c:v>
                </c:pt>
                <c:pt idx="9">
                  <c:v>19590</c:v>
                </c:pt>
                <c:pt idx="10">
                  <c:v>19773</c:v>
                </c:pt>
                <c:pt idx="11">
                  <c:v>19740</c:v>
                </c:pt>
                <c:pt idx="12">
                  <c:v>19570</c:v>
                </c:pt>
              </c:numCache>
            </c:numRef>
          </c:yVal>
          <c:smooth val="1"/>
          <c:extLst>
            <c:ext xmlns:c16="http://schemas.microsoft.com/office/drawing/2014/chart" uri="{C3380CC4-5D6E-409C-BE32-E72D297353CC}">
              <c16:uniqueId val="{00000000-4850-4FE4-BA3D-6D4644094F7E}"/>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'!$QP$2:$RB$2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'!$QP$4:$RB$4</c:f>
              <c:numCache>
                <c:formatCode>#,##0_);[Red]\(#,##0\)</c:formatCode>
                <c:ptCount val="13"/>
                <c:pt idx="0">
                  <c:v>14178</c:v>
                </c:pt>
                <c:pt idx="1">
                  <c:v>16054</c:v>
                </c:pt>
                <c:pt idx="5">
                  <c:v>16488</c:v>
                </c:pt>
                <c:pt idx="6">
                  <c:v>16255</c:v>
                </c:pt>
                <c:pt idx="8">
                  <c:v>16627</c:v>
                </c:pt>
                <c:pt idx="9">
                  <c:v>16853</c:v>
                </c:pt>
                <c:pt idx="10">
                  <c:v>16901</c:v>
                </c:pt>
                <c:pt idx="11">
                  <c:v>17085</c:v>
                </c:pt>
                <c:pt idx="12">
                  <c:v>17249</c:v>
                </c:pt>
              </c:numCache>
            </c:numRef>
          </c:yVal>
          <c:smooth val="1"/>
          <c:extLst>
            <c:ext xmlns:c16="http://schemas.microsoft.com/office/drawing/2014/chart" uri="{C3380CC4-5D6E-409C-BE32-E72D297353CC}">
              <c16:uniqueId val="{00000001-4850-4FE4-BA3D-6D4644094F7E}"/>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'!$QP$2:$RB$2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'!$QP$5:$RB$5</c:f>
              <c:numCache>
                <c:formatCode>#,##0_);[Red]\(#,##0\)</c:formatCode>
                <c:ptCount val="13"/>
                <c:pt idx="0">
                  <c:v>14135</c:v>
                </c:pt>
                <c:pt idx="1">
                  <c:v>15924</c:v>
                </c:pt>
                <c:pt idx="4">
                  <c:v>16643</c:v>
                </c:pt>
                <c:pt idx="5">
                  <c:v>16362</c:v>
                </c:pt>
                <c:pt idx="8">
                  <c:v>16230</c:v>
                </c:pt>
                <c:pt idx="9">
                  <c:v>16401</c:v>
                </c:pt>
                <c:pt idx="10">
                  <c:v>16496</c:v>
                </c:pt>
                <c:pt idx="11">
                  <c:v>16904</c:v>
                </c:pt>
                <c:pt idx="12">
                  <c:v>17197</c:v>
                </c:pt>
              </c:numCache>
            </c:numRef>
          </c:yVal>
          <c:smooth val="1"/>
          <c:extLst>
            <c:ext xmlns:c16="http://schemas.microsoft.com/office/drawing/2014/chart" uri="{C3380CC4-5D6E-409C-BE32-E72D297353CC}">
              <c16:uniqueId val="{00000002-4850-4FE4-BA3D-6D4644094F7E}"/>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'!$QP$2:$RB$2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'!$QP$6:$RB$6</c:f>
              <c:numCache>
                <c:formatCode>#,##0_);[Red]\(#,##0\)</c:formatCode>
                <c:ptCount val="13"/>
                <c:pt idx="0">
                  <c:v>14141</c:v>
                </c:pt>
                <c:pt idx="1">
                  <c:v>15937</c:v>
                </c:pt>
                <c:pt idx="3">
                  <c:v>16454</c:v>
                </c:pt>
                <c:pt idx="4">
                  <c:v>16904</c:v>
                </c:pt>
                <c:pt idx="8">
                  <c:v>16860</c:v>
                </c:pt>
                <c:pt idx="9">
                  <c:v>17245</c:v>
                </c:pt>
                <c:pt idx="10">
                  <c:v>17948</c:v>
                </c:pt>
                <c:pt idx="11">
                  <c:v>18698</c:v>
                </c:pt>
                <c:pt idx="12">
                  <c:v>19360</c:v>
                </c:pt>
              </c:numCache>
            </c:numRef>
          </c:yVal>
          <c:smooth val="1"/>
          <c:extLst>
            <c:ext xmlns:c16="http://schemas.microsoft.com/office/drawing/2014/chart" uri="{C3380CC4-5D6E-409C-BE32-E72D297353CC}">
              <c16:uniqueId val="{00000003-4850-4FE4-BA3D-6D4644094F7E}"/>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'!$QP$2:$RB$2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'!$QP$7:$RB$7</c:f>
              <c:numCache>
                <c:formatCode>#,##0_);[Red]\(#,##0\)</c:formatCode>
                <c:ptCount val="13"/>
                <c:pt idx="0">
                  <c:v>14126</c:v>
                </c:pt>
                <c:pt idx="1">
                  <c:v>15932</c:v>
                </c:pt>
                <c:pt idx="2">
                  <c:v>16589</c:v>
                </c:pt>
                <c:pt idx="3">
                  <c:v>16135</c:v>
                </c:pt>
                <c:pt idx="8">
                  <c:v>18503</c:v>
                </c:pt>
                <c:pt idx="9">
                  <c:v>20170</c:v>
                </c:pt>
                <c:pt idx="10">
                  <c:v>21692</c:v>
                </c:pt>
                <c:pt idx="11">
                  <c:v>23420</c:v>
                </c:pt>
                <c:pt idx="12">
                  <c:v>24927</c:v>
                </c:pt>
              </c:numCache>
            </c:numRef>
          </c:yVal>
          <c:smooth val="1"/>
          <c:extLst>
            <c:ext xmlns:c16="http://schemas.microsoft.com/office/drawing/2014/chart" uri="{C3380CC4-5D6E-409C-BE32-E72D297353CC}">
              <c16:uniqueId val="{00000004-4850-4FE4-BA3D-6D4644094F7E}"/>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'!$MP$1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'!$MP$2:$NB$2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'!$MP$3:$NB$3</c:f>
              <c:numCache>
                <c:formatCode>#,##0_);[Red]\(#,##0\)</c:formatCode>
                <c:ptCount val="13"/>
                <c:pt idx="0">
                  <c:v>28843</c:v>
                </c:pt>
                <c:pt idx="1">
                  <c:v>33314</c:v>
                </c:pt>
                <c:pt idx="6">
                  <c:v>40281</c:v>
                </c:pt>
                <c:pt idx="7">
                  <c:v>40986</c:v>
                </c:pt>
                <c:pt idx="9">
                  <c:v>41664</c:v>
                </c:pt>
                <c:pt idx="10">
                  <c:v>38640</c:v>
                </c:pt>
                <c:pt idx="11">
                  <c:v>35959</c:v>
                </c:pt>
                <c:pt idx="12">
                  <c:v>33049</c:v>
                </c:pt>
              </c:numCache>
            </c:numRef>
          </c:yVal>
          <c:smooth val="1"/>
          <c:extLst>
            <c:ext xmlns:c16="http://schemas.microsoft.com/office/drawing/2014/chart" uri="{C3380CC4-5D6E-409C-BE32-E72D297353CC}">
              <c16:uniqueId val="{00000000-8DDE-44D1-B628-4786B957EEA5}"/>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'!$MP$2:$NB$2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'!$MP$4:$NB$4</c:f>
              <c:numCache>
                <c:formatCode>#,##0_);[Red]\(#,##0\)</c:formatCode>
                <c:ptCount val="13"/>
                <c:pt idx="0">
                  <c:v>28843</c:v>
                </c:pt>
                <c:pt idx="1">
                  <c:v>33315</c:v>
                </c:pt>
                <c:pt idx="5">
                  <c:v>40727</c:v>
                </c:pt>
                <c:pt idx="6">
                  <c:v>40953</c:v>
                </c:pt>
                <c:pt idx="8">
                  <c:v>39058</c:v>
                </c:pt>
                <c:pt idx="9">
                  <c:v>35816</c:v>
                </c:pt>
                <c:pt idx="10">
                  <c:v>32398</c:v>
                </c:pt>
                <c:pt idx="11">
                  <c:v>30285</c:v>
                </c:pt>
                <c:pt idx="12">
                  <c:v>28278</c:v>
                </c:pt>
              </c:numCache>
            </c:numRef>
          </c:yVal>
          <c:smooth val="1"/>
          <c:extLst>
            <c:ext xmlns:c16="http://schemas.microsoft.com/office/drawing/2014/chart" uri="{C3380CC4-5D6E-409C-BE32-E72D297353CC}">
              <c16:uniqueId val="{00000001-8DDE-44D1-B628-4786B957EEA5}"/>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'!$MP$2:$NB$2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'!$MP$5:$NB$5</c:f>
              <c:numCache>
                <c:formatCode>#,##0_);[Red]\(#,##0\)</c:formatCode>
                <c:ptCount val="13"/>
                <c:pt idx="0">
                  <c:v>28720</c:v>
                </c:pt>
                <c:pt idx="1">
                  <c:v>33348</c:v>
                </c:pt>
                <c:pt idx="4">
                  <c:v>38468</c:v>
                </c:pt>
                <c:pt idx="5">
                  <c:v>40356</c:v>
                </c:pt>
                <c:pt idx="8">
                  <c:v>38574</c:v>
                </c:pt>
                <c:pt idx="9">
                  <c:v>34709</c:v>
                </c:pt>
                <c:pt idx="10">
                  <c:v>31632</c:v>
                </c:pt>
                <c:pt idx="11">
                  <c:v>29149</c:v>
                </c:pt>
                <c:pt idx="12">
                  <c:v>27229</c:v>
                </c:pt>
              </c:numCache>
            </c:numRef>
          </c:yVal>
          <c:smooth val="1"/>
          <c:extLst>
            <c:ext xmlns:c16="http://schemas.microsoft.com/office/drawing/2014/chart" uri="{C3380CC4-5D6E-409C-BE32-E72D297353CC}">
              <c16:uniqueId val="{00000002-8DDE-44D1-B628-4786B957EEA5}"/>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'!$MP$2:$NB$2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'!$MP$6:$NB$6</c:f>
              <c:numCache>
                <c:formatCode>#,##0_);[Red]\(#,##0\)</c:formatCode>
                <c:ptCount val="13"/>
                <c:pt idx="0">
                  <c:v>28720</c:v>
                </c:pt>
                <c:pt idx="1">
                  <c:v>33348</c:v>
                </c:pt>
                <c:pt idx="3">
                  <c:v>38188</c:v>
                </c:pt>
                <c:pt idx="4">
                  <c:v>38547</c:v>
                </c:pt>
                <c:pt idx="8">
                  <c:v>38660</c:v>
                </c:pt>
                <c:pt idx="9">
                  <c:v>34746</c:v>
                </c:pt>
                <c:pt idx="10">
                  <c:v>32190</c:v>
                </c:pt>
                <c:pt idx="11">
                  <c:v>30190</c:v>
                </c:pt>
                <c:pt idx="12">
                  <c:v>28419</c:v>
                </c:pt>
              </c:numCache>
            </c:numRef>
          </c:yVal>
          <c:smooth val="1"/>
          <c:extLst>
            <c:ext xmlns:c16="http://schemas.microsoft.com/office/drawing/2014/chart" uri="{C3380CC4-5D6E-409C-BE32-E72D297353CC}">
              <c16:uniqueId val="{00000003-8DDE-44D1-B628-4786B957EEA5}"/>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'!$MP$2:$NB$2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'!$MP$7:$NB$7</c:f>
              <c:numCache>
                <c:formatCode>#,##0_);[Red]\(#,##0\)</c:formatCode>
                <c:ptCount val="13"/>
                <c:pt idx="0">
                  <c:v>28722</c:v>
                </c:pt>
                <c:pt idx="1">
                  <c:v>33352</c:v>
                </c:pt>
                <c:pt idx="2">
                  <c:v>39101</c:v>
                </c:pt>
                <c:pt idx="3">
                  <c:v>38217</c:v>
                </c:pt>
                <c:pt idx="8">
                  <c:v>39898</c:v>
                </c:pt>
                <c:pt idx="9">
                  <c:v>38921</c:v>
                </c:pt>
                <c:pt idx="10">
                  <c:v>38862</c:v>
                </c:pt>
                <c:pt idx="11">
                  <c:v>38432</c:v>
                </c:pt>
                <c:pt idx="12">
                  <c:v>37129</c:v>
                </c:pt>
              </c:numCache>
            </c:numRef>
          </c:yVal>
          <c:smooth val="1"/>
          <c:extLst>
            <c:ext xmlns:c16="http://schemas.microsoft.com/office/drawing/2014/chart" uri="{C3380CC4-5D6E-409C-BE32-E72D297353CC}">
              <c16:uniqueId val="{00000004-8DDE-44D1-B628-4786B957EEA5}"/>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'!$NC$1</c:f>
          <c:strCache>
            <c:ptCount val="1"/>
            <c:pt idx="0">
              <c:v>CSAM</c:v>
            </c:pt>
          </c:strCache>
        </c:strRef>
      </c:tx>
      <c:layout>
        <c:manualLayout>
          <c:xMode val="edge"/>
          <c:yMode val="edge"/>
          <c:x val="0.36783445738093989"/>
          <c:y val="3.19353313730683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'!$NC$2:$NO$2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'!$NC$3:$NO$3</c:f>
              <c:numCache>
                <c:formatCode>#,##0_);[Red]\(#,##0\)</c:formatCode>
                <c:ptCount val="13"/>
                <c:pt idx="0">
                  <c:v>5195</c:v>
                </c:pt>
                <c:pt idx="1">
                  <c:v>6148</c:v>
                </c:pt>
                <c:pt idx="6">
                  <c:v>5372</c:v>
                </c:pt>
                <c:pt idx="7">
                  <c:v>5492</c:v>
                </c:pt>
                <c:pt idx="9">
                  <c:v>6182</c:v>
                </c:pt>
                <c:pt idx="10">
                  <c:v>6096</c:v>
                </c:pt>
                <c:pt idx="11">
                  <c:v>6052</c:v>
                </c:pt>
                <c:pt idx="12">
                  <c:v>6153</c:v>
                </c:pt>
              </c:numCache>
            </c:numRef>
          </c:yVal>
          <c:smooth val="1"/>
          <c:extLst>
            <c:ext xmlns:c16="http://schemas.microsoft.com/office/drawing/2014/chart" uri="{C3380CC4-5D6E-409C-BE32-E72D297353CC}">
              <c16:uniqueId val="{00000000-3195-4F38-88A5-DCA99A713CB6}"/>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'!$NC$2:$NO$2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'!$NC$4:$NO$4</c:f>
              <c:numCache>
                <c:formatCode>#,##0_);[Red]\(#,##0\)</c:formatCode>
                <c:ptCount val="13"/>
                <c:pt idx="0">
                  <c:v>5198</c:v>
                </c:pt>
                <c:pt idx="1">
                  <c:v>6148</c:v>
                </c:pt>
                <c:pt idx="5">
                  <c:v>5447</c:v>
                </c:pt>
                <c:pt idx="6">
                  <c:v>5422</c:v>
                </c:pt>
                <c:pt idx="8">
                  <c:v>5847</c:v>
                </c:pt>
                <c:pt idx="9">
                  <c:v>6262</c:v>
                </c:pt>
                <c:pt idx="10">
                  <c:v>6331</c:v>
                </c:pt>
                <c:pt idx="11">
                  <c:v>6336</c:v>
                </c:pt>
                <c:pt idx="12">
                  <c:v>6387</c:v>
                </c:pt>
              </c:numCache>
            </c:numRef>
          </c:yVal>
          <c:smooth val="1"/>
          <c:extLst>
            <c:ext xmlns:c16="http://schemas.microsoft.com/office/drawing/2014/chart" uri="{C3380CC4-5D6E-409C-BE32-E72D297353CC}">
              <c16:uniqueId val="{00000001-3195-4F38-88A5-DCA99A713CB6}"/>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'!$NC$2:$NO$2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'!$NC$5:$NO$5</c:f>
              <c:numCache>
                <c:formatCode>#,##0_);[Red]\(#,##0\)</c:formatCode>
                <c:ptCount val="13"/>
                <c:pt idx="0">
                  <c:v>5195</c:v>
                </c:pt>
                <c:pt idx="1">
                  <c:v>6148</c:v>
                </c:pt>
                <c:pt idx="4">
                  <c:v>5612</c:v>
                </c:pt>
                <c:pt idx="5">
                  <c:v>5444</c:v>
                </c:pt>
                <c:pt idx="8">
                  <c:v>5894</c:v>
                </c:pt>
                <c:pt idx="9">
                  <c:v>6054</c:v>
                </c:pt>
                <c:pt idx="10">
                  <c:v>6085</c:v>
                </c:pt>
                <c:pt idx="11">
                  <c:v>6192</c:v>
                </c:pt>
                <c:pt idx="12">
                  <c:v>6236</c:v>
                </c:pt>
              </c:numCache>
            </c:numRef>
          </c:yVal>
          <c:smooth val="1"/>
          <c:extLst>
            <c:ext xmlns:c16="http://schemas.microsoft.com/office/drawing/2014/chart" uri="{C3380CC4-5D6E-409C-BE32-E72D297353CC}">
              <c16:uniqueId val="{00000002-3195-4F38-88A5-DCA99A713CB6}"/>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'!$NC$2:$NO$2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'!$NC$6:$NO$6</c:f>
              <c:numCache>
                <c:formatCode>#,##0_);[Red]\(#,##0\)</c:formatCode>
                <c:ptCount val="13"/>
                <c:pt idx="0">
                  <c:v>5194</c:v>
                </c:pt>
                <c:pt idx="1">
                  <c:v>6148</c:v>
                </c:pt>
                <c:pt idx="3">
                  <c:v>5203</c:v>
                </c:pt>
                <c:pt idx="4">
                  <c:v>5635</c:v>
                </c:pt>
                <c:pt idx="8">
                  <c:v>5573</c:v>
                </c:pt>
                <c:pt idx="9">
                  <c:v>5940</c:v>
                </c:pt>
                <c:pt idx="10">
                  <c:v>6144</c:v>
                </c:pt>
                <c:pt idx="11">
                  <c:v>6231</c:v>
                </c:pt>
                <c:pt idx="12">
                  <c:v>6284</c:v>
                </c:pt>
              </c:numCache>
            </c:numRef>
          </c:yVal>
          <c:smooth val="1"/>
          <c:extLst>
            <c:ext xmlns:c16="http://schemas.microsoft.com/office/drawing/2014/chart" uri="{C3380CC4-5D6E-409C-BE32-E72D297353CC}">
              <c16:uniqueId val="{00000003-3195-4F38-88A5-DCA99A713CB6}"/>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'!$NC$2:$NO$2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'!$NC$7:$NO$7</c:f>
              <c:numCache>
                <c:formatCode>#,##0_);[Red]\(#,##0\)</c:formatCode>
                <c:ptCount val="13"/>
                <c:pt idx="0">
                  <c:v>5204</c:v>
                </c:pt>
                <c:pt idx="1">
                  <c:v>6158</c:v>
                </c:pt>
                <c:pt idx="2">
                  <c:v>5782</c:v>
                </c:pt>
                <c:pt idx="3">
                  <c:v>5230</c:v>
                </c:pt>
                <c:pt idx="8">
                  <c:v>5414</c:v>
                </c:pt>
                <c:pt idx="9">
                  <c:v>5838</c:v>
                </c:pt>
                <c:pt idx="10">
                  <c:v>6260</c:v>
                </c:pt>
                <c:pt idx="11">
                  <c:v>6565</c:v>
                </c:pt>
                <c:pt idx="12">
                  <c:v>6713</c:v>
                </c:pt>
              </c:numCache>
            </c:numRef>
          </c:yVal>
          <c:smooth val="1"/>
          <c:extLst>
            <c:ext xmlns:c16="http://schemas.microsoft.com/office/drawing/2014/chart" uri="{C3380CC4-5D6E-409C-BE32-E72D297353CC}">
              <c16:uniqueId val="{00000004-3195-4F38-88A5-DCA99A713CB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'!$NP$1</c:f>
          <c:strCache>
            <c:ptCount val="1"/>
            <c:pt idx="0">
              <c:v>EUR</c:v>
            </c:pt>
          </c:strCache>
        </c:strRef>
      </c:tx>
      <c:layout>
        <c:manualLayout>
          <c:xMode val="edge"/>
          <c:yMode val="edge"/>
          <c:x val="0.39553186045453576"/>
          <c:y val="3.19353313730683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'!$NP$2:$OB$2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'!$NP$3:$OB$3</c:f>
              <c:numCache>
                <c:formatCode>#,##0_);[Red]\(#,##0\)</c:formatCode>
                <c:ptCount val="13"/>
                <c:pt idx="0">
                  <c:v>23945</c:v>
                </c:pt>
                <c:pt idx="1">
                  <c:v>19225</c:v>
                </c:pt>
                <c:pt idx="6">
                  <c:v>17477</c:v>
                </c:pt>
                <c:pt idx="7">
                  <c:v>17533</c:v>
                </c:pt>
                <c:pt idx="9">
                  <c:v>14181</c:v>
                </c:pt>
                <c:pt idx="10">
                  <c:v>12753</c:v>
                </c:pt>
                <c:pt idx="11">
                  <c:v>11542</c:v>
                </c:pt>
                <c:pt idx="12">
                  <c:v>10451</c:v>
                </c:pt>
              </c:numCache>
            </c:numRef>
          </c:yVal>
          <c:smooth val="1"/>
          <c:extLst>
            <c:ext xmlns:c16="http://schemas.microsoft.com/office/drawing/2014/chart" uri="{C3380CC4-5D6E-409C-BE32-E72D297353CC}">
              <c16:uniqueId val="{00000000-8BE1-45C0-BBF8-EACD30EB7856}"/>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'!$NP$2:$OB$2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'!$NP$4:$OB$4</c:f>
              <c:numCache>
                <c:formatCode>#,##0_);[Red]\(#,##0\)</c:formatCode>
                <c:ptCount val="13"/>
                <c:pt idx="0">
                  <c:v>23932</c:v>
                </c:pt>
                <c:pt idx="1">
                  <c:v>19213</c:v>
                </c:pt>
                <c:pt idx="5">
                  <c:v>18731</c:v>
                </c:pt>
                <c:pt idx="6">
                  <c:v>17405</c:v>
                </c:pt>
                <c:pt idx="8">
                  <c:v>15857</c:v>
                </c:pt>
                <c:pt idx="9">
                  <c:v>13956</c:v>
                </c:pt>
                <c:pt idx="10">
                  <c:v>12577</c:v>
                </c:pt>
                <c:pt idx="11">
                  <c:v>11299</c:v>
                </c:pt>
                <c:pt idx="12">
                  <c:v>10318</c:v>
                </c:pt>
              </c:numCache>
            </c:numRef>
          </c:yVal>
          <c:smooth val="1"/>
          <c:extLst>
            <c:ext xmlns:c16="http://schemas.microsoft.com/office/drawing/2014/chart" uri="{C3380CC4-5D6E-409C-BE32-E72D297353CC}">
              <c16:uniqueId val="{00000001-8BE1-45C0-BBF8-EACD30EB7856}"/>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'!$NP$2:$OB$2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'!$NP$5:$OB$5</c:f>
              <c:numCache>
                <c:formatCode>#,##0_);[Red]\(#,##0\)</c:formatCode>
                <c:ptCount val="13"/>
                <c:pt idx="0">
                  <c:v>23878</c:v>
                </c:pt>
                <c:pt idx="1">
                  <c:v>19178</c:v>
                </c:pt>
                <c:pt idx="4">
                  <c:v>21626</c:v>
                </c:pt>
                <c:pt idx="5">
                  <c:v>18775</c:v>
                </c:pt>
                <c:pt idx="8">
                  <c:v>16064</c:v>
                </c:pt>
                <c:pt idx="9">
                  <c:v>14240</c:v>
                </c:pt>
                <c:pt idx="10">
                  <c:v>12860</c:v>
                </c:pt>
                <c:pt idx="11">
                  <c:v>11466</c:v>
                </c:pt>
                <c:pt idx="12">
                  <c:v>10264</c:v>
                </c:pt>
              </c:numCache>
            </c:numRef>
          </c:yVal>
          <c:smooth val="1"/>
          <c:extLst>
            <c:ext xmlns:c16="http://schemas.microsoft.com/office/drawing/2014/chart" uri="{C3380CC4-5D6E-409C-BE32-E72D297353CC}">
              <c16:uniqueId val="{00000002-8BE1-45C0-BBF8-EACD30EB7856}"/>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'!$NP$2:$OB$2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'!$NP$6:$OB$6</c:f>
              <c:numCache>
                <c:formatCode>#,##0_);[Red]\(#,##0\)</c:formatCode>
                <c:ptCount val="13"/>
                <c:pt idx="0">
                  <c:v>23973</c:v>
                </c:pt>
                <c:pt idx="1">
                  <c:v>19244</c:v>
                </c:pt>
                <c:pt idx="3">
                  <c:v>20437</c:v>
                </c:pt>
                <c:pt idx="4">
                  <c:v>21498</c:v>
                </c:pt>
                <c:pt idx="8">
                  <c:v>17496</c:v>
                </c:pt>
                <c:pt idx="9">
                  <c:v>16241</c:v>
                </c:pt>
                <c:pt idx="10">
                  <c:v>15313</c:v>
                </c:pt>
                <c:pt idx="11">
                  <c:v>14377</c:v>
                </c:pt>
                <c:pt idx="12">
                  <c:v>13512</c:v>
                </c:pt>
              </c:numCache>
            </c:numRef>
          </c:yVal>
          <c:smooth val="1"/>
          <c:extLst>
            <c:ext xmlns:c16="http://schemas.microsoft.com/office/drawing/2014/chart" uri="{C3380CC4-5D6E-409C-BE32-E72D297353CC}">
              <c16:uniqueId val="{00000003-8BE1-45C0-BBF8-EACD30EB7856}"/>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'!$NP$2:$OB$2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'!$NP$7:$OB$7</c:f>
              <c:numCache>
                <c:formatCode>#,##0_);[Red]\(#,##0\)</c:formatCode>
                <c:ptCount val="13"/>
                <c:pt idx="0">
                  <c:v>23888</c:v>
                </c:pt>
                <c:pt idx="1">
                  <c:v>19194</c:v>
                </c:pt>
                <c:pt idx="2">
                  <c:v>20929</c:v>
                </c:pt>
                <c:pt idx="3">
                  <c:v>20397</c:v>
                </c:pt>
                <c:pt idx="8">
                  <c:v>20095</c:v>
                </c:pt>
                <c:pt idx="9">
                  <c:v>19112</c:v>
                </c:pt>
                <c:pt idx="10">
                  <c:v>18514</c:v>
                </c:pt>
                <c:pt idx="11">
                  <c:v>17806</c:v>
                </c:pt>
                <c:pt idx="12">
                  <c:v>17006</c:v>
                </c:pt>
              </c:numCache>
            </c:numRef>
          </c:yVal>
          <c:smooth val="1"/>
          <c:extLst>
            <c:ext xmlns:c16="http://schemas.microsoft.com/office/drawing/2014/chart" uri="{C3380CC4-5D6E-409C-BE32-E72D297353CC}">
              <c16:uniqueId val="{00000004-8BE1-45C0-BBF8-EACD30EB7856}"/>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 '!$OC$1</c:f>
          <c:strCache>
            <c:ptCount val="1"/>
            <c:pt idx="0">
              <c:v>AFRICA</c:v>
            </c:pt>
          </c:strCache>
        </c:strRef>
      </c:tx>
      <c:layout>
        <c:manualLayout>
          <c:xMode val="edge"/>
          <c:yMode val="edge"/>
          <c:x val="0.23984659735408612"/>
          <c:y val="3.184701396629482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426226044043661"/>
          <c:y val="0.19848468900454164"/>
          <c:w val="0.44460055141944316"/>
          <c:h val="0.68666120889616578"/>
        </c:manualLayout>
      </c:layout>
      <c:scatterChart>
        <c:scatterStyle val="smoothMarker"/>
        <c:varyColors val="0"/>
        <c:ser>
          <c:idx val="3"/>
          <c:order val="0"/>
          <c:tx>
            <c:strRef>
              <c:f>'分析TES '!$B$3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 '!$OC$2:$OO$2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'!$OC$3:$OO$3</c:f>
              <c:numCache>
                <c:formatCode>#,##0_);[Red]\(#,##0\)</c:formatCode>
                <c:ptCount val="13"/>
                <c:pt idx="0">
                  <c:v>3714</c:v>
                </c:pt>
                <c:pt idx="1">
                  <c:v>4669</c:v>
                </c:pt>
                <c:pt idx="6">
                  <c:v>6065</c:v>
                </c:pt>
                <c:pt idx="7">
                  <c:v>5986</c:v>
                </c:pt>
                <c:pt idx="9">
                  <c:v>6941</c:v>
                </c:pt>
                <c:pt idx="10">
                  <c:v>7420</c:v>
                </c:pt>
                <c:pt idx="11">
                  <c:v>8083</c:v>
                </c:pt>
                <c:pt idx="12">
                  <c:v>9035</c:v>
                </c:pt>
              </c:numCache>
            </c:numRef>
          </c:yVal>
          <c:smooth val="1"/>
          <c:extLst>
            <c:ext xmlns:c16="http://schemas.microsoft.com/office/drawing/2014/chart" uri="{C3380CC4-5D6E-409C-BE32-E72D297353CC}">
              <c16:uniqueId val="{00000000-B6FC-4E62-9620-CB646EB30D49}"/>
            </c:ext>
          </c:extLst>
        </c:ser>
        <c:ser>
          <c:idx val="0"/>
          <c:order val="1"/>
          <c:tx>
            <c:strRef>
              <c:f>'分析TES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 '!$OC$2:$OO$2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'!$OC$4:$OO$4</c:f>
              <c:numCache>
                <c:formatCode>#,##0_);[Red]\(#,##0\)</c:formatCode>
                <c:ptCount val="13"/>
                <c:pt idx="0">
                  <c:v>3715</c:v>
                </c:pt>
                <c:pt idx="1">
                  <c:v>4785</c:v>
                </c:pt>
                <c:pt idx="5">
                  <c:v>6135</c:v>
                </c:pt>
                <c:pt idx="6">
                  <c:v>6341</c:v>
                </c:pt>
                <c:pt idx="8">
                  <c:v>7077</c:v>
                </c:pt>
                <c:pt idx="9">
                  <c:v>7631</c:v>
                </c:pt>
                <c:pt idx="10">
                  <c:v>8235</c:v>
                </c:pt>
                <c:pt idx="11">
                  <c:v>9051</c:v>
                </c:pt>
                <c:pt idx="12">
                  <c:v>10074</c:v>
                </c:pt>
              </c:numCache>
            </c:numRef>
          </c:yVal>
          <c:smooth val="1"/>
          <c:extLst>
            <c:ext xmlns:c16="http://schemas.microsoft.com/office/drawing/2014/chart" uri="{C3380CC4-5D6E-409C-BE32-E72D297353CC}">
              <c16:uniqueId val="{00000001-B6FC-4E62-9620-CB646EB30D49}"/>
            </c:ext>
          </c:extLst>
        </c:ser>
        <c:ser>
          <c:idx val="1"/>
          <c:order val="2"/>
          <c:tx>
            <c:strRef>
              <c:f>'分析TES '!$B$5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 '!$OC$2:$OO$2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'!$OC$5:$OO$5</c:f>
              <c:numCache>
                <c:formatCode>#,##0_);[Red]\(#,##0\)</c:formatCode>
                <c:ptCount val="13"/>
                <c:pt idx="0">
                  <c:v>3728</c:v>
                </c:pt>
                <c:pt idx="1">
                  <c:v>4814</c:v>
                </c:pt>
                <c:pt idx="4">
                  <c:v>6056</c:v>
                </c:pt>
                <c:pt idx="5">
                  <c:v>5924</c:v>
                </c:pt>
                <c:pt idx="8">
                  <c:v>7005</c:v>
                </c:pt>
                <c:pt idx="9">
                  <c:v>7462</c:v>
                </c:pt>
                <c:pt idx="10">
                  <c:v>7957</c:v>
                </c:pt>
                <c:pt idx="11">
                  <c:v>8662</c:v>
                </c:pt>
                <c:pt idx="12">
                  <c:v>9593</c:v>
                </c:pt>
              </c:numCache>
            </c:numRef>
          </c:yVal>
          <c:smooth val="1"/>
          <c:extLst>
            <c:ext xmlns:c16="http://schemas.microsoft.com/office/drawing/2014/chart" uri="{C3380CC4-5D6E-409C-BE32-E72D297353CC}">
              <c16:uniqueId val="{00000002-B6FC-4E62-9620-CB646EB30D49}"/>
            </c:ext>
          </c:extLst>
        </c:ser>
        <c:ser>
          <c:idx val="2"/>
          <c:order val="3"/>
          <c:tx>
            <c:strRef>
              <c:f>'分析TES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 '!$OC$2:$OO$2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'!$OC$6:$OO$6</c:f>
              <c:numCache>
                <c:formatCode>#,##0_);[Red]\(#,##0\)</c:formatCode>
                <c:ptCount val="13"/>
                <c:pt idx="0">
                  <c:v>3724</c:v>
                </c:pt>
                <c:pt idx="1">
                  <c:v>4664</c:v>
                </c:pt>
                <c:pt idx="3">
                  <c:v>5705</c:v>
                </c:pt>
                <c:pt idx="4">
                  <c:v>5992</c:v>
                </c:pt>
                <c:pt idx="8">
                  <c:v>7483</c:v>
                </c:pt>
                <c:pt idx="9">
                  <c:v>8000</c:v>
                </c:pt>
                <c:pt idx="10">
                  <c:v>8581</c:v>
                </c:pt>
                <c:pt idx="11">
                  <c:v>9304</c:v>
                </c:pt>
                <c:pt idx="12">
                  <c:v>10122</c:v>
                </c:pt>
              </c:numCache>
            </c:numRef>
          </c:yVal>
          <c:smooth val="1"/>
          <c:extLst>
            <c:ext xmlns:c16="http://schemas.microsoft.com/office/drawing/2014/chart" uri="{C3380CC4-5D6E-409C-BE32-E72D297353CC}">
              <c16:uniqueId val="{00000003-B6FC-4E62-9620-CB646EB30D49}"/>
            </c:ext>
          </c:extLst>
        </c:ser>
        <c:ser>
          <c:idx val="4"/>
          <c:order val="4"/>
          <c:tx>
            <c:strRef>
              <c:f>'分析TES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 '!$OC$2:$OO$2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 '!$OC$7:$OO$7</c:f>
              <c:numCache>
                <c:formatCode>#,##0_);[Red]\(#,##0\)</c:formatCode>
                <c:ptCount val="13"/>
                <c:pt idx="0">
                  <c:v>3788</c:v>
                </c:pt>
                <c:pt idx="1">
                  <c:v>4671</c:v>
                </c:pt>
                <c:pt idx="2">
                  <c:v>5728</c:v>
                </c:pt>
                <c:pt idx="3">
                  <c:v>5702</c:v>
                </c:pt>
                <c:pt idx="8">
                  <c:v>7209</c:v>
                </c:pt>
                <c:pt idx="9">
                  <c:v>8039</c:v>
                </c:pt>
                <c:pt idx="10">
                  <c:v>8942</c:v>
                </c:pt>
                <c:pt idx="11">
                  <c:v>10031</c:v>
                </c:pt>
                <c:pt idx="12">
                  <c:v>11075</c:v>
                </c:pt>
              </c:numCache>
            </c:numRef>
          </c:yVal>
          <c:smooth val="1"/>
          <c:extLst>
            <c:ext xmlns:c16="http://schemas.microsoft.com/office/drawing/2014/chart" uri="{C3380CC4-5D6E-409C-BE32-E72D297353CC}">
              <c16:uniqueId val="{00000004-B6FC-4E62-9620-CB646EB30D4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'分析TES(RE)'!$C$1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'分析TES(RE)'!$C$7:$O$7</c:f>
              <c:numCache>
                <c:formatCode>#,##0_);[Red]\(#,##0\)</c:formatCode>
                <c:ptCount val="13"/>
                <c:pt idx="0">
                  <c:v>9374</c:v>
                </c:pt>
                <c:pt idx="1">
                  <c:v>11386</c:v>
                </c:pt>
                <c:pt idx="2">
                  <c:v>12626</c:v>
                </c:pt>
                <c:pt idx="3">
                  <c:v>12784</c:v>
                </c:pt>
                <c:pt idx="8">
                  <c:v>18800</c:v>
                </c:pt>
                <c:pt idx="9">
                  <c:v>21513</c:v>
                </c:pt>
                <c:pt idx="10">
                  <c:v>24184</c:v>
                </c:pt>
                <c:pt idx="11">
                  <c:v>26644</c:v>
                </c:pt>
                <c:pt idx="12">
                  <c:v>28979</c:v>
                </c:pt>
              </c:numCache>
            </c:numRef>
          </c:yVal>
          <c:smooth val="1"/>
          <c:extLst>
            <c:ext xmlns:c16="http://schemas.microsoft.com/office/drawing/2014/chart" uri="{C3380CC4-5D6E-409C-BE32-E72D297353CC}">
              <c16:uniqueId val="{00000000-3CE5-4C03-8550-2433F56D020F}"/>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'分析TES(RE)'!$C$6:$O$6</c:f>
              <c:numCache>
                <c:formatCode>#,##0_);[Red]\(#,##0\)</c:formatCode>
                <c:ptCount val="13"/>
                <c:pt idx="0">
                  <c:v>9212</c:v>
                </c:pt>
                <c:pt idx="1">
                  <c:v>11061</c:v>
                </c:pt>
                <c:pt idx="3">
                  <c:v>12136</c:v>
                </c:pt>
                <c:pt idx="4">
                  <c:v>12828</c:v>
                </c:pt>
                <c:pt idx="8">
                  <c:v>19667</c:v>
                </c:pt>
                <c:pt idx="9">
                  <c:v>24427</c:v>
                </c:pt>
                <c:pt idx="10">
                  <c:v>28263</c:v>
                </c:pt>
                <c:pt idx="11">
                  <c:v>31155</c:v>
                </c:pt>
                <c:pt idx="12">
                  <c:v>33521</c:v>
                </c:pt>
              </c:numCache>
            </c:numRef>
          </c:yVal>
          <c:smooth val="1"/>
          <c:extLst>
            <c:ext xmlns:c16="http://schemas.microsoft.com/office/drawing/2014/chart" uri="{C3380CC4-5D6E-409C-BE32-E72D297353CC}">
              <c16:uniqueId val="{00000001-3CE5-4C03-8550-2433F56D020F}"/>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'分析TES(RE)'!$C$5:$O$5</c:f>
              <c:numCache>
                <c:formatCode>#,##0_);[Red]\(#,##0\)</c:formatCode>
                <c:ptCount val="13"/>
                <c:pt idx="0">
                  <c:v>8831</c:v>
                </c:pt>
                <c:pt idx="1">
                  <c:v>10586</c:v>
                </c:pt>
                <c:pt idx="4">
                  <c:v>12006</c:v>
                </c:pt>
                <c:pt idx="5">
                  <c:v>12760</c:v>
                </c:pt>
                <c:pt idx="8">
                  <c:v>18723</c:v>
                </c:pt>
                <c:pt idx="9">
                  <c:v>23354</c:v>
                </c:pt>
                <c:pt idx="10">
                  <c:v>27672</c:v>
                </c:pt>
                <c:pt idx="11">
                  <c:v>31256</c:v>
                </c:pt>
                <c:pt idx="12">
                  <c:v>34511</c:v>
                </c:pt>
              </c:numCache>
            </c:numRef>
          </c:yVal>
          <c:smooth val="1"/>
          <c:extLst>
            <c:ext xmlns:c16="http://schemas.microsoft.com/office/drawing/2014/chart" uri="{C3380CC4-5D6E-409C-BE32-E72D297353CC}">
              <c16:uniqueId val="{00000002-3CE5-4C03-8550-2433F56D020F}"/>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'分析TES(RE)'!$C$4:$O$4</c:f>
              <c:numCache>
                <c:formatCode>#,##0_);[Red]\(#,##0\)</c:formatCode>
                <c:ptCount val="13"/>
                <c:pt idx="0">
                  <c:v>8828</c:v>
                </c:pt>
                <c:pt idx="1">
                  <c:v>10581</c:v>
                </c:pt>
                <c:pt idx="5">
                  <c:v>12674</c:v>
                </c:pt>
                <c:pt idx="6">
                  <c:v>12637</c:v>
                </c:pt>
                <c:pt idx="8">
                  <c:v>17901</c:v>
                </c:pt>
                <c:pt idx="9">
                  <c:v>22133</c:v>
                </c:pt>
                <c:pt idx="10">
                  <c:v>26038</c:v>
                </c:pt>
                <c:pt idx="11">
                  <c:v>29797</c:v>
                </c:pt>
                <c:pt idx="12">
                  <c:v>33346</c:v>
                </c:pt>
              </c:numCache>
            </c:numRef>
          </c:yVal>
          <c:smooth val="1"/>
          <c:extLst>
            <c:ext xmlns:c16="http://schemas.microsoft.com/office/drawing/2014/chart" uri="{C3380CC4-5D6E-409C-BE32-E72D297353CC}">
              <c16:uniqueId val="{00000003-3CE5-4C03-8550-2433F56D020F}"/>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'分析TES(RE)'!$C$2:$O$2</c:f>
              <c:numCache>
                <c:formatCode>0</c:formatCode>
                <c:ptCount val="13"/>
                <c:pt idx="0">
                  <c:v>2010</c:v>
                </c:pt>
                <c:pt idx="1">
                  <c:v>2015</c:v>
                </c:pt>
                <c:pt idx="2" formatCode="General">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'分析TES(RE)'!$C$3:$O$3</c:f>
              <c:numCache>
                <c:formatCode>#,##0_);[Red]\(#,##0\)</c:formatCode>
                <c:ptCount val="13"/>
                <c:pt idx="0">
                  <c:v>8841</c:v>
                </c:pt>
                <c:pt idx="1">
                  <c:v>10611</c:v>
                </c:pt>
                <c:pt idx="6">
                  <c:v>13126</c:v>
                </c:pt>
                <c:pt idx="7">
                  <c:v>13634</c:v>
                </c:pt>
                <c:pt idx="9">
                  <c:v>19116</c:v>
                </c:pt>
                <c:pt idx="10">
                  <c:v>21521</c:v>
                </c:pt>
                <c:pt idx="11">
                  <c:v>23957</c:v>
                </c:pt>
                <c:pt idx="12">
                  <c:v>26254</c:v>
                </c:pt>
              </c:numCache>
            </c:numRef>
          </c:yVal>
          <c:smooth val="1"/>
          <c:extLst>
            <c:ext xmlns:c16="http://schemas.microsoft.com/office/drawing/2014/chart" uri="{C3380CC4-5D6E-409C-BE32-E72D297353CC}">
              <c16:uniqueId val="{00000004-3CE5-4C03-8550-2433F56D020F}"/>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'分析TES(RE)'!$P$1</c:f>
          <c:strCache>
            <c:ptCount val="1"/>
            <c:pt idx="0">
              <c:v>CSAM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'分析TES(RE)'!$P$2:$AB$2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'分析TES(RE)'!$P$7:$AB$7</c:f>
              <c:numCache>
                <c:formatCode>#,##0_);[Red]\(#,##0\)</c:formatCode>
                <c:ptCount val="13"/>
                <c:pt idx="0">
                  <c:v>7742</c:v>
                </c:pt>
                <c:pt idx="1">
                  <c:v>8752</c:v>
                </c:pt>
                <c:pt idx="2">
                  <c:v>9509</c:v>
                </c:pt>
                <c:pt idx="3">
                  <c:v>9486</c:v>
                </c:pt>
                <c:pt idx="8">
                  <c:v>12585</c:v>
                </c:pt>
                <c:pt idx="9">
                  <c:v>14100</c:v>
                </c:pt>
                <c:pt idx="10">
                  <c:v>15807</c:v>
                </c:pt>
                <c:pt idx="11">
                  <c:v>17712</c:v>
                </c:pt>
                <c:pt idx="12">
                  <c:v>19526</c:v>
                </c:pt>
              </c:numCache>
            </c:numRef>
          </c:yVal>
          <c:smooth val="1"/>
          <c:extLst>
            <c:ext xmlns:c16="http://schemas.microsoft.com/office/drawing/2014/chart" uri="{C3380CC4-5D6E-409C-BE32-E72D297353CC}">
              <c16:uniqueId val="{00000000-E61C-4D92-BFF4-43610BC132CA}"/>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'分析TES(RE)'!$P$2:$AB$2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'分析TES(RE)'!$P$6:$AB$6</c:f>
              <c:numCache>
                <c:formatCode>#,##0_);[Red]\(#,##0\)</c:formatCode>
                <c:ptCount val="13"/>
                <c:pt idx="0">
                  <c:v>7883</c:v>
                </c:pt>
                <c:pt idx="1">
                  <c:v>8697</c:v>
                </c:pt>
                <c:pt idx="3">
                  <c:v>9706</c:v>
                </c:pt>
                <c:pt idx="4">
                  <c:v>9983</c:v>
                </c:pt>
                <c:pt idx="8">
                  <c:v>13261</c:v>
                </c:pt>
                <c:pt idx="9">
                  <c:v>14798</c:v>
                </c:pt>
                <c:pt idx="10">
                  <c:v>16700</c:v>
                </c:pt>
                <c:pt idx="11">
                  <c:v>18662</c:v>
                </c:pt>
                <c:pt idx="12">
                  <c:v>20660</c:v>
                </c:pt>
              </c:numCache>
            </c:numRef>
          </c:yVal>
          <c:smooth val="1"/>
          <c:extLst>
            <c:ext xmlns:c16="http://schemas.microsoft.com/office/drawing/2014/chart" uri="{C3380CC4-5D6E-409C-BE32-E72D297353CC}">
              <c16:uniqueId val="{00000001-E61C-4D92-BFF4-43610BC132CA}"/>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'分析TES(RE)'!$P$2:$AB$2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'分析TES(RE)'!$P$5:$AB$5</c:f>
              <c:numCache>
                <c:formatCode>#,##0_);[Red]\(#,##0\)</c:formatCode>
                <c:ptCount val="13"/>
                <c:pt idx="0">
                  <c:v>7668</c:v>
                </c:pt>
                <c:pt idx="1">
                  <c:v>8447</c:v>
                </c:pt>
                <c:pt idx="4">
                  <c:v>9473</c:v>
                </c:pt>
                <c:pt idx="5">
                  <c:v>10015</c:v>
                </c:pt>
                <c:pt idx="8">
                  <c:v>12900</c:v>
                </c:pt>
                <c:pt idx="9">
                  <c:v>14701</c:v>
                </c:pt>
                <c:pt idx="10">
                  <c:v>16497</c:v>
                </c:pt>
                <c:pt idx="11">
                  <c:v>18047</c:v>
                </c:pt>
                <c:pt idx="12">
                  <c:v>19612</c:v>
                </c:pt>
              </c:numCache>
            </c:numRef>
          </c:yVal>
          <c:smooth val="1"/>
          <c:extLst>
            <c:ext xmlns:c16="http://schemas.microsoft.com/office/drawing/2014/chart" uri="{C3380CC4-5D6E-409C-BE32-E72D297353CC}">
              <c16:uniqueId val="{00000002-E61C-4D92-BFF4-43610BC132CA}"/>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'分析TES(RE)'!$P$2:$AB$2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'分析TES(RE)'!$P$4:$AB$4</c:f>
              <c:numCache>
                <c:formatCode>#,##0_);[Red]\(#,##0\)</c:formatCode>
                <c:ptCount val="13"/>
                <c:pt idx="0">
                  <c:v>7660</c:v>
                </c:pt>
                <c:pt idx="1">
                  <c:v>8456</c:v>
                </c:pt>
                <c:pt idx="5">
                  <c:v>9859</c:v>
                </c:pt>
                <c:pt idx="6">
                  <c:v>10322</c:v>
                </c:pt>
                <c:pt idx="8">
                  <c:v>12720</c:v>
                </c:pt>
                <c:pt idx="9">
                  <c:v>14383</c:v>
                </c:pt>
                <c:pt idx="10">
                  <c:v>16677</c:v>
                </c:pt>
                <c:pt idx="11">
                  <c:v>19043</c:v>
                </c:pt>
                <c:pt idx="12">
                  <c:v>21632</c:v>
                </c:pt>
              </c:numCache>
            </c:numRef>
          </c:yVal>
          <c:smooth val="1"/>
          <c:extLst>
            <c:ext xmlns:c16="http://schemas.microsoft.com/office/drawing/2014/chart" uri="{C3380CC4-5D6E-409C-BE32-E72D297353CC}">
              <c16:uniqueId val="{00000003-E61C-4D92-BFF4-43610BC132CA}"/>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'分析TES(RE)'!$P$2:$AB$2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'分析TES(RE)'!$P$3:$AB$3</c:f>
              <c:numCache>
                <c:formatCode>#,##0_);[Red]\(#,##0\)</c:formatCode>
                <c:ptCount val="13"/>
                <c:pt idx="0">
                  <c:v>7672</c:v>
                </c:pt>
                <c:pt idx="1">
                  <c:v>8474</c:v>
                </c:pt>
                <c:pt idx="6">
                  <c:v>10595</c:v>
                </c:pt>
                <c:pt idx="7">
                  <c:v>10900</c:v>
                </c:pt>
                <c:pt idx="9">
                  <c:v>14642</c:v>
                </c:pt>
                <c:pt idx="10">
                  <c:v>16389</c:v>
                </c:pt>
                <c:pt idx="11">
                  <c:v>18282</c:v>
                </c:pt>
                <c:pt idx="12">
                  <c:v>20376</c:v>
                </c:pt>
              </c:numCache>
            </c:numRef>
          </c:yVal>
          <c:smooth val="1"/>
          <c:extLst>
            <c:ext xmlns:c16="http://schemas.microsoft.com/office/drawing/2014/chart" uri="{C3380CC4-5D6E-409C-BE32-E72D297353CC}">
              <c16:uniqueId val="{00000004-E61C-4D92-BFF4-43610BC132CA}"/>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'分析TES(RE)'!$AC$1</c:f>
          <c:strCache>
            <c:ptCount val="1"/>
            <c:pt idx="0">
              <c:v>EUR</c:v>
            </c:pt>
          </c:strCache>
        </c:strRef>
      </c:tx>
      <c:layout>
        <c:manualLayout>
          <c:xMode val="edge"/>
          <c:yMode val="edge"/>
          <c:x val="0.37640055319019877"/>
          <c:y val="2.66171936172388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'分析TES(RE)'!$AC$2:$AO$2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'分析TES(RE)'!$AC$7:$AO$7</c:f>
              <c:numCache>
                <c:formatCode>#,##0_);[Red]\(#,##0\)</c:formatCode>
                <c:ptCount val="13"/>
                <c:pt idx="0">
                  <c:v>10295</c:v>
                </c:pt>
                <c:pt idx="1">
                  <c:v>12059</c:v>
                </c:pt>
                <c:pt idx="2">
                  <c:v>13805</c:v>
                </c:pt>
                <c:pt idx="3">
                  <c:v>14268</c:v>
                </c:pt>
                <c:pt idx="8">
                  <c:v>20216</c:v>
                </c:pt>
                <c:pt idx="9">
                  <c:v>22952</c:v>
                </c:pt>
                <c:pt idx="10">
                  <c:v>24829</c:v>
                </c:pt>
                <c:pt idx="11">
                  <c:v>26496</c:v>
                </c:pt>
                <c:pt idx="12">
                  <c:v>27863</c:v>
                </c:pt>
              </c:numCache>
            </c:numRef>
          </c:yVal>
          <c:smooth val="1"/>
          <c:extLst>
            <c:ext xmlns:c16="http://schemas.microsoft.com/office/drawing/2014/chart" uri="{C3380CC4-5D6E-409C-BE32-E72D297353CC}">
              <c16:uniqueId val="{00000000-ABC1-4994-92CD-FD0458BA3344}"/>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'分析TES(RE)'!$AC$2:$AO$2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'分析TES(RE)'!$AC$6:$AO$6</c:f>
              <c:numCache>
                <c:formatCode>#,##0_);[Red]\(#,##0\)</c:formatCode>
                <c:ptCount val="13"/>
                <c:pt idx="0">
                  <c:v>10063</c:v>
                </c:pt>
                <c:pt idx="1">
                  <c:v>11856</c:v>
                </c:pt>
                <c:pt idx="3">
                  <c:v>14212</c:v>
                </c:pt>
                <c:pt idx="4">
                  <c:v>14937</c:v>
                </c:pt>
                <c:pt idx="8">
                  <c:v>20594</c:v>
                </c:pt>
                <c:pt idx="9">
                  <c:v>23313</c:v>
                </c:pt>
                <c:pt idx="10">
                  <c:v>25120</c:v>
                </c:pt>
                <c:pt idx="11">
                  <c:v>26772</c:v>
                </c:pt>
                <c:pt idx="12">
                  <c:v>28126</c:v>
                </c:pt>
              </c:numCache>
            </c:numRef>
          </c:yVal>
          <c:smooth val="1"/>
          <c:extLst>
            <c:ext xmlns:c16="http://schemas.microsoft.com/office/drawing/2014/chart" uri="{C3380CC4-5D6E-409C-BE32-E72D297353CC}">
              <c16:uniqueId val="{00000001-ABC1-4994-92CD-FD0458BA3344}"/>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'分析TES(RE)'!$AC$2:$AO$2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'分析TES(RE)'!$AC$5:$AO$5</c:f>
              <c:numCache>
                <c:formatCode>#,##0_);[Red]\(#,##0\)</c:formatCode>
                <c:ptCount val="13"/>
                <c:pt idx="0">
                  <c:v>9893</c:v>
                </c:pt>
                <c:pt idx="1">
                  <c:v>11703</c:v>
                </c:pt>
                <c:pt idx="4">
                  <c:v>14548</c:v>
                </c:pt>
                <c:pt idx="5">
                  <c:v>14869</c:v>
                </c:pt>
                <c:pt idx="8">
                  <c:v>21301</c:v>
                </c:pt>
                <c:pt idx="9">
                  <c:v>24611</c:v>
                </c:pt>
                <c:pt idx="10">
                  <c:v>26929</c:v>
                </c:pt>
                <c:pt idx="11">
                  <c:v>28860</c:v>
                </c:pt>
                <c:pt idx="12">
                  <c:v>30257</c:v>
                </c:pt>
              </c:numCache>
            </c:numRef>
          </c:yVal>
          <c:smooth val="1"/>
          <c:extLst>
            <c:ext xmlns:c16="http://schemas.microsoft.com/office/drawing/2014/chart" uri="{C3380CC4-5D6E-409C-BE32-E72D297353CC}">
              <c16:uniqueId val="{00000002-ABC1-4994-92CD-FD0458BA3344}"/>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'分析TES(RE)'!$AC$2:$AO$2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'分析TES(RE)'!$AC$4:$AO$4</c:f>
              <c:numCache>
                <c:formatCode>#,##0_);[Red]\(#,##0\)</c:formatCode>
                <c:ptCount val="13"/>
                <c:pt idx="0">
                  <c:v>9899</c:v>
                </c:pt>
                <c:pt idx="1">
                  <c:v>11710</c:v>
                </c:pt>
                <c:pt idx="5">
                  <c:v>14433</c:v>
                </c:pt>
                <c:pt idx="6">
                  <c:v>15084</c:v>
                </c:pt>
                <c:pt idx="8">
                  <c:v>21507</c:v>
                </c:pt>
                <c:pt idx="9">
                  <c:v>25538</c:v>
                </c:pt>
                <c:pt idx="10">
                  <c:v>28479</c:v>
                </c:pt>
                <c:pt idx="11">
                  <c:v>30422</c:v>
                </c:pt>
                <c:pt idx="12">
                  <c:v>31944</c:v>
                </c:pt>
              </c:numCache>
            </c:numRef>
          </c:yVal>
          <c:smooth val="1"/>
          <c:extLst>
            <c:ext xmlns:c16="http://schemas.microsoft.com/office/drawing/2014/chart" uri="{C3380CC4-5D6E-409C-BE32-E72D297353CC}">
              <c16:uniqueId val="{00000003-ABC1-4994-92CD-FD0458BA3344}"/>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'分析TES(RE)'!$AC$2:$AO$2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'分析TES(RE)'!$AC$3:$AO$3</c:f>
              <c:numCache>
                <c:formatCode>#,##0_);[Red]\(#,##0\)</c:formatCode>
                <c:ptCount val="13"/>
                <c:pt idx="0">
                  <c:v>9928</c:v>
                </c:pt>
                <c:pt idx="1">
                  <c:v>11752</c:v>
                </c:pt>
                <c:pt idx="6">
                  <c:v>15135</c:v>
                </c:pt>
                <c:pt idx="7">
                  <c:v>15746</c:v>
                </c:pt>
                <c:pt idx="9">
                  <c:v>25131</c:v>
                </c:pt>
                <c:pt idx="10">
                  <c:v>27684</c:v>
                </c:pt>
                <c:pt idx="11">
                  <c:v>29558</c:v>
                </c:pt>
                <c:pt idx="12">
                  <c:v>31175</c:v>
                </c:pt>
              </c:numCache>
            </c:numRef>
          </c:yVal>
          <c:smooth val="1"/>
          <c:extLst>
            <c:ext xmlns:c16="http://schemas.microsoft.com/office/drawing/2014/chart" uri="{C3380CC4-5D6E-409C-BE32-E72D297353CC}">
              <c16:uniqueId val="{00000004-ABC1-4994-92CD-FD0458BA334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'分析CO2 '!$C$1</c:f>
          <c:strCache>
            <c:ptCount val="1"/>
            <c:pt idx="0">
              <c:v>Total CO₂*</c:v>
            </c:pt>
          </c:strCache>
        </c:strRef>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772874480856437"/>
          <c:y val="0.12696223024240319"/>
          <c:w val="0.48952437077559646"/>
          <c:h val="0.78868934378994182"/>
        </c:manualLayout>
      </c:layout>
      <c:scatterChart>
        <c:scatterStyle val="smoothMarker"/>
        <c:varyColors val="0"/>
        <c:ser>
          <c:idx val="4"/>
          <c:order val="0"/>
          <c:tx>
            <c:strRef>
              <c:f>'分析CO2 '!$B$7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'!$C$7:$P$7</c:f>
              <c:numCache>
                <c:formatCode>#,##0_);[Red]\(#,##0\)</c:formatCode>
                <c:ptCount val="14"/>
                <c:pt idx="0">
                  <c:v>32344.5</c:v>
                </c:pt>
                <c:pt idx="1">
                  <c:v>34457.599999999999</c:v>
                </c:pt>
                <c:pt idx="2">
                  <c:v>35965.9</c:v>
                </c:pt>
                <c:pt idx="3">
                  <c:v>34156.1</c:v>
                </c:pt>
                <c:pt idx="9">
                  <c:v>36267.300000000003</c:v>
                </c:pt>
                <c:pt idx="10">
                  <c:v>35853.699999999997</c:v>
                </c:pt>
                <c:pt idx="11">
                  <c:v>35311.5</c:v>
                </c:pt>
                <c:pt idx="12">
                  <c:v>34748.400000000001</c:v>
                </c:pt>
                <c:pt idx="13">
                  <c:v>33903.199999999997</c:v>
                </c:pt>
              </c:numCache>
            </c:numRef>
          </c:yVal>
          <c:smooth val="1"/>
          <c:extLst>
            <c:ext xmlns:c16="http://schemas.microsoft.com/office/drawing/2014/chart" uri="{C3380CC4-5D6E-409C-BE32-E72D297353CC}">
              <c16:uniqueId val="{00000000-B1CF-4DEB-B6AB-635A787AD7F2}"/>
            </c:ext>
          </c:extLst>
        </c:ser>
        <c:ser>
          <c:idx val="2"/>
          <c:order val="1"/>
          <c:tx>
            <c:strRef>
              <c:f>'分析CO2 '!$B$6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'!$C$6:$P$6</c:f>
              <c:numCache>
                <c:formatCode>#,##0_);[Red]\(#,##0\)</c:formatCode>
                <c:ptCount val="14"/>
                <c:pt idx="0">
                  <c:v>32893.300000000003</c:v>
                </c:pt>
                <c:pt idx="1">
                  <c:v>35096.199999999997</c:v>
                </c:pt>
                <c:pt idx="3">
                  <c:v>34779.4</c:v>
                </c:pt>
                <c:pt idx="4">
                  <c:v>36638.5</c:v>
                </c:pt>
                <c:pt idx="9">
                  <c:v>36210.800000000003</c:v>
                </c:pt>
                <c:pt idx="10">
                  <c:v>34996.300000000003</c:v>
                </c:pt>
                <c:pt idx="11">
                  <c:v>33861.300000000003</c:v>
                </c:pt>
                <c:pt idx="12">
                  <c:v>32940.1</c:v>
                </c:pt>
                <c:pt idx="13">
                  <c:v>31979.1</c:v>
                </c:pt>
              </c:numCache>
            </c:numRef>
          </c:yVal>
          <c:smooth val="1"/>
          <c:extLst>
            <c:ext xmlns:c16="http://schemas.microsoft.com/office/drawing/2014/chart" uri="{C3380CC4-5D6E-409C-BE32-E72D297353CC}">
              <c16:uniqueId val="{00000001-B1CF-4DEB-B6AB-635A787AD7F2}"/>
            </c:ext>
          </c:extLst>
        </c:ser>
        <c:ser>
          <c:idx val="1"/>
          <c:order val="2"/>
          <c:tx>
            <c:strRef>
              <c:f>'分析CO2 '!$B$5</c:f>
              <c:strCache>
                <c:ptCount val="1"/>
                <c:pt idx="0">
                  <c:v>WEO2023S</c:v>
                </c:pt>
              </c:strCache>
            </c:strRef>
          </c:tx>
          <c:spPr>
            <a:ln w="28575" cap="rnd">
              <a:solidFill>
                <a:srgbClr val="66FF66"/>
              </a:solidFill>
              <a:round/>
            </a:ln>
            <a:effectLst/>
          </c:spPr>
          <c:marker>
            <c:symbol val="circle"/>
            <c:size val="5"/>
            <c:spPr>
              <a:solidFill>
                <a:srgbClr val="66FF66"/>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'!$C$5:$P$5</c:f>
              <c:numCache>
                <c:formatCode>#,##0_);[Red]\(#,##0\)</c:formatCode>
                <c:ptCount val="14"/>
                <c:pt idx="0">
                  <c:v>32877.360000000001</c:v>
                </c:pt>
                <c:pt idx="1">
                  <c:v>35052.03</c:v>
                </c:pt>
                <c:pt idx="4">
                  <c:v>36588.9</c:v>
                </c:pt>
                <c:pt idx="5">
                  <c:v>36930.11</c:v>
                </c:pt>
                <c:pt idx="9">
                  <c:v>35125.300000000003</c:v>
                </c:pt>
                <c:pt idx="10">
                  <c:v>33093.61</c:v>
                </c:pt>
                <c:pt idx="11">
                  <c:v>31656.68</c:v>
                </c:pt>
                <c:pt idx="12">
                  <c:v>30654.65</c:v>
                </c:pt>
                <c:pt idx="13">
                  <c:v>29695.87</c:v>
                </c:pt>
              </c:numCache>
            </c:numRef>
          </c:yVal>
          <c:smooth val="1"/>
          <c:extLst>
            <c:ext xmlns:c16="http://schemas.microsoft.com/office/drawing/2014/chart" uri="{C3380CC4-5D6E-409C-BE32-E72D297353CC}">
              <c16:uniqueId val="{00000002-B1CF-4DEB-B6AB-635A787AD7F2}"/>
            </c:ext>
          </c:extLst>
        </c:ser>
        <c:ser>
          <c:idx val="0"/>
          <c:order val="3"/>
          <c:tx>
            <c:strRef>
              <c:f>'分析CO2 '!$B$4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'!$C$4:$P$4</c:f>
              <c:numCache>
                <c:formatCode>#,##0_);[Red]\(#,##0\)</c:formatCode>
                <c:ptCount val="14"/>
                <c:pt idx="0">
                  <c:v>32805.449999999997</c:v>
                </c:pt>
                <c:pt idx="1">
                  <c:v>35048.04</c:v>
                </c:pt>
                <c:pt idx="5">
                  <c:v>37229.96</c:v>
                </c:pt>
                <c:pt idx="6">
                  <c:v>37723.050000000003</c:v>
                </c:pt>
                <c:pt idx="9">
                  <c:v>36170.160000000003</c:v>
                </c:pt>
                <c:pt idx="10">
                  <c:v>33285.4</c:v>
                </c:pt>
                <c:pt idx="11">
                  <c:v>31184.82</c:v>
                </c:pt>
                <c:pt idx="12">
                  <c:v>29752.02</c:v>
                </c:pt>
                <c:pt idx="13">
                  <c:v>28635.59</c:v>
                </c:pt>
              </c:numCache>
            </c:numRef>
          </c:yVal>
          <c:smooth val="1"/>
          <c:extLst>
            <c:ext xmlns:c16="http://schemas.microsoft.com/office/drawing/2014/chart" uri="{C3380CC4-5D6E-409C-BE32-E72D297353CC}">
              <c16:uniqueId val="{00000003-B1CF-4DEB-B6AB-635A787AD7F2}"/>
            </c:ext>
          </c:extLst>
        </c:ser>
        <c:ser>
          <c:idx val="3"/>
          <c:order val="4"/>
          <c:tx>
            <c:strRef>
              <c:f>'分析CO2 '!$B$3</c:f>
              <c:strCache>
                <c:ptCount val="1"/>
                <c:pt idx="0">
                  <c:v>WEO2025S</c:v>
                </c:pt>
              </c:strCache>
            </c:strRef>
          </c:tx>
          <c:spPr>
            <a:ln w="28575" cap="rnd">
              <a:solidFill>
                <a:srgbClr val="0070C0"/>
              </a:solidFill>
              <a:round/>
            </a:ln>
            <a:effectLst/>
          </c:spPr>
          <c:marker>
            <c:symbol val="circle"/>
            <c:size val="5"/>
            <c:spPr>
              <a:solidFill>
                <a:srgbClr val="0070C0"/>
              </a:solidFill>
              <a:ln w="9525">
                <a:noFill/>
              </a:ln>
              <a:effectLst/>
            </c:spPr>
          </c:marker>
          <c:xVal>
            <c:numRef>
              <c:f>'分析CO2 '!$C$2:$P$2</c:f>
              <c:numCache>
                <c:formatCode>0</c:formatCode>
                <c:ptCount val="14"/>
                <c:pt idx="0">
                  <c:v>2010</c:v>
                </c:pt>
                <c:pt idx="1">
                  <c:v>2015</c:v>
                </c:pt>
                <c:pt idx="2">
                  <c:v>2019</c:v>
                </c:pt>
                <c:pt idx="3">
                  <c:v>2020</c:v>
                </c:pt>
                <c:pt idx="4">
                  <c:v>2021</c:v>
                </c:pt>
                <c:pt idx="5">
                  <c:v>2022</c:v>
                </c:pt>
                <c:pt idx="6">
                  <c:v>2023</c:v>
                </c:pt>
                <c:pt idx="7">
                  <c:v>2024</c:v>
                </c:pt>
                <c:pt idx="9">
                  <c:v>2030</c:v>
                </c:pt>
                <c:pt idx="10">
                  <c:v>2035</c:v>
                </c:pt>
                <c:pt idx="11">
                  <c:v>2040</c:v>
                </c:pt>
                <c:pt idx="12">
                  <c:v>2045</c:v>
                </c:pt>
                <c:pt idx="13">
                  <c:v>2050</c:v>
                </c:pt>
              </c:numCache>
            </c:numRef>
          </c:xVal>
          <c:yVal>
            <c:numRef>
              <c:f>'分析CO2 '!$C$3:$P$3</c:f>
              <c:numCache>
                <c:formatCode>#,##0_);[Red]\(#,##0\)</c:formatCode>
                <c:ptCount val="14"/>
                <c:pt idx="0">
                  <c:v>32853.96</c:v>
                </c:pt>
                <c:pt idx="1">
                  <c:v>35073.769999999997</c:v>
                </c:pt>
                <c:pt idx="6">
                  <c:v>37819.61</c:v>
                </c:pt>
                <c:pt idx="7">
                  <c:v>38153.49</c:v>
                </c:pt>
                <c:pt idx="10">
                  <c:v>35243.64</c:v>
                </c:pt>
                <c:pt idx="11">
                  <c:v>32763.54</c:v>
                </c:pt>
                <c:pt idx="12">
                  <c:v>30862.27</c:v>
                </c:pt>
                <c:pt idx="13">
                  <c:v>29629.09</c:v>
                </c:pt>
              </c:numCache>
            </c:numRef>
          </c:yVal>
          <c:smooth val="1"/>
          <c:extLst>
            <c:ext xmlns:c16="http://schemas.microsoft.com/office/drawing/2014/chart" uri="{C3380CC4-5D6E-409C-BE32-E72D297353CC}">
              <c16:uniqueId val="{00000004-B1CF-4DEB-B6AB-635A787AD7F2}"/>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dispUnits>
          <c:builtInUnit val="thousands"/>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ja-JP"/>
    </a:p>
  </c:txPr>
  <c:externalData r:id="rId4">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'分析TES(RE)'!$AP$1</c:f>
          <c:strCache>
            <c:ptCount val="1"/>
            <c:pt idx="0">
              <c:v>AFRICA</c:v>
            </c:pt>
          </c:strCache>
        </c:strRef>
      </c:tx>
      <c:layout>
        <c:manualLayout>
          <c:xMode val="edge"/>
          <c:yMode val="edge"/>
          <c:x val="0.29968791805981992"/>
          <c:y val="3.960638410245146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18420641072981"/>
          <c:y val="0.16401556623782945"/>
          <c:w val="0.49638411189879722"/>
          <c:h val="0.70343290539033798"/>
        </c:manualLayout>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'分析TES(RE)'!$AP$2:$BB$2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'分析TES(RE)'!$AP$7:$BB$7</c:f>
              <c:numCache>
                <c:formatCode>#,##0_);[Red]\(#,##0\)</c:formatCode>
                <c:ptCount val="13"/>
                <c:pt idx="0">
                  <c:v>3341</c:v>
                </c:pt>
                <c:pt idx="1">
                  <c:v>4111</c:v>
                </c:pt>
                <c:pt idx="2">
                  <c:v>4467</c:v>
                </c:pt>
                <c:pt idx="3">
                  <c:v>4633</c:v>
                </c:pt>
                <c:pt idx="8">
                  <c:v>7943</c:v>
                </c:pt>
                <c:pt idx="9">
                  <c:v>10471</c:v>
                </c:pt>
                <c:pt idx="10">
                  <c:v>13118</c:v>
                </c:pt>
                <c:pt idx="11">
                  <c:v>15010</c:v>
                </c:pt>
                <c:pt idx="12">
                  <c:v>16532</c:v>
                </c:pt>
              </c:numCache>
            </c:numRef>
          </c:yVal>
          <c:smooth val="1"/>
          <c:extLst>
            <c:ext xmlns:c16="http://schemas.microsoft.com/office/drawing/2014/chart" uri="{C3380CC4-5D6E-409C-BE32-E72D297353CC}">
              <c16:uniqueId val="{00000000-41C6-44DF-83A3-BB2500EC5F63}"/>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'分析TES(RE)'!$AP$2:$BB$2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'分析TES(RE)'!$AP$6:$BB$6</c:f>
              <c:numCache>
                <c:formatCode>#,##0_);[Red]\(#,##0\)</c:formatCode>
                <c:ptCount val="13"/>
                <c:pt idx="0">
                  <c:v>3697</c:v>
                </c:pt>
                <c:pt idx="1">
                  <c:v>4585</c:v>
                </c:pt>
                <c:pt idx="3">
                  <c:v>5113</c:v>
                </c:pt>
                <c:pt idx="4">
                  <c:v>5404</c:v>
                </c:pt>
                <c:pt idx="8">
                  <c:v>9295</c:v>
                </c:pt>
                <c:pt idx="9">
                  <c:v>11959</c:v>
                </c:pt>
                <c:pt idx="10">
                  <c:v>14795</c:v>
                </c:pt>
                <c:pt idx="11">
                  <c:v>17636</c:v>
                </c:pt>
                <c:pt idx="12">
                  <c:v>20544</c:v>
                </c:pt>
              </c:numCache>
            </c:numRef>
          </c:yVal>
          <c:smooth val="1"/>
          <c:extLst>
            <c:ext xmlns:c16="http://schemas.microsoft.com/office/drawing/2014/chart" uri="{C3380CC4-5D6E-409C-BE32-E72D297353CC}">
              <c16:uniqueId val="{00000001-41C6-44DF-83A3-BB2500EC5F63}"/>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'分析TES(RE)'!$AP$2:$BB$2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'分析TES(RE)'!$AP$5:$BB$5</c:f>
              <c:numCache>
                <c:formatCode>#,##0_);[Red]\(#,##0\)</c:formatCode>
                <c:ptCount val="13"/>
                <c:pt idx="0">
                  <c:v>3691</c:v>
                </c:pt>
                <c:pt idx="1">
                  <c:v>4518</c:v>
                </c:pt>
                <c:pt idx="4">
                  <c:v>5514</c:v>
                </c:pt>
                <c:pt idx="5">
                  <c:v>5765</c:v>
                </c:pt>
                <c:pt idx="8">
                  <c:v>8658</c:v>
                </c:pt>
                <c:pt idx="9">
                  <c:v>10813</c:v>
                </c:pt>
                <c:pt idx="10">
                  <c:v>12876</c:v>
                </c:pt>
                <c:pt idx="11">
                  <c:v>15137</c:v>
                </c:pt>
                <c:pt idx="12">
                  <c:v>17277</c:v>
                </c:pt>
              </c:numCache>
            </c:numRef>
          </c:yVal>
          <c:smooth val="1"/>
          <c:extLst>
            <c:ext xmlns:c16="http://schemas.microsoft.com/office/drawing/2014/chart" uri="{C3380CC4-5D6E-409C-BE32-E72D297353CC}">
              <c16:uniqueId val="{00000002-41C6-44DF-83A3-BB2500EC5F63}"/>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'分析TES(RE)'!$AP$2:$BB$2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'分析TES(RE)'!$AP$4:$BB$4</c:f>
              <c:numCache>
                <c:formatCode>#,##0_);[Red]\(#,##0\)</c:formatCode>
                <c:ptCount val="13"/>
                <c:pt idx="0">
                  <c:v>3611</c:v>
                </c:pt>
                <c:pt idx="1">
                  <c:v>4452</c:v>
                </c:pt>
                <c:pt idx="5">
                  <c:v>5649</c:v>
                </c:pt>
                <c:pt idx="6">
                  <c:v>5832</c:v>
                </c:pt>
                <c:pt idx="8">
                  <c:v>7680</c:v>
                </c:pt>
                <c:pt idx="9">
                  <c:v>9486</c:v>
                </c:pt>
                <c:pt idx="10">
                  <c:v>11519</c:v>
                </c:pt>
                <c:pt idx="11">
                  <c:v>13660</c:v>
                </c:pt>
                <c:pt idx="12">
                  <c:v>15756</c:v>
                </c:pt>
              </c:numCache>
            </c:numRef>
          </c:yVal>
          <c:smooth val="1"/>
          <c:extLst>
            <c:ext xmlns:c16="http://schemas.microsoft.com/office/drawing/2014/chart" uri="{C3380CC4-5D6E-409C-BE32-E72D297353CC}">
              <c16:uniqueId val="{00000003-41C6-44DF-83A3-BB2500EC5F63}"/>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'分析TES(RE)'!$AP$2:$BB$2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'分析TES(RE)'!$AP$3:$BB$3</c:f>
              <c:numCache>
                <c:formatCode>#,##0_);[Red]\(#,##0\)</c:formatCode>
                <c:ptCount val="13"/>
                <c:pt idx="0">
                  <c:v>3686</c:v>
                </c:pt>
                <c:pt idx="1">
                  <c:v>4522</c:v>
                </c:pt>
                <c:pt idx="6">
                  <c:v>5928</c:v>
                </c:pt>
                <c:pt idx="7">
                  <c:v>6066</c:v>
                </c:pt>
                <c:pt idx="9">
                  <c:v>10056</c:v>
                </c:pt>
                <c:pt idx="10">
                  <c:v>12346</c:v>
                </c:pt>
                <c:pt idx="11">
                  <c:v>14576</c:v>
                </c:pt>
                <c:pt idx="12">
                  <c:v>16998</c:v>
                </c:pt>
              </c:numCache>
            </c:numRef>
          </c:yVal>
          <c:smooth val="1"/>
          <c:extLst>
            <c:ext xmlns:c16="http://schemas.microsoft.com/office/drawing/2014/chart" uri="{C3380CC4-5D6E-409C-BE32-E72D297353CC}">
              <c16:uniqueId val="{00000004-41C6-44DF-83A3-BB2500EC5F63}"/>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min val="5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'分析TES(RE)'!$BC$1</c:f>
          <c:strCache>
            <c:ptCount val="1"/>
            <c:pt idx="0">
              <c:v>ME</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'分析TES(RE)'!$BC$7:$BO$7</c:f>
              <c:numCache>
                <c:formatCode>#,##0_);[Red]\(#,##0\)</c:formatCode>
                <c:ptCount val="13"/>
                <c:pt idx="0">
                  <c:v>112</c:v>
                </c:pt>
                <c:pt idx="1">
                  <c:v>117</c:v>
                </c:pt>
                <c:pt idx="2">
                  <c:v>161</c:v>
                </c:pt>
                <c:pt idx="3">
                  <c:v>159</c:v>
                </c:pt>
                <c:pt idx="8">
                  <c:v>986</c:v>
                </c:pt>
                <c:pt idx="9">
                  <c:v>1766</c:v>
                </c:pt>
                <c:pt idx="10">
                  <c:v>2673</c:v>
                </c:pt>
                <c:pt idx="11">
                  <c:v>3687</c:v>
                </c:pt>
                <c:pt idx="12">
                  <c:v>4847</c:v>
                </c:pt>
              </c:numCache>
            </c:numRef>
          </c:yVal>
          <c:smooth val="1"/>
          <c:extLst>
            <c:ext xmlns:c16="http://schemas.microsoft.com/office/drawing/2014/chart" uri="{C3380CC4-5D6E-409C-BE32-E72D297353CC}">
              <c16:uniqueId val="{00000000-996D-4BC7-9DAE-CD4DCA89EFB1}"/>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'分析TES(RE)'!$BC$6:$BO$6</c:f>
              <c:numCache>
                <c:formatCode>#,##0_);[Red]\(#,##0\)</c:formatCode>
                <c:ptCount val="13"/>
                <c:pt idx="0">
                  <c:v>115</c:v>
                </c:pt>
                <c:pt idx="1">
                  <c:v>124</c:v>
                </c:pt>
                <c:pt idx="3">
                  <c:v>216</c:v>
                </c:pt>
                <c:pt idx="4">
                  <c:v>271</c:v>
                </c:pt>
                <c:pt idx="8">
                  <c:v>1043</c:v>
                </c:pt>
                <c:pt idx="9">
                  <c:v>1892</c:v>
                </c:pt>
                <c:pt idx="10">
                  <c:v>2853</c:v>
                </c:pt>
                <c:pt idx="11">
                  <c:v>3942</c:v>
                </c:pt>
                <c:pt idx="12">
                  <c:v>5197</c:v>
                </c:pt>
              </c:numCache>
            </c:numRef>
          </c:yVal>
          <c:smooth val="1"/>
          <c:extLst>
            <c:ext xmlns:c16="http://schemas.microsoft.com/office/drawing/2014/chart" uri="{C3380CC4-5D6E-409C-BE32-E72D297353CC}">
              <c16:uniqueId val="{00000001-996D-4BC7-9DAE-CD4DCA89EFB1}"/>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'分析TES(RE)'!$BC$5:$BO$5</c:f>
              <c:numCache>
                <c:formatCode>#,##0_);[Red]\(#,##0\)</c:formatCode>
                <c:ptCount val="13"/>
                <c:pt idx="0">
                  <c:v>97</c:v>
                </c:pt>
                <c:pt idx="1">
                  <c:v>115</c:v>
                </c:pt>
                <c:pt idx="4">
                  <c:v>228</c:v>
                </c:pt>
                <c:pt idx="5">
                  <c:v>268</c:v>
                </c:pt>
                <c:pt idx="8">
                  <c:v>1196</c:v>
                </c:pt>
                <c:pt idx="9">
                  <c:v>2037</c:v>
                </c:pt>
                <c:pt idx="10">
                  <c:v>3001</c:v>
                </c:pt>
                <c:pt idx="11">
                  <c:v>4046</c:v>
                </c:pt>
                <c:pt idx="12">
                  <c:v>5320</c:v>
                </c:pt>
              </c:numCache>
            </c:numRef>
          </c:yVal>
          <c:smooth val="1"/>
          <c:extLst>
            <c:ext xmlns:c16="http://schemas.microsoft.com/office/drawing/2014/chart" uri="{C3380CC4-5D6E-409C-BE32-E72D297353CC}">
              <c16:uniqueId val="{00000002-996D-4BC7-9DAE-CD4DCA89EFB1}"/>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'分析TES(RE)'!$BC$4:$BO$4</c:f>
              <c:numCache>
                <c:formatCode>#,##0_);[Red]\(#,##0\)</c:formatCode>
                <c:ptCount val="13"/>
                <c:pt idx="0">
                  <c:v>105</c:v>
                </c:pt>
                <c:pt idx="1">
                  <c:v>105</c:v>
                </c:pt>
                <c:pt idx="5">
                  <c:v>212</c:v>
                </c:pt>
                <c:pt idx="6">
                  <c:v>266</c:v>
                </c:pt>
                <c:pt idx="8">
                  <c:v>1341</c:v>
                </c:pt>
                <c:pt idx="9">
                  <c:v>2375</c:v>
                </c:pt>
                <c:pt idx="10">
                  <c:v>3498</c:v>
                </c:pt>
                <c:pt idx="11">
                  <c:v>4707</c:v>
                </c:pt>
                <c:pt idx="12">
                  <c:v>6442</c:v>
                </c:pt>
              </c:numCache>
            </c:numRef>
          </c:yVal>
          <c:smooth val="1"/>
          <c:extLst>
            <c:ext xmlns:c16="http://schemas.microsoft.com/office/drawing/2014/chart" uri="{C3380CC4-5D6E-409C-BE32-E72D297353CC}">
              <c16:uniqueId val="{00000003-996D-4BC7-9DAE-CD4DCA89EFB1}"/>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'分析TES(RE)'!$BC$2:$BO$2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'分析TES(RE)'!$BC$3:$BO$3</c:f>
              <c:numCache>
                <c:formatCode>#,##0_);[Red]\(#,##0\)</c:formatCode>
                <c:ptCount val="13"/>
                <c:pt idx="0">
                  <c:v>102</c:v>
                </c:pt>
                <c:pt idx="1">
                  <c:v>113</c:v>
                </c:pt>
                <c:pt idx="6">
                  <c:v>275</c:v>
                </c:pt>
                <c:pt idx="7">
                  <c:v>343</c:v>
                </c:pt>
                <c:pt idx="9">
                  <c:v>1974</c:v>
                </c:pt>
                <c:pt idx="10">
                  <c:v>2958</c:v>
                </c:pt>
                <c:pt idx="11">
                  <c:v>4021</c:v>
                </c:pt>
                <c:pt idx="12">
                  <c:v>5515</c:v>
                </c:pt>
              </c:numCache>
            </c:numRef>
          </c:yVal>
          <c:smooth val="1"/>
          <c:extLst>
            <c:ext xmlns:c16="http://schemas.microsoft.com/office/drawing/2014/chart" uri="{C3380CC4-5D6E-409C-BE32-E72D297353CC}">
              <c16:uniqueId val="{00000004-996D-4BC7-9DAE-CD4DCA89EFB1}"/>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'分析TES(RE)'!$BP$1</c:f>
          <c:strCache>
            <c:ptCount val="1"/>
            <c:pt idx="0">
              <c:v>EURASIA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'分析TES(RE)'!$BP$7:$CB$7</c:f>
              <c:numCache>
                <c:formatCode>#,##0_);[Red]\(#,##0\)</c:formatCode>
                <c:ptCount val="13"/>
                <c:pt idx="0">
                  <c:v>1125</c:v>
                </c:pt>
                <c:pt idx="1">
                  <c:v>1124</c:v>
                </c:pt>
                <c:pt idx="2">
                  <c:v>1275</c:v>
                </c:pt>
                <c:pt idx="3">
                  <c:v>1317</c:v>
                </c:pt>
                <c:pt idx="8">
                  <c:v>1905</c:v>
                </c:pt>
                <c:pt idx="9">
                  <c:v>2504</c:v>
                </c:pt>
                <c:pt idx="10">
                  <c:v>3220</c:v>
                </c:pt>
                <c:pt idx="11">
                  <c:v>3974</c:v>
                </c:pt>
                <c:pt idx="12">
                  <c:v>4652</c:v>
                </c:pt>
              </c:numCache>
            </c:numRef>
          </c:yVal>
          <c:smooth val="1"/>
          <c:extLst>
            <c:ext xmlns:c16="http://schemas.microsoft.com/office/drawing/2014/chart" uri="{C3380CC4-5D6E-409C-BE32-E72D297353CC}">
              <c16:uniqueId val="{00000000-0EAA-406C-8137-00F0E9CC1BB9}"/>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'分析TES(RE)'!$BP$6:$CB$6</c:f>
              <c:numCache>
                <c:formatCode>#,##0_);[Red]\(#,##0\)</c:formatCode>
                <c:ptCount val="13"/>
                <c:pt idx="0">
                  <c:v>1123</c:v>
                </c:pt>
                <c:pt idx="1">
                  <c:v>1136</c:v>
                </c:pt>
                <c:pt idx="3">
                  <c:v>1414</c:v>
                </c:pt>
                <c:pt idx="4">
                  <c:v>1513</c:v>
                </c:pt>
                <c:pt idx="8">
                  <c:v>1769</c:v>
                </c:pt>
                <c:pt idx="9">
                  <c:v>2098</c:v>
                </c:pt>
                <c:pt idx="10">
                  <c:v>2493</c:v>
                </c:pt>
                <c:pt idx="11">
                  <c:v>2927</c:v>
                </c:pt>
                <c:pt idx="12">
                  <c:v>3379</c:v>
                </c:pt>
              </c:numCache>
            </c:numRef>
          </c:yVal>
          <c:smooth val="1"/>
          <c:extLst>
            <c:ext xmlns:c16="http://schemas.microsoft.com/office/drawing/2014/chart" uri="{C3380CC4-5D6E-409C-BE32-E72D297353CC}">
              <c16:uniqueId val="{00000001-0EAA-406C-8137-00F0E9CC1BB9}"/>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'分析TES(RE)'!$BP$5:$CB$5</c:f>
              <c:numCache>
                <c:formatCode>#,##0_);[Red]\(#,##0\)</c:formatCode>
                <c:ptCount val="13"/>
                <c:pt idx="0">
                  <c:v>980</c:v>
                </c:pt>
                <c:pt idx="1">
                  <c:v>988</c:v>
                </c:pt>
                <c:pt idx="4">
                  <c:v>1302</c:v>
                </c:pt>
                <c:pt idx="5">
                  <c:v>1303</c:v>
                </c:pt>
                <c:pt idx="8">
                  <c:v>1632</c:v>
                </c:pt>
                <c:pt idx="9">
                  <c:v>1933</c:v>
                </c:pt>
                <c:pt idx="10">
                  <c:v>2308</c:v>
                </c:pt>
                <c:pt idx="11">
                  <c:v>2699</c:v>
                </c:pt>
                <c:pt idx="12">
                  <c:v>3053</c:v>
                </c:pt>
              </c:numCache>
            </c:numRef>
          </c:yVal>
          <c:smooth val="1"/>
          <c:extLst>
            <c:ext xmlns:c16="http://schemas.microsoft.com/office/drawing/2014/chart" uri="{C3380CC4-5D6E-409C-BE32-E72D297353CC}">
              <c16:uniqueId val="{00000002-0EAA-406C-8137-00F0E9CC1BB9}"/>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'分析TES(RE)'!$BP$4:$CB$4</c:f>
              <c:numCache>
                <c:formatCode>#,##0_);[Red]\(#,##0\)</c:formatCode>
                <c:ptCount val="13"/>
                <c:pt idx="0">
                  <c:v>978</c:v>
                </c:pt>
                <c:pt idx="1">
                  <c:v>969</c:v>
                </c:pt>
                <c:pt idx="5">
                  <c:v>1167</c:v>
                </c:pt>
                <c:pt idx="6">
                  <c:v>1191</c:v>
                </c:pt>
                <c:pt idx="8">
                  <c:v>1450</c:v>
                </c:pt>
                <c:pt idx="9">
                  <c:v>1696</c:v>
                </c:pt>
                <c:pt idx="10">
                  <c:v>1967</c:v>
                </c:pt>
                <c:pt idx="11">
                  <c:v>2229</c:v>
                </c:pt>
                <c:pt idx="12">
                  <c:v>2450</c:v>
                </c:pt>
              </c:numCache>
            </c:numRef>
          </c:yVal>
          <c:smooth val="1"/>
          <c:extLst>
            <c:ext xmlns:c16="http://schemas.microsoft.com/office/drawing/2014/chart" uri="{C3380CC4-5D6E-409C-BE32-E72D297353CC}">
              <c16:uniqueId val="{00000003-0EAA-406C-8137-00F0E9CC1BB9}"/>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'分析TES(RE)'!$BP$2:$CB$2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'分析TES(RE)'!$BP$3:$CB$3</c:f>
              <c:numCache>
                <c:formatCode>#,##0_);[Red]\(#,##0\)</c:formatCode>
                <c:ptCount val="13"/>
                <c:pt idx="0">
                  <c:v>978</c:v>
                </c:pt>
                <c:pt idx="1">
                  <c:v>969</c:v>
                </c:pt>
                <c:pt idx="6">
                  <c:v>1199</c:v>
                </c:pt>
                <c:pt idx="7">
                  <c:v>1289</c:v>
                </c:pt>
                <c:pt idx="9">
                  <c:v>1690</c:v>
                </c:pt>
                <c:pt idx="10">
                  <c:v>1973</c:v>
                </c:pt>
                <c:pt idx="11">
                  <c:v>2230</c:v>
                </c:pt>
                <c:pt idx="12">
                  <c:v>2465</c:v>
                </c:pt>
              </c:numCache>
            </c:numRef>
          </c:yVal>
          <c:smooth val="1"/>
          <c:extLst>
            <c:ext xmlns:c16="http://schemas.microsoft.com/office/drawing/2014/chart" uri="{C3380CC4-5D6E-409C-BE32-E72D297353CC}">
              <c16:uniqueId val="{00000004-0EAA-406C-8137-00F0E9CC1BB9}"/>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'分析TES(RE)'!$CC$1</c:f>
          <c:strCache>
            <c:ptCount val="1"/>
            <c:pt idx="0">
              <c:v>CHINA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'分析TES(RE)'!$CC$2:$CO$2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'分析TES(RE)'!$CC$7:$CO$7</c:f>
              <c:numCache>
                <c:formatCode>#,##0_);[Red]\(#,##0\)</c:formatCode>
                <c:ptCount val="13"/>
                <c:pt idx="0">
                  <c:v>4651</c:v>
                </c:pt>
                <c:pt idx="1">
                  <c:v>8188</c:v>
                </c:pt>
                <c:pt idx="2">
                  <c:v>11704</c:v>
                </c:pt>
                <c:pt idx="3">
                  <c:v>12933</c:v>
                </c:pt>
                <c:pt idx="8">
                  <c:v>24650</c:v>
                </c:pt>
                <c:pt idx="9">
                  <c:v>29927</c:v>
                </c:pt>
                <c:pt idx="10">
                  <c:v>34841</c:v>
                </c:pt>
                <c:pt idx="11">
                  <c:v>39313</c:v>
                </c:pt>
                <c:pt idx="12">
                  <c:v>43050</c:v>
                </c:pt>
              </c:numCache>
            </c:numRef>
          </c:yVal>
          <c:smooth val="1"/>
          <c:extLst>
            <c:ext xmlns:c16="http://schemas.microsoft.com/office/drawing/2014/chart" uri="{C3380CC4-5D6E-409C-BE32-E72D297353CC}">
              <c16:uniqueId val="{00000000-A5E1-45F8-91A5-C1554C5A1183}"/>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'分析TES(RE)'!$CC$2:$CO$2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'分析TES(RE)'!$CC$6:$CO$6</c:f>
              <c:numCache>
                <c:formatCode>#,##0_);[Red]\(#,##0\)</c:formatCode>
                <c:ptCount val="13"/>
                <c:pt idx="0">
                  <c:v>4733</c:v>
                </c:pt>
                <c:pt idx="1">
                  <c:v>8009</c:v>
                </c:pt>
                <c:pt idx="3">
                  <c:v>12377</c:v>
                </c:pt>
                <c:pt idx="4">
                  <c:v>14026</c:v>
                </c:pt>
                <c:pt idx="8">
                  <c:v>25844</c:v>
                </c:pt>
                <c:pt idx="9">
                  <c:v>32310</c:v>
                </c:pt>
                <c:pt idx="10">
                  <c:v>38584</c:v>
                </c:pt>
                <c:pt idx="11">
                  <c:v>44493</c:v>
                </c:pt>
                <c:pt idx="12">
                  <c:v>49683</c:v>
                </c:pt>
              </c:numCache>
            </c:numRef>
          </c:yVal>
          <c:smooth val="1"/>
          <c:extLst>
            <c:ext xmlns:c16="http://schemas.microsoft.com/office/drawing/2014/chart" uri="{C3380CC4-5D6E-409C-BE32-E72D297353CC}">
              <c16:uniqueId val="{00000001-A5E1-45F8-91A5-C1554C5A1183}"/>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'分析TES(RE)'!$CC$2:$CO$2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'分析TES(RE)'!$CC$5:$CO$5</c:f>
              <c:numCache>
                <c:formatCode>#,##0_);[Red]\(#,##0\)</c:formatCode>
                <c:ptCount val="13"/>
                <c:pt idx="0">
                  <c:v>4575</c:v>
                </c:pt>
                <c:pt idx="1">
                  <c:v>7807</c:v>
                </c:pt>
                <c:pt idx="4">
                  <c:v>13707</c:v>
                </c:pt>
                <c:pt idx="5">
                  <c:v>14875</c:v>
                </c:pt>
                <c:pt idx="8">
                  <c:v>29687</c:v>
                </c:pt>
                <c:pt idx="9">
                  <c:v>39164</c:v>
                </c:pt>
                <c:pt idx="10">
                  <c:v>47267</c:v>
                </c:pt>
                <c:pt idx="11">
                  <c:v>54508</c:v>
                </c:pt>
                <c:pt idx="12">
                  <c:v>59282</c:v>
                </c:pt>
              </c:numCache>
            </c:numRef>
          </c:yVal>
          <c:smooth val="1"/>
          <c:extLst>
            <c:ext xmlns:c16="http://schemas.microsoft.com/office/drawing/2014/chart" uri="{C3380CC4-5D6E-409C-BE32-E72D297353CC}">
              <c16:uniqueId val="{00000002-A5E1-45F8-91A5-C1554C5A1183}"/>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'分析TES(RE)'!$CC$2:$CO$2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'分析TES(RE)'!$CC$4:$CO$4</c:f>
              <c:numCache>
                <c:formatCode>#,##0_);[Red]\(#,##0\)</c:formatCode>
                <c:ptCount val="13"/>
                <c:pt idx="0">
                  <c:v>4565</c:v>
                </c:pt>
                <c:pt idx="1">
                  <c:v>7797</c:v>
                </c:pt>
                <c:pt idx="5">
                  <c:v>14966</c:v>
                </c:pt>
                <c:pt idx="6">
                  <c:v>16146</c:v>
                </c:pt>
                <c:pt idx="8">
                  <c:v>31822</c:v>
                </c:pt>
                <c:pt idx="9">
                  <c:v>43506</c:v>
                </c:pt>
                <c:pt idx="10">
                  <c:v>53995</c:v>
                </c:pt>
                <c:pt idx="11">
                  <c:v>62987</c:v>
                </c:pt>
                <c:pt idx="12">
                  <c:v>67949</c:v>
                </c:pt>
              </c:numCache>
            </c:numRef>
          </c:yVal>
          <c:smooth val="1"/>
          <c:extLst>
            <c:ext xmlns:c16="http://schemas.microsoft.com/office/drawing/2014/chart" uri="{C3380CC4-5D6E-409C-BE32-E72D297353CC}">
              <c16:uniqueId val="{00000003-A5E1-45F8-91A5-C1554C5A1183}"/>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'分析TES(RE)'!$CC$2:$CO$2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'分析TES(RE)'!$CC$3:$CO$3</c:f>
              <c:numCache>
                <c:formatCode>#,##0_);[Red]\(#,##0\)</c:formatCode>
                <c:ptCount val="13"/>
                <c:pt idx="0">
                  <c:v>4270</c:v>
                </c:pt>
                <c:pt idx="1">
                  <c:v>7487</c:v>
                </c:pt>
                <c:pt idx="6">
                  <c:v>15645</c:v>
                </c:pt>
                <c:pt idx="7">
                  <c:v>17893</c:v>
                </c:pt>
                <c:pt idx="9">
                  <c:v>42212</c:v>
                </c:pt>
                <c:pt idx="10">
                  <c:v>52880</c:v>
                </c:pt>
                <c:pt idx="11">
                  <c:v>62308</c:v>
                </c:pt>
                <c:pt idx="12">
                  <c:v>67233</c:v>
                </c:pt>
              </c:numCache>
            </c:numRef>
          </c:yVal>
          <c:smooth val="1"/>
          <c:extLst>
            <c:ext xmlns:c16="http://schemas.microsoft.com/office/drawing/2014/chart" uri="{C3380CC4-5D6E-409C-BE32-E72D297353CC}">
              <c16:uniqueId val="{00000004-A5E1-45F8-91A5-C1554C5A1183}"/>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'分析TES(RE)'!$CP$1</c:f>
          <c:strCache>
            <c:ptCount val="1"/>
            <c:pt idx="0">
              <c:v>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'分析TES(RE)'!$CP$2:$DB$2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'分析TES(RE)'!$CP$7:$DB$7</c:f>
              <c:numCache>
                <c:formatCode>#,##0_);[Red]\(#,##0\)</c:formatCode>
                <c:ptCount val="13"/>
                <c:pt idx="0">
                  <c:v>2580</c:v>
                </c:pt>
                <c:pt idx="1">
                  <c:v>3125</c:v>
                </c:pt>
                <c:pt idx="2">
                  <c:v>4174</c:v>
                </c:pt>
                <c:pt idx="3">
                  <c:v>4415</c:v>
                </c:pt>
                <c:pt idx="8">
                  <c:v>7928</c:v>
                </c:pt>
                <c:pt idx="9">
                  <c:v>10653</c:v>
                </c:pt>
                <c:pt idx="10">
                  <c:v>13814</c:v>
                </c:pt>
                <c:pt idx="11">
                  <c:v>17187</c:v>
                </c:pt>
                <c:pt idx="12">
                  <c:v>20325</c:v>
                </c:pt>
              </c:numCache>
            </c:numRef>
          </c:yVal>
          <c:smooth val="1"/>
          <c:extLst>
            <c:ext xmlns:c16="http://schemas.microsoft.com/office/drawing/2014/chart" uri="{C3380CC4-5D6E-409C-BE32-E72D297353CC}">
              <c16:uniqueId val="{00000000-A9C3-46FE-9FD5-5BCA61D7CD40}"/>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'分析TES(RE)'!$CP$2:$DB$2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'分析TES(RE)'!$CP$6:$DB$6</c:f>
              <c:numCache>
                <c:formatCode>#,##0_);[Red]\(#,##0\)</c:formatCode>
                <c:ptCount val="13"/>
                <c:pt idx="0">
                  <c:v>2768</c:v>
                </c:pt>
                <c:pt idx="1">
                  <c:v>3650</c:v>
                </c:pt>
                <c:pt idx="3">
                  <c:v>5273</c:v>
                </c:pt>
                <c:pt idx="4">
                  <c:v>5534</c:v>
                </c:pt>
                <c:pt idx="8">
                  <c:v>9606</c:v>
                </c:pt>
                <c:pt idx="9">
                  <c:v>13087</c:v>
                </c:pt>
                <c:pt idx="10">
                  <c:v>16876</c:v>
                </c:pt>
                <c:pt idx="11">
                  <c:v>20537</c:v>
                </c:pt>
                <c:pt idx="12">
                  <c:v>23604</c:v>
                </c:pt>
              </c:numCache>
            </c:numRef>
          </c:yVal>
          <c:smooth val="1"/>
          <c:extLst>
            <c:ext xmlns:c16="http://schemas.microsoft.com/office/drawing/2014/chart" uri="{C3380CC4-5D6E-409C-BE32-E72D297353CC}">
              <c16:uniqueId val="{00000001-A9C3-46FE-9FD5-5BCA61D7CD40}"/>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'分析TES(RE)'!$CP$2:$DB$2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'分析TES(RE)'!$CP$5:$DB$5</c:f>
              <c:numCache>
                <c:formatCode>#,##0_);[Red]\(#,##0\)</c:formatCode>
                <c:ptCount val="13"/>
                <c:pt idx="0">
                  <c:v>2760</c:v>
                </c:pt>
                <c:pt idx="1">
                  <c:v>3639</c:v>
                </c:pt>
                <c:pt idx="4">
                  <c:v>5741</c:v>
                </c:pt>
                <c:pt idx="5">
                  <c:v>6224</c:v>
                </c:pt>
                <c:pt idx="8">
                  <c:v>10641</c:v>
                </c:pt>
                <c:pt idx="9">
                  <c:v>14186</c:v>
                </c:pt>
                <c:pt idx="10">
                  <c:v>18300</c:v>
                </c:pt>
                <c:pt idx="11">
                  <c:v>22641</c:v>
                </c:pt>
                <c:pt idx="12">
                  <c:v>26442</c:v>
                </c:pt>
              </c:numCache>
            </c:numRef>
          </c:yVal>
          <c:smooth val="1"/>
          <c:extLst>
            <c:ext xmlns:c16="http://schemas.microsoft.com/office/drawing/2014/chart" uri="{C3380CC4-5D6E-409C-BE32-E72D297353CC}">
              <c16:uniqueId val="{00000002-A9C3-46FE-9FD5-5BCA61D7CD40}"/>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'分析TES(RE)'!$CP$2:$DB$2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'分析TES(RE)'!$CP$4:$DB$4</c:f>
              <c:numCache>
                <c:formatCode>#,##0_);[Red]\(#,##0\)</c:formatCode>
                <c:ptCount val="13"/>
                <c:pt idx="0">
                  <c:v>2720</c:v>
                </c:pt>
                <c:pt idx="1">
                  <c:v>3615</c:v>
                </c:pt>
                <c:pt idx="5">
                  <c:v>6266</c:v>
                </c:pt>
                <c:pt idx="6">
                  <c:v>6631</c:v>
                </c:pt>
                <c:pt idx="8">
                  <c:v>11018</c:v>
                </c:pt>
                <c:pt idx="9">
                  <c:v>14694</c:v>
                </c:pt>
                <c:pt idx="10">
                  <c:v>18834</c:v>
                </c:pt>
                <c:pt idx="11">
                  <c:v>23013</c:v>
                </c:pt>
                <c:pt idx="12">
                  <c:v>26974</c:v>
                </c:pt>
              </c:numCache>
            </c:numRef>
          </c:yVal>
          <c:smooth val="1"/>
          <c:extLst>
            <c:ext xmlns:c16="http://schemas.microsoft.com/office/drawing/2014/chart" uri="{C3380CC4-5D6E-409C-BE32-E72D297353CC}">
              <c16:uniqueId val="{00000003-A9C3-46FE-9FD5-5BCA61D7CD40}"/>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'分析TES(RE)'!$CP$2:$DB$2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'分析TES(RE)'!$CP$3:$DB$3</c:f>
              <c:numCache>
                <c:formatCode>#,##0_);[Red]\(#,##0\)</c:formatCode>
                <c:ptCount val="13"/>
                <c:pt idx="0">
                  <c:v>2726</c:v>
                </c:pt>
                <c:pt idx="1">
                  <c:v>3443</c:v>
                </c:pt>
                <c:pt idx="6">
                  <c:v>6240</c:v>
                </c:pt>
                <c:pt idx="7">
                  <c:v>6616</c:v>
                </c:pt>
                <c:pt idx="9">
                  <c:v>15216</c:v>
                </c:pt>
                <c:pt idx="10">
                  <c:v>19719</c:v>
                </c:pt>
                <c:pt idx="11">
                  <c:v>24313</c:v>
                </c:pt>
                <c:pt idx="12">
                  <c:v>28818</c:v>
                </c:pt>
              </c:numCache>
            </c:numRef>
          </c:yVal>
          <c:smooth val="1"/>
          <c:extLst>
            <c:ext xmlns:c16="http://schemas.microsoft.com/office/drawing/2014/chart" uri="{C3380CC4-5D6E-409C-BE32-E72D297353CC}">
              <c16:uniqueId val="{00000004-A9C3-46FE-9FD5-5BCA61D7CD4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'分析TES(RE)'!$DC$1</c:f>
          <c:strCache>
            <c:ptCount val="1"/>
            <c:pt idx="0">
              <c:v>ASIAPAC-(CHINA+INDIA)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4"/>
          <c:order val="0"/>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'分析TES(RE)'!$DC$2:$DO$2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'分析TES(RE)'!$DC$7:$DO$7</c:f>
              <c:numCache>
                <c:formatCode>#,##0_);[Red]\(#,##0\)</c:formatCode>
                <c:ptCount val="13"/>
                <c:pt idx="0">
                  <c:v>8515</c:v>
                </c:pt>
                <c:pt idx="1">
                  <c:v>8313</c:v>
                </c:pt>
                <c:pt idx="2">
                  <c:v>8036</c:v>
                </c:pt>
                <c:pt idx="3">
                  <c:v>8470</c:v>
                </c:pt>
                <c:pt idx="8">
                  <c:v>13471</c:v>
                </c:pt>
                <c:pt idx="9">
                  <c:v>16399</c:v>
                </c:pt>
                <c:pt idx="10">
                  <c:v>19216</c:v>
                </c:pt>
                <c:pt idx="11">
                  <c:v>22013</c:v>
                </c:pt>
                <c:pt idx="12">
                  <c:v>24587</c:v>
                </c:pt>
              </c:numCache>
            </c:numRef>
          </c:yVal>
          <c:smooth val="1"/>
          <c:extLst>
            <c:ext xmlns:c16="http://schemas.microsoft.com/office/drawing/2014/chart" uri="{C3380CC4-5D6E-409C-BE32-E72D297353CC}">
              <c16:uniqueId val="{00000000-E6B5-43F7-BA94-AEB415C29F47}"/>
            </c:ext>
          </c:extLst>
        </c:ser>
        <c:ser>
          <c:idx val="2"/>
          <c:order val="1"/>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'分析TES(RE)'!$DC$2:$DO$2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'分析TES(RE)'!$DC$6:$DO$6</c:f>
              <c:numCache>
                <c:formatCode>#,##0_);[Red]\(#,##0\)</c:formatCode>
                <c:ptCount val="13"/>
                <c:pt idx="0">
                  <c:v>4908</c:v>
                </c:pt>
                <c:pt idx="1">
                  <c:v>5964</c:v>
                </c:pt>
                <c:pt idx="3">
                  <c:v>8183</c:v>
                </c:pt>
                <c:pt idx="4">
                  <c:v>9047</c:v>
                </c:pt>
                <c:pt idx="8">
                  <c:v>14897</c:v>
                </c:pt>
                <c:pt idx="9">
                  <c:v>18751</c:v>
                </c:pt>
                <c:pt idx="10">
                  <c:v>22270</c:v>
                </c:pt>
                <c:pt idx="11">
                  <c:v>25850</c:v>
                </c:pt>
                <c:pt idx="12">
                  <c:v>29043</c:v>
                </c:pt>
              </c:numCache>
            </c:numRef>
          </c:yVal>
          <c:smooth val="1"/>
          <c:extLst>
            <c:ext xmlns:c16="http://schemas.microsoft.com/office/drawing/2014/chart" uri="{C3380CC4-5D6E-409C-BE32-E72D297353CC}">
              <c16:uniqueId val="{00000001-E6B5-43F7-BA94-AEB415C29F47}"/>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'分析TES(RE)'!$DC$2:$DO$2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'分析TES(RE)'!$DC$5:$DO$5</c:f>
              <c:numCache>
                <c:formatCode>#,##0_);[Red]\(#,##0\)</c:formatCode>
                <c:ptCount val="13"/>
                <c:pt idx="0">
                  <c:v>4783</c:v>
                </c:pt>
                <c:pt idx="1">
                  <c:v>5823</c:v>
                </c:pt>
                <c:pt idx="4">
                  <c:v>8557</c:v>
                </c:pt>
                <c:pt idx="5">
                  <c:v>9387</c:v>
                </c:pt>
                <c:pt idx="8">
                  <c:v>14987</c:v>
                </c:pt>
                <c:pt idx="9">
                  <c:v>19012</c:v>
                </c:pt>
                <c:pt idx="10">
                  <c:v>22851</c:v>
                </c:pt>
                <c:pt idx="11">
                  <c:v>26587</c:v>
                </c:pt>
                <c:pt idx="12">
                  <c:v>30145</c:v>
                </c:pt>
              </c:numCache>
            </c:numRef>
          </c:yVal>
          <c:smooth val="1"/>
          <c:extLst>
            <c:ext xmlns:c16="http://schemas.microsoft.com/office/drawing/2014/chart" uri="{C3380CC4-5D6E-409C-BE32-E72D297353CC}">
              <c16:uniqueId val="{00000002-E6B5-43F7-BA94-AEB415C29F47}"/>
            </c:ext>
          </c:extLst>
        </c:ser>
        <c:ser>
          <c:idx val="0"/>
          <c:order val="3"/>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'分析TES(RE)'!$DC$2:$DO$2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'分析TES(RE)'!$DC$4:$DO$4</c:f>
              <c:numCache>
                <c:formatCode>#,##0_);[Red]\(#,##0\)</c:formatCode>
                <c:ptCount val="13"/>
                <c:pt idx="0">
                  <c:v>4791</c:v>
                </c:pt>
                <c:pt idx="1">
                  <c:v>5866</c:v>
                </c:pt>
                <c:pt idx="5">
                  <c:v>9129</c:v>
                </c:pt>
                <c:pt idx="6">
                  <c:v>9799</c:v>
                </c:pt>
                <c:pt idx="8">
                  <c:v>14270</c:v>
                </c:pt>
                <c:pt idx="9">
                  <c:v>18369</c:v>
                </c:pt>
                <c:pt idx="10">
                  <c:v>22514</c:v>
                </c:pt>
                <c:pt idx="11">
                  <c:v>26893</c:v>
                </c:pt>
                <c:pt idx="12">
                  <c:v>31392</c:v>
                </c:pt>
              </c:numCache>
            </c:numRef>
          </c:yVal>
          <c:smooth val="1"/>
          <c:extLst>
            <c:ext xmlns:c16="http://schemas.microsoft.com/office/drawing/2014/chart" uri="{C3380CC4-5D6E-409C-BE32-E72D297353CC}">
              <c16:uniqueId val="{00000003-E6B5-43F7-BA94-AEB415C29F47}"/>
            </c:ext>
          </c:extLst>
        </c:ser>
        <c:ser>
          <c:idx val="3"/>
          <c:order val="4"/>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'分析TES(RE)'!$DC$2:$DO$2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'分析TES(RE)'!$DC$3:$DO$3</c:f>
              <c:numCache>
                <c:formatCode>#,##0_);[Red]\(#,##0\)</c:formatCode>
                <c:ptCount val="13"/>
                <c:pt idx="0">
                  <c:v>4825</c:v>
                </c:pt>
                <c:pt idx="1">
                  <c:v>5903</c:v>
                </c:pt>
                <c:pt idx="6">
                  <c:v>9597</c:v>
                </c:pt>
                <c:pt idx="7">
                  <c:v>10194</c:v>
                </c:pt>
                <c:pt idx="9">
                  <c:v>18165</c:v>
                </c:pt>
                <c:pt idx="10">
                  <c:v>22605</c:v>
                </c:pt>
                <c:pt idx="11">
                  <c:v>27339</c:v>
                </c:pt>
                <c:pt idx="12">
                  <c:v>32173</c:v>
                </c:pt>
              </c:numCache>
            </c:numRef>
          </c:yVal>
          <c:smooth val="1"/>
          <c:extLst>
            <c:ext xmlns:c16="http://schemas.microsoft.com/office/drawing/2014/chart" uri="{C3380CC4-5D6E-409C-BE32-E72D297353CC}">
              <c16:uniqueId val="{00000004-E6B5-43F7-BA94-AEB415C29F47}"/>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'分析TES(RE)'!$DP$1</c:f>
          <c:strCache>
            <c:ptCount val="1"/>
            <c:pt idx="0">
              <c:v>NAM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'分析TES(RE)'!$DP$2:$EB$2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'分析TES(RE)'!$DP$3:$EB$3</c:f>
              <c:numCache>
                <c:formatCode>#,##0_);[Red]\(#,##0\)</c:formatCode>
                <c:ptCount val="13"/>
                <c:pt idx="0">
                  <c:v>10205</c:v>
                </c:pt>
                <c:pt idx="1">
                  <c:v>10295</c:v>
                </c:pt>
                <c:pt idx="6">
                  <c:v>9922</c:v>
                </c:pt>
                <c:pt idx="7">
                  <c:v>9947</c:v>
                </c:pt>
                <c:pt idx="9">
                  <c:v>10350</c:v>
                </c:pt>
                <c:pt idx="10">
                  <c:v>13397</c:v>
                </c:pt>
                <c:pt idx="11">
                  <c:v>15961</c:v>
                </c:pt>
                <c:pt idx="12">
                  <c:v>18669</c:v>
                </c:pt>
              </c:numCache>
            </c:numRef>
          </c:yVal>
          <c:smooth val="1"/>
          <c:extLst>
            <c:ext xmlns:c16="http://schemas.microsoft.com/office/drawing/2014/chart" uri="{C3380CC4-5D6E-409C-BE32-E72D297353CC}">
              <c16:uniqueId val="{00000000-47EE-4CD3-9A84-38B31DAC2D80}"/>
            </c:ext>
          </c:extLst>
        </c:ser>
        <c:ser>
          <c:idx val="0"/>
          <c:order val="1"/>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'分析TES(RE)'!$DP$2:$EB$2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'分析TES(RE)'!$DP$4:$EB$4</c:f>
              <c:numCache>
                <c:formatCode>#,##0_);[Red]\(#,##0\)</c:formatCode>
                <c:ptCount val="13"/>
                <c:pt idx="0">
                  <c:v>10205</c:v>
                </c:pt>
                <c:pt idx="1">
                  <c:v>10295</c:v>
                </c:pt>
                <c:pt idx="5">
                  <c:v>9837</c:v>
                </c:pt>
                <c:pt idx="6">
                  <c:v>9909</c:v>
                </c:pt>
                <c:pt idx="8">
                  <c:v>10028</c:v>
                </c:pt>
                <c:pt idx="9">
                  <c:v>10341</c:v>
                </c:pt>
                <c:pt idx="10">
                  <c:v>10647</c:v>
                </c:pt>
                <c:pt idx="11">
                  <c:v>10714</c:v>
                </c:pt>
                <c:pt idx="12">
                  <c:v>10880</c:v>
                </c:pt>
              </c:numCache>
            </c:numRef>
          </c:yVal>
          <c:smooth val="1"/>
          <c:extLst>
            <c:ext xmlns:c16="http://schemas.microsoft.com/office/drawing/2014/chart" uri="{C3380CC4-5D6E-409C-BE32-E72D297353CC}">
              <c16:uniqueId val="{00000001-47EE-4CD3-9A84-38B31DAC2D80}"/>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'分析TES(RE)'!$DP$2:$EB$2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'分析TES(RE)'!$DP$5:$EB$5</c:f>
              <c:numCache>
                <c:formatCode>#,##0_);[Red]\(#,##0\)</c:formatCode>
                <c:ptCount val="13"/>
                <c:pt idx="0">
                  <c:v>10205</c:v>
                </c:pt>
                <c:pt idx="1">
                  <c:v>10295</c:v>
                </c:pt>
                <c:pt idx="4">
                  <c:v>9994</c:v>
                </c:pt>
                <c:pt idx="5">
                  <c:v>9795</c:v>
                </c:pt>
                <c:pt idx="8">
                  <c:v>10088</c:v>
                </c:pt>
                <c:pt idx="9">
                  <c:v>10226</c:v>
                </c:pt>
                <c:pt idx="10">
                  <c:v>10146</c:v>
                </c:pt>
                <c:pt idx="11">
                  <c:v>10092</c:v>
                </c:pt>
                <c:pt idx="12">
                  <c:v>10188</c:v>
                </c:pt>
              </c:numCache>
            </c:numRef>
          </c:yVal>
          <c:smooth val="1"/>
          <c:extLst>
            <c:ext xmlns:c16="http://schemas.microsoft.com/office/drawing/2014/chart" uri="{C3380CC4-5D6E-409C-BE32-E72D297353CC}">
              <c16:uniqueId val="{00000002-47EE-4CD3-9A84-38B31DAC2D80}"/>
            </c:ext>
          </c:extLst>
        </c:ser>
        <c:ser>
          <c:idx val="2"/>
          <c:order val="3"/>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'分析TES(RE)'!$DP$2:$EB$2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'分析TES(RE)'!$DP$6:$EB$6</c:f>
              <c:numCache>
                <c:formatCode>#,##0_);[Red]\(#,##0\)</c:formatCode>
                <c:ptCount val="13"/>
                <c:pt idx="0">
                  <c:v>10205</c:v>
                </c:pt>
                <c:pt idx="1">
                  <c:v>10295</c:v>
                </c:pt>
                <c:pt idx="3">
                  <c:v>10140</c:v>
                </c:pt>
                <c:pt idx="4">
                  <c:v>9962</c:v>
                </c:pt>
                <c:pt idx="8">
                  <c:v>9869</c:v>
                </c:pt>
                <c:pt idx="9">
                  <c:v>9640</c:v>
                </c:pt>
                <c:pt idx="10">
                  <c:v>9786</c:v>
                </c:pt>
                <c:pt idx="11">
                  <c:v>9489</c:v>
                </c:pt>
                <c:pt idx="12">
                  <c:v>9652</c:v>
                </c:pt>
              </c:numCache>
            </c:numRef>
          </c:yVal>
          <c:smooth val="1"/>
          <c:extLst>
            <c:ext xmlns:c16="http://schemas.microsoft.com/office/drawing/2014/chart" uri="{C3380CC4-5D6E-409C-BE32-E72D297353CC}">
              <c16:uniqueId val="{00000003-47EE-4CD3-9A84-38B31DAC2D80}"/>
            </c:ext>
          </c:extLst>
        </c:ser>
        <c:ser>
          <c:idx val="4"/>
          <c:order val="4"/>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'分析TES(RE)'!$DP$2:$EB$2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'分析TES(RE)'!$DP$7:$EB$7</c:f>
              <c:numCache>
                <c:formatCode>#,##0_);[Red]\(#,##0\)</c:formatCode>
                <c:ptCount val="13"/>
                <c:pt idx="0">
                  <c:v>10205</c:v>
                </c:pt>
                <c:pt idx="1">
                  <c:v>10295</c:v>
                </c:pt>
                <c:pt idx="2">
                  <c:v>10426</c:v>
                </c:pt>
                <c:pt idx="3">
                  <c:v>10174</c:v>
                </c:pt>
                <c:pt idx="8">
                  <c:v>8855</c:v>
                </c:pt>
                <c:pt idx="9">
                  <c:v>8333</c:v>
                </c:pt>
                <c:pt idx="10">
                  <c:v>7690</c:v>
                </c:pt>
                <c:pt idx="11">
                  <c:v>7017</c:v>
                </c:pt>
                <c:pt idx="12">
                  <c:v>7000</c:v>
                </c:pt>
              </c:numCache>
            </c:numRef>
          </c:yVal>
          <c:smooth val="1"/>
          <c:extLst>
            <c:ext xmlns:c16="http://schemas.microsoft.com/office/drawing/2014/chart" uri="{C3380CC4-5D6E-409C-BE32-E72D297353CC}">
              <c16:uniqueId val="{00000004-47EE-4CD3-9A84-38B31DAC2D80}"/>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'分析TES(RE)'!$EC$1</c:f>
          <c:strCache>
            <c:ptCount val="1"/>
            <c:pt idx="0">
              <c:v>CSAM</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'分析TES(RE)'!$EC$2:$EO$2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'分析TES(RE)'!$EC$3:$EO$3</c:f>
              <c:numCache>
                <c:formatCode>#,##0_);[Red]\(#,##0\)</c:formatCode>
                <c:ptCount val="13"/>
                <c:pt idx="0">
                  <c:v>237</c:v>
                </c:pt>
                <c:pt idx="1">
                  <c:v>238</c:v>
                </c:pt>
                <c:pt idx="6">
                  <c:v>263</c:v>
                </c:pt>
                <c:pt idx="7">
                  <c:v>282</c:v>
                </c:pt>
                <c:pt idx="9">
                  <c:v>514</c:v>
                </c:pt>
                <c:pt idx="10">
                  <c:v>585</c:v>
                </c:pt>
                <c:pt idx="11">
                  <c:v>642</c:v>
                </c:pt>
                <c:pt idx="12">
                  <c:v>622</c:v>
                </c:pt>
              </c:numCache>
            </c:numRef>
          </c:yVal>
          <c:smooth val="1"/>
          <c:extLst>
            <c:ext xmlns:c16="http://schemas.microsoft.com/office/drawing/2014/chart" uri="{C3380CC4-5D6E-409C-BE32-E72D297353CC}">
              <c16:uniqueId val="{00000000-F6ED-4DC2-8365-46AE43FEE12E}"/>
            </c:ext>
          </c:extLst>
        </c:ser>
        <c:ser>
          <c:idx val="0"/>
          <c:order val="1"/>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'分析TES(RE)'!$EC$2:$EO$2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'分析TES(RE)'!$EC$4:$EO$4</c:f>
              <c:numCache>
                <c:formatCode>#,##0_);[Red]\(#,##0\)</c:formatCode>
                <c:ptCount val="13"/>
                <c:pt idx="0">
                  <c:v>237</c:v>
                </c:pt>
                <c:pt idx="1">
                  <c:v>238</c:v>
                </c:pt>
                <c:pt idx="5">
                  <c:v>246</c:v>
                </c:pt>
                <c:pt idx="6">
                  <c:v>263</c:v>
                </c:pt>
                <c:pt idx="8">
                  <c:v>364</c:v>
                </c:pt>
                <c:pt idx="9">
                  <c:v>552</c:v>
                </c:pt>
                <c:pt idx="10">
                  <c:v>679</c:v>
                </c:pt>
                <c:pt idx="11">
                  <c:v>720</c:v>
                </c:pt>
                <c:pt idx="12">
                  <c:v>768</c:v>
                </c:pt>
              </c:numCache>
            </c:numRef>
          </c:yVal>
          <c:smooth val="1"/>
          <c:extLst>
            <c:ext xmlns:c16="http://schemas.microsoft.com/office/drawing/2014/chart" uri="{C3380CC4-5D6E-409C-BE32-E72D297353CC}">
              <c16:uniqueId val="{00000001-F6ED-4DC2-8365-46AE43FEE12E}"/>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'分析TES(RE)'!$EC$2:$EO$2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'分析TES(RE)'!$EC$5:$EO$5</c:f>
              <c:numCache>
                <c:formatCode>#,##0_);[Red]\(#,##0\)</c:formatCode>
                <c:ptCount val="13"/>
                <c:pt idx="0">
                  <c:v>237</c:v>
                </c:pt>
                <c:pt idx="1">
                  <c:v>238</c:v>
                </c:pt>
                <c:pt idx="4">
                  <c:v>279</c:v>
                </c:pt>
                <c:pt idx="5">
                  <c:v>246</c:v>
                </c:pt>
                <c:pt idx="8">
                  <c:v>338</c:v>
                </c:pt>
                <c:pt idx="9">
                  <c:v>653</c:v>
                </c:pt>
                <c:pt idx="10">
                  <c:v>775</c:v>
                </c:pt>
                <c:pt idx="11">
                  <c:v>769</c:v>
                </c:pt>
                <c:pt idx="12">
                  <c:v>817</c:v>
                </c:pt>
              </c:numCache>
            </c:numRef>
          </c:yVal>
          <c:smooth val="1"/>
          <c:extLst>
            <c:ext xmlns:c16="http://schemas.microsoft.com/office/drawing/2014/chart" uri="{C3380CC4-5D6E-409C-BE32-E72D297353CC}">
              <c16:uniqueId val="{00000002-F6ED-4DC2-8365-46AE43FEE12E}"/>
            </c:ext>
          </c:extLst>
        </c:ser>
        <c:ser>
          <c:idx val="2"/>
          <c:order val="3"/>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'分析TES(RE)'!$EC$2:$EO$2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'分析TES(RE)'!$EC$6:$EO$6</c:f>
              <c:numCache>
                <c:formatCode>#,##0_);[Red]\(#,##0\)</c:formatCode>
                <c:ptCount val="13"/>
                <c:pt idx="0">
                  <c:v>237</c:v>
                </c:pt>
                <c:pt idx="1">
                  <c:v>238</c:v>
                </c:pt>
                <c:pt idx="3">
                  <c:v>270</c:v>
                </c:pt>
                <c:pt idx="4">
                  <c:v>275</c:v>
                </c:pt>
                <c:pt idx="8">
                  <c:v>330</c:v>
                </c:pt>
                <c:pt idx="9">
                  <c:v>597</c:v>
                </c:pt>
                <c:pt idx="10">
                  <c:v>767</c:v>
                </c:pt>
                <c:pt idx="11">
                  <c:v>719</c:v>
                </c:pt>
                <c:pt idx="12">
                  <c:v>656</c:v>
                </c:pt>
              </c:numCache>
            </c:numRef>
          </c:yVal>
          <c:smooth val="1"/>
          <c:extLst>
            <c:ext xmlns:c16="http://schemas.microsoft.com/office/drawing/2014/chart" uri="{C3380CC4-5D6E-409C-BE32-E72D297353CC}">
              <c16:uniqueId val="{00000003-F6ED-4DC2-8365-46AE43FEE12E}"/>
            </c:ext>
          </c:extLst>
        </c:ser>
        <c:ser>
          <c:idx val="4"/>
          <c:order val="4"/>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'分析TES(RE)'!$EC$2:$EO$2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'分析TES(RE)'!$EC$7:$EO$7</c:f>
              <c:numCache>
                <c:formatCode>#,##0_);[Red]\(#,##0\)</c:formatCode>
                <c:ptCount val="13"/>
                <c:pt idx="0">
                  <c:v>237</c:v>
                </c:pt>
                <c:pt idx="1">
                  <c:v>238</c:v>
                </c:pt>
                <c:pt idx="2">
                  <c:v>268</c:v>
                </c:pt>
                <c:pt idx="3">
                  <c:v>272</c:v>
                </c:pt>
                <c:pt idx="8">
                  <c:v>366</c:v>
                </c:pt>
                <c:pt idx="9">
                  <c:v>636</c:v>
                </c:pt>
                <c:pt idx="10">
                  <c:v>777</c:v>
                </c:pt>
                <c:pt idx="11">
                  <c:v>778</c:v>
                </c:pt>
                <c:pt idx="12">
                  <c:v>729</c:v>
                </c:pt>
              </c:numCache>
            </c:numRef>
          </c:yVal>
          <c:smooth val="1"/>
          <c:extLst>
            <c:ext xmlns:c16="http://schemas.microsoft.com/office/drawing/2014/chart" uri="{C3380CC4-5D6E-409C-BE32-E72D297353CC}">
              <c16:uniqueId val="{00000004-F6ED-4DC2-8365-46AE43FEE12E}"/>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'分析TES(RE)'!$EP$1</c:f>
          <c:strCache>
            <c:ptCount val="1"/>
            <c:pt idx="0">
              <c:v>EUR</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smoothMarker"/>
        <c:varyColors val="0"/>
        <c:ser>
          <c:idx val="3"/>
          <c:order val="0"/>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'分析TES(RE)'!$EP$2:$FB$2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'分析TES(RE)'!$EP$3:$FB$3</c:f>
              <c:numCache>
                <c:formatCode>#,##0_);[Red]\(#,##0\)</c:formatCode>
                <c:ptCount val="13"/>
                <c:pt idx="0">
                  <c:v>11267</c:v>
                </c:pt>
                <c:pt idx="1">
                  <c:v>10565</c:v>
                </c:pt>
                <c:pt idx="6">
                  <c:v>8173</c:v>
                </c:pt>
                <c:pt idx="7">
                  <c:v>8802</c:v>
                </c:pt>
                <c:pt idx="9">
                  <c:v>9164</c:v>
                </c:pt>
                <c:pt idx="10">
                  <c:v>8926</c:v>
                </c:pt>
                <c:pt idx="11">
                  <c:v>9311</c:v>
                </c:pt>
                <c:pt idx="12">
                  <c:v>9974</c:v>
                </c:pt>
              </c:numCache>
            </c:numRef>
          </c:yVal>
          <c:smooth val="1"/>
          <c:extLst>
            <c:ext xmlns:c16="http://schemas.microsoft.com/office/drawing/2014/chart" uri="{C3380CC4-5D6E-409C-BE32-E72D297353CC}">
              <c16:uniqueId val="{00000000-719F-4B08-A211-2AAE10145192}"/>
            </c:ext>
          </c:extLst>
        </c:ser>
        <c:ser>
          <c:idx val="0"/>
          <c:order val="1"/>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'分析TES(RE)'!$EP$2:$FB$2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'分析TES(RE)'!$EP$4:$FB$4</c:f>
              <c:numCache>
                <c:formatCode>#,##0_);[Red]\(#,##0\)</c:formatCode>
                <c:ptCount val="13"/>
                <c:pt idx="0">
                  <c:v>11267</c:v>
                </c:pt>
                <c:pt idx="1">
                  <c:v>10565</c:v>
                </c:pt>
                <c:pt idx="5">
                  <c:v>8181</c:v>
                </c:pt>
                <c:pt idx="6">
                  <c:v>8362</c:v>
                </c:pt>
                <c:pt idx="8">
                  <c:v>8513</c:v>
                </c:pt>
                <c:pt idx="9">
                  <c:v>8357</c:v>
                </c:pt>
                <c:pt idx="10">
                  <c:v>8505</c:v>
                </c:pt>
                <c:pt idx="11">
                  <c:v>8766</c:v>
                </c:pt>
                <c:pt idx="12">
                  <c:v>9108</c:v>
                </c:pt>
              </c:numCache>
            </c:numRef>
          </c:yVal>
          <c:smooth val="1"/>
          <c:extLst>
            <c:ext xmlns:c16="http://schemas.microsoft.com/office/drawing/2014/chart" uri="{C3380CC4-5D6E-409C-BE32-E72D297353CC}">
              <c16:uniqueId val="{00000001-719F-4B08-A211-2AAE10145192}"/>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'分析TES(RE)'!$EP$2:$FB$2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'分析TES(RE)'!$EP$5:$FB$5</c:f>
              <c:numCache>
                <c:formatCode>#,##0_);[Red]\(#,##0\)</c:formatCode>
                <c:ptCount val="13"/>
                <c:pt idx="0">
                  <c:v>11267</c:v>
                </c:pt>
                <c:pt idx="1">
                  <c:v>10565</c:v>
                </c:pt>
                <c:pt idx="4">
                  <c:v>9709</c:v>
                </c:pt>
                <c:pt idx="5">
                  <c:v>8198</c:v>
                </c:pt>
                <c:pt idx="8">
                  <c:v>8821</c:v>
                </c:pt>
                <c:pt idx="9">
                  <c:v>8194</c:v>
                </c:pt>
                <c:pt idx="10">
                  <c:v>7941</c:v>
                </c:pt>
                <c:pt idx="11">
                  <c:v>7974</c:v>
                </c:pt>
                <c:pt idx="12">
                  <c:v>8518</c:v>
                </c:pt>
              </c:numCache>
            </c:numRef>
          </c:yVal>
          <c:smooth val="1"/>
          <c:extLst>
            <c:ext xmlns:c16="http://schemas.microsoft.com/office/drawing/2014/chart" uri="{C3380CC4-5D6E-409C-BE32-E72D297353CC}">
              <c16:uniqueId val="{00000002-719F-4B08-A211-2AAE10145192}"/>
            </c:ext>
          </c:extLst>
        </c:ser>
        <c:ser>
          <c:idx val="2"/>
          <c:order val="3"/>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'分析TES(RE)'!$EP$2:$FB$2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'分析TES(RE)'!$EP$6:$FB$6</c:f>
              <c:numCache>
                <c:formatCode>#,##0_);[Red]\(#,##0\)</c:formatCode>
                <c:ptCount val="13"/>
                <c:pt idx="0">
                  <c:v>11267</c:v>
                </c:pt>
                <c:pt idx="1">
                  <c:v>10565</c:v>
                </c:pt>
                <c:pt idx="3">
                  <c:v>9113</c:v>
                </c:pt>
                <c:pt idx="4">
                  <c:v>9708</c:v>
                </c:pt>
                <c:pt idx="8">
                  <c:v>9212</c:v>
                </c:pt>
                <c:pt idx="9">
                  <c:v>8080</c:v>
                </c:pt>
                <c:pt idx="10">
                  <c:v>7849</c:v>
                </c:pt>
                <c:pt idx="11">
                  <c:v>7857</c:v>
                </c:pt>
                <c:pt idx="12">
                  <c:v>8492</c:v>
                </c:pt>
              </c:numCache>
            </c:numRef>
          </c:yVal>
          <c:smooth val="1"/>
          <c:extLst>
            <c:ext xmlns:c16="http://schemas.microsoft.com/office/drawing/2014/chart" uri="{C3380CC4-5D6E-409C-BE32-E72D297353CC}">
              <c16:uniqueId val="{00000003-719F-4B08-A211-2AAE10145192}"/>
            </c:ext>
          </c:extLst>
        </c:ser>
        <c:ser>
          <c:idx val="4"/>
          <c:order val="4"/>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'分析TES(RE)'!$EP$2:$FB$2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'分析TES(RE)'!$EP$7:$FB$7</c:f>
              <c:numCache>
                <c:formatCode>#,##0_);[Red]\(#,##0\)</c:formatCode>
                <c:ptCount val="13"/>
                <c:pt idx="0">
                  <c:v>11267</c:v>
                </c:pt>
                <c:pt idx="1">
                  <c:v>10565</c:v>
                </c:pt>
                <c:pt idx="2">
                  <c:v>10167</c:v>
                </c:pt>
                <c:pt idx="3">
                  <c:v>9158</c:v>
                </c:pt>
                <c:pt idx="8">
                  <c:v>8465</c:v>
                </c:pt>
                <c:pt idx="9">
                  <c:v>7574</c:v>
                </c:pt>
                <c:pt idx="10">
                  <c:v>7565</c:v>
                </c:pt>
                <c:pt idx="11">
                  <c:v>7607</c:v>
                </c:pt>
                <c:pt idx="12">
                  <c:v>7747</c:v>
                </c:pt>
              </c:numCache>
            </c:numRef>
          </c:yVal>
          <c:smooth val="1"/>
          <c:extLst>
            <c:ext xmlns:c16="http://schemas.microsoft.com/office/drawing/2014/chart" uri="{C3380CC4-5D6E-409C-BE32-E72D297353CC}">
              <c16:uniqueId val="{00000004-719F-4B08-A211-2AAE10145192}"/>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'分析TES(RE)'!$FC$1</c:f>
          <c:strCache>
            <c:ptCount val="1"/>
            <c:pt idx="0">
              <c:v>AFRICA</c:v>
            </c:pt>
          </c:strCache>
        </c:strRef>
      </c:tx>
      <c:layout>
        <c:manualLayout>
          <c:xMode val="edge"/>
          <c:yMode val="edge"/>
          <c:x val="0.24453513231958493"/>
          <c:y val="4.685268473723068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2280301609297705E-2"/>
          <c:y val="0.21722075961298576"/>
          <c:w val="0.43824353022761431"/>
          <c:h val="0.64691659991542538"/>
        </c:manualLayout>
      </c:layout>
      <c:scatterChart>
        <c:scatterStyle val="smoothMarker"/>
        <c:varyColors val="0"/>
        <c:ser>
          <c:idx val="3"/>
          <c:order val="0"/>
          <c:tx>
            <c:strRef>
              <c:f>'分析TES(RE)'!$B$3</c:f>
              <c:strCache>
                <c:ptCount val="1"/>
                <c:pt idx="0">
                  <c:v>WEO2025S</c:v>
                </c:pt>
              </c:strCache>
            </c:strRef>
          </c:tx>
          <c:spPr>
            <a:ln w="28575" cap="rnd">
              <a:solidFill>
                <a:schemeClr val="accent1"/>
              </a:solidFill>
              <a:round/>
            </a:ln>
            <a:effectLst/>
          </c:spPr>
          <c:marker>
            <c:symbol val="circle"/>
            <c:size val="5"/>
            <c:spPr>
              <a:solidFill>
                <a:schemeClr val="accent1"/>
              </a:solidFill>
              <a:ln w="9525">
                <a:noFill/>
              </a:ln>
              <a:effectLst/>
            </c:spPr>
          </c:marker>
          <c:xVal>
            <c:numRef>
              <c:f>'分析TES(RE)'!$FC$2:$FO$2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'分析TES(RE)'!$FC$3:$FO$3</c:f>
              <c:numCache>
                <c:formatCode>#,##0_);[Red]\(#,##0\)</c:formatCode>
                <c:ptCount val="13"/>
                <c:pt idx="0">
                  <c:v>132</c:v>
                </c:pt>
                <c:pt idx="1">
                  <c:v>133</c:v>
                </c:pt>
                <c:pt idx="6">
                  <c:v>93</c:v>
                </c:pt>
                <c:pt idx="7">
                  <c:v>93</c:v>
                </c:pt>
                <c:pt idx="9">
                  <c:v>529</c:v>
                </c:pt>
                <c:pt idx="10">
                  <c:v>759</c:v>
                </c:pt>
                <c:pt idx="11">
                  <c:v>790</c:v>
                </c:pt>
                <c:pt idx="12">
                  <c:v>853</c:v>
                </c:pt>
              </c:numCache>
            </c:numRef>
          </c:yVal>
          <c:smooth val="1"/>
          <c:extLst>
            <c:ext xmlns:c16="http://schemas.microsoft.com/office/drawing/2014/chart" uri="{C3380CC4-5D6E-409C-BE32-E72D297353CC}">
              <c16:uniqueId val="{00000000-695D-4E2B-9C66-6292F3EB7A44}"/>
            </c:ext>
          </c:extLst>
        </c:ser>
        <c:ser>
          <c:idx val="0"/>
          <c:order val="1"/>
          <c:tx>
            <c:strRef>
              <c:f>'分析TES(RE)'!$B$4</c:f>
              <c:strCache>
                <c:ptCount val="1"/>
                <c:pt idx="0">
                  <c:v>WEO2024S</c:v>
                </c:pt>
              </c:strCache>
            </c:strRef>
          </c:tx>
          <c:spPr>
            <a:ln w="28575" cap="rnd">
              <a:solidFill>
                <a:srgbClr val="00B050"/>
              </a:solidFill>
              <a:round/>
            </a:ln>
            <a:effectLst/>
          </c:spPr>
          <c:marker>
            <c:symbol val="circle"/>
            <c:size val="5"/>
            <c:spPr>
              <a:solidFill>
                <a:srgbClr val="00B050"/>
              </a:solidFill>
              <a:ln w="9525">
                <a:noFill/>
              </a:ln>
              <a:effectLst/>
            </c:spPr>
          </c:marker>
          <c:xVal>
            <c:numRef>
              <c:f>'分析TES(RE)'!$FC$2:$FO$2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'分析TES(RE)'!$FC$4:$FO$4</c:f>
              <c:numCache>
                <c:formatCode>#,##0_);[Red]\(#,##0\)</c:formatCode>
                <c:ptCount val="13"/>
                <c:pt idx="0">
                  <c:v>132</c:v>
                </c:pt>
                <c:pt idx="1">
                  <c:v>133</c:v>
                </c:pt>
                <c:pt idx="5">
                  <c:v>107</c:v>
                </c:pt>
                <c:pt idx="6">
                  <c:v>95</c:v>
                </c:pt>
                <c:pt idx="8">
                  <c:v>260</c:v>
                </c:pt>
                <c:pt idx="9">
                  <c:v>477</c:v>
                </c:pt>
                <c:pt idx="10">
                  <c:v>661</c:v>
                </c:pt>
                <c:pt idx="11">
                  <c:v>703</c:v>
                </c:pt>
                <c:pt idx="12">
                  <c:v>745</c:v>
                </c:pt>
              </c:numCache>
            </c:numRef>
          </c:yVal>
          <c:smooth val="1"/>
          <c:extLst>
            <c:ext xmlns:c16="http://schemas.microsoft.com/office/drawing/2014/chart" uri="{C3380CC4-5D6E-409C-BE32-E72D297353CC}">
              <c16:uniqueId val="{00000001-695D-4E2B-9C66-6292F3EB7A44}"/>
            </c:ext>
          </c:extLst>
        </c:ser>
        <c:ser>
          <c:idx val="1"/>
          <c:order val="2"/>
          <c:tx>
            <c:strRef>
              <c:f>'分析TES(RE)'!$B$5</c:f>
              <c:strCache>
                <c:ptCount val="1"/>
                <c:pt idx="0">
                  <c:v>WEO2023S</c:v>
                </c:pt>
              </c:strCache>
            </c:strRef>
          </c:tx>
          <c:spPr>
            <a:ln w="28575" cap="rnd">
              <a:solidFill>
                <a:srgbClr val="92D050"/>
              </a:solidFill>
              <a:round/>
            </a:ln>
            <a:effectLst/>
          </c:spPr>
          <c:marker>
            <c:symbol val="circle"/>
            <c:size val="5"/>
            <c:spPr>
              <a:solidFill>
                <a:srgbClr val="92D050"/>
              </a:solidFill>
              <a:ln w="9525">
                <a:noFill/>
              </a:ln>
              <a:effectLst/>
            </c:spPr>
          </c:marker>
          <c:xVal>
            <c:numRef>
              <c:f>'分析TES(RE)'!$FC$2:$FO$2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'分析TES(RE)'!$FC$5:$FO$5</c:f>
              <c:numCache>
                <c:formatCode>#,##0_);[Red]\(#,##0\)</c:formatCode>
                <c:ptCount val="13"/>
                <c:pt idx="0">
                  <c:v>132</c:v>
                </c:pt>
                <c:pt idx="1">
                  <c:v>133</c:v>
                </c:pt>
                <c:pt idx="4">
                  <c:v>135</c:v>
                </c:pt>
                <c:pt idx="5">
                  <c:v>119</c:v>
                </c:pt>
                <c:pt idx="8">
                  <c:v>260</c:v>
                </c:pt>
                <c:pt idx="9">
                  <c:v>373</c:v>
                </c:pt>
                <c:pt idx="10">
                  <c:v>474</c:v>
                </c:pt>
                <c:pt idx="11">
                  <c:v>474</c:v>
                </c:pt>
                <c:pt idx="12">
                  <c:v>474</c:v>
                </c:pt>
              </c:numCache>
            </c:numRef>
          </c:yVal>
          <c:smooth val="1"/>
          <c:extLst>
            <c:ext xmlns:c16="http://schemas.microsoft.com/office/drawing/2014/chart" uri="{C3380CC4-5D6E-409C-BE32-E72D297353CC}">
              <c16:uniqueId val="{00000002-695D-4E2B-9C66-6292F3EB7A44}"/>
            </c:ext>
          </c:extLst>
        </c:ser>
        <c:ser>
          <c:idx val="2"/>
          <c:order val="3"/>
          <c:tx>
            <c:strRef>
              <c:f>'分析TES(RE)'!$B$6</c:f>
              <c:strCache>
                <c:ptCount val="1"/>
                <c:pt idx="0">
                  <c:v>WEO2022S</c:v>
                </c:pt>
              </c:strCache>
            </c:strRef>
          </c:tx>
          <c:spPr>
            <a:ln w="28575" cap="rnd">
              <a:solidFill>
                <a:srgbClr val="FFC000"/>
              </a:solidFill>
              <a:round/>
            </a:ln>
            <a:effectLst/>
          </c:spPr>
          <c:marker>
            <c:symbol val="circle"/>
            <c:size val="5"/>
            <c:spPr>
              <a:solidFill>
                <a:srgbClr val="FFC000"/>
              </a:solidFill>
              <a:ln w="9525">
                <a:noFill/>
              </a:ln>
              <a:effectLst/>
            </c:spPr>
          </c:marker>
          <c:xVal>
            <c:numRef>
              <c:f>'分析TES(RE)'!$FC$2:$FO$2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'分析TES(RE)'!$FC$6:$FO$6</c:f>
              <c:numCache>
                <c:formatCode>#,##0_);[Red]\(#,##0\)</c:formatCode>
                <c:ptCount val="13"/>
                <c:pt idx="0">
                  <c:v>132</c:v>
                </c:pt>
                <c:pt idx="1">
                  <c:v>133</c:v>
                </c:pt>
                <c:pt idx="3">
                  <c:v>108</c:v>
                </c:pt>
                <c:pt idx="4">
                  <c:v>142</c:v>
                </c:pt>
                <c:pt idx="8">
                  <c:v>269</c:v>
                </c:pt>
                <c:pt idx="9">
                  <c:v>391</c:v>
                </c:pt>
                <c:pt idx="10">
                  <c:v>492</c:v>
                </c:pt>
                <c:pt idx="11">
                  <c:v>492</c:v>
                </c:pt>
                <c:pt idx="12">
                  <c:v>492</c:v>
                </c:pt>
              </c:numCache>
            </c:numRef>
          </c:yVal>
          <c:smooth val="1"/>
          <c:extLst>
            <c:ext xmlns:c16="http://schemas.microsoft.com/office/drawing/2014/chart" uri="{C3380CC4-5D6E-409C-BE32-E72D297353CC}">
              <c16:uniqueId val="{00000003-695D-4E2B-9C66-6292F3EB7A44}"/>
            </c:ext>
          </c:extLst>
        </c:ser>
        <c:ser>
          <c:idx val="4"/>
          <c:order val="4"/>
          <c:tx>
            <c:strRef>
              <c:f>'分析TES(RE)'!$B$7</c:f>
              <c:strCache>
                <c:ptCount val="1"/>
                <c:pt idx="0">
                  <c:v>WEO2021S</c:v>
                </c:pt>
              </c:strCache>
            </c:strRef>
          </c:tx>
          <c:spPr>
            <a:ln w="28575" cap="rnd">
              <a:solidFill>
                <a:srgbClr val="FF0000"/>
              </a:solidFill>
              <a:round/>
            </a:ln>
            <a:effectLst/>
          </c:spPr>
          <c:marker>
            <c:symbol val="circle"/>
            <c:size val="5"/>
            <c:spPr>
              <a:solidFill>
                <a:srgbClr val="FF0000"/>
              </a:solidFill>
              <a:ln w="9525">
                <a:noFill/>
              </a:ln>
              <a:effectLst/>
            </c:spPr>
          </c:marker>
          <c:xVal>
            <c:numRef>
              <c:f>'分析TES(RE)'!$FC$2:$FO$2</c:f>
              <c:numCache>
                <c:formatCode>General</c:formatCode>
                <c:ptCount val="13"/>
                <c:pt idx="0">
                  <c:v>2010</c:v>
                </c:pt>
                <c:pt idx="1">
                  <c:v>2015</c:v>
                </c:pt>
                <c:pt idx="2">
                  <c:v>2019</c:v>
                </c:pt>
                <c:pt idx="3">
                  <c:v>2020</c:v>
                </c:pt>
                <c:pt idx="4">
                  <c:v>2021</c:v>
                </c:pt>
                <c:pt idx="5">
                  <c:v>2022</c:v>
                </c:pt>
                <c:pt idx="6">
                  <c:v>2023</c:v>
                </c:pt>
                <c:pt idx="7">
                  <c:v>2024</c:v>
                </c:pt>
                <c:pt idx="8">
                  <c:v>2030</c:v>
                </c:pt>
                <c:pt idx="9">
                  <c:v>2035</c:v>
                </c:pt>
                <c:pt idx="10">
                  <c:v>2040</c:v>
                </c:pt>
                <c:pt idx="11">
                  <c:v>2045</c:v>
                </c:pt>
                <c:pt idx="12">
                  <c:v>2050</c:v>
                </c:pt>
              </c:numCache>
            </c:numRef>
          </c:xVal>
          <c:yVal>
            <c:numRef>
              <c:f>'分析TES(RE)'!$FC$7:$FO$7</c:f>
              <c:numCache>
                <c:formatCode>#,##0_);[Red]\(#,##0\)</c:formatCode>
                <c:ptCount val="13"/>
                <c:pt idx="0">
                  <c:v>132</c:v>
                </c:pt>
                <c:pt idx="1">
                  <c:v>133</c:v>
                </c:pt>
                <c:pt idx="2">
                  <c:v>145</c:v>
                </c:pt>
                <c:pt idx="3">
                  <c:v>145</c:v>
                </c:pt>
                <c:pt idx="8">
                  <c:v>311</c:v>
                </c:pt>
                <c:pt idx="9">
                  <c:v>377</c:v>
                </c:pt>
                <c:pt idx="10">
                  <c:v>477</c:v>
                </c:pt>
                <c:pt idx="11">
                  <c:v>477</c:v>
                </c:pt>
                <c:pt idx="12">
                  <c:v>477</c:v>
                </c:pt>
              </c:numCache>
            </c:numRef>
          </c:yVal>
          <c:smooth val="1"/>
          <c:extLst>
            <c:ext xmlns:c16="http://schemas.microsoft.com/office/drawing/2014/chart" uri="{C3380CC4-5D6E-409C-BE32-E72D297353CC}">
              <c16:uniqueId val="{00000004-695D-4E2B-9C66-6292F3EB7A44}"/>
            </c:ext>
          </c:extLst>
        </c:ser>
        <c:dLbls>
          <c:showLegendKey val="0"/>
          <c:showVal val="0"/>
          <c:showCatName val="0"/>
          <c:showSerName val="0"/>
          <c:showPercent val="0"/>
          <c:showBubbleSize val="0"/>
        </c:dLbls>
        <c:axId val="1051735056"/>
        <c:axId val="555004400"/>
      </c:scatterChart>
      <c:valAx>
        <c:axId val="1051735056"/>
        <c:scaling>
          <c:orientation val="minMax"/>
          <c:max val="2050"/>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5004400"/>
        <c:crosses val="autoZero"/>
        <c:crossBetween val="midCat"/>
      </c:valAx>
      <c:valAx>
        <c:axId val="5550044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51735056"/>
        <c:crosses val="autoZero"/>
        <c:crossBetween val="midCat"/>
      </c:valAx>
      <c:spPr>
        <a:noFill/>
        <a:ln>
          <a:noFill/>
        </a:ln>
        <a:effectLst/>
      </c:spPr>
    </c:plotArea>
    <c:legend>
      <c:legendPos val="r"/>
      <c:layout>
        <c:manualLayout>
          <c:xMode val="edge"/>
          <c:yMode val="edge"/>
          <c:x val="0.69980465038362916"/>
          <c:y val="0.32932272507388749"/>
          <c:w val="0.26969354998017081"/>
          <c:h val="0.494152867951518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0B8-AA67-4E24-90AC-B9AEEEBE8E47}" type="datetimeFigureOut">
              <a:rPr kumimoji="1" lang="ja-JP" altLang="en-US" smtClean="0"/>
              <a:t>2026/2/19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D4ADB-31A6-4E75-B86E-C85FC471769A}" type="slidenum">
              <a:rPr kumimoji="1" lang="ja-JP" altLang="en-US" smtClean="0"/>
              <a:t>‹#›</a:t>
            </a:fld>
            <a:endParaRPr kumimoji="1" lang="ja-JP" altLang="en-US"/>
          </a:p>
        </p:txBody>
      </p:sp>
    </p:spTree>
    <p:extLst>
      <p:ext uri="{BB962C8B-B14F-4D97-AF65-F5344CB8AC3E}">
        <p14:creationId xmlns:p14="http://schemas.microsoft.com/office/powerpoint/2010/main" val="8552135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D4ADB-31A6-4E75-B86E-C85FC471769A}" type="slidenum">
              <a:rPr kumimoji="1" lang="ja-JP" altLang="en-US" smtClean="0"/>
              <a:t>1</a:t>
            </a:fld>
            <a:endParaRPr kumimoji="1" lang="ja-JP" altLang="en-US"/>
          </a:p>
        </p:txBody>
      </p:sp>
    </p:spTree>
    <p:extLst>
      <p:ext uri="{BB962C8B-B14F-4D97-AF65-F5344CB8AC3E}">
        <p14:creationId xmlns:p14="http://schemas.microsoft.com/office/powerpoint/2010/main" val="238641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AED19E-913B-4FFE-BEAC-FC6B197A7128}" type="slidenum">
              <a:rPr kumimoji="1" lang="ja-JP" altLang="en-US" smtClean="0"/>
              <a:t>3</a:t>
            </a:fld>
            <a:endParaRPr kumimoji="1" lang="ja-JP" altLang="en-US"/>
          </a:p>
        </p:txBody>
      </p:sp>
    </p:spTree>
    <p:extLst>
      <p:ext uri="{BB962C8B-B14F-4D97-AF65-F5344CB8AC3E}">
        <p14:creationId xmlns:p14="http://schemas.microsoft.com/office/powerpoint/2010/main" val="174523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BEA5-783C-E56B-4122-9E1EE539B08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B01D897-753E-CF3B-8F5D-CB6DDAD76A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D86F336-ADB7-0B91-5A44-F8225A8987B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9639CE6-304E-92C2-2DFB-AB6A84D3319B}"/>
              </a:ext>
            </a:extLst>
          </p:cNvPr>
          <p:cNvSpPr>
            <a:spLocks noGrp="1"/>
          </p:cNvSpPr>
          <p:nvPr>
            <p:ph type="sldNum" sz="quarter" idx="5"/>
          </p:nvPr>
        </p:nvSpPr>
        <p:spPr/>
        <p:txBody>
          <a:bodyPr/>
          <a:lstStyle/>
          <a:p>
            <a:fld id="{C8FD4ADB-31A6-4E75-B86E-C85FC471769A}" type="slidenum">
              <a:rPr kumimoji="1" lang="ja-JP" altLang="en-US" smtClean="0"/>
              <a:t>4</a:t>
            </a:fld>
            <a:endParaRPr kumimoji="1" lang="ja-JP" altLang="en-US"/>
          </a:p>
        </p:txBody>
      </p:sp>
    </p:spTree>
    <p:extLst>
      <p:ext uri="{BB962C8B-B14F-4D97-AF65-F5344CB8AC3E}">
        <p14:creationId xmlns:p14="http://schemas.microsoft.com/office/powerpoint/2010/main" val="45681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BB569-30BB-62AA-E93C-D162C29D52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1C863B-9056-3206-44E3-7EE8E59725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147C89A-036C-79FE-578E-B0465E03C29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3C680A0-3232-1DF1-45FE-DE5138B2882C}"/>
              </a:ext>
            </a:extLst>
          </p:cNvPr>
          <p:cNvSpPr>
            <a:spLocks noGrp="1"/>
          </p:cNvSpPr>
          <p:nvPr>
            <p:ph type="sldNum" sz="quarter" idx="5"/>
          </p:nvPr>
        </p:nvSpPr>
        <p:spPr/>
        <p:txBody>
          <a:bodyPr/>
          <a:lstStyle/>
          <a:p>
            <a:fld id="{C8FD4ADB-31A6-4E75-B86E-C85FC471769A}" type="slidenum">
              <a:rPr kumimoji="1" lang="ja-JP" altLang="en-US" smtClean="0"/>
              <a:t>8</a:t>
            </a:fld>
            <a:endParaRPr kumimoji="1" lang="ja-JP" altLang="en-US"/>
          </a:p>
        </p:txBody>
      </p:sp>
    </p:spTree>
    <p:extLst>
      <p:ext uri="{BB962C8B-B14F-4D97-AF65-F5344CB8AC3E}">
        <p14:creationId xmlns:p14="http://schemas.microsoft.com/office/powerpoint/2010/main" val="583527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D4ADB-31A6-4E75-B86E-C85FC471769A}" type="slidenum">
              <a:rPr kumimoji="1" lang="ja-JP" altLang="en-US" smtClean="0"/>
              <a:t>9</a:t>
            </a:fld>
            <a:endParaRPr kumimoji="1" lang="ja-JP" altLang="en-US"/>
          </a:p>
        </p:txBody>
      </p:sp>
    </p:spTree>
    <p:extLst>
      <p:ext uri="{BB962C8B-B14F-4D97-AF65-F5344CB8AC3E}">
        <p14:creationId xmlns:p14="http://schemas.microsoft.com/office/powerpoint/2010/main" val="1696916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D4ADB-31A6-4E75-B86E-C85FC471769A}" type="slidenum">
              <a:rPr kumimoji="1" lang="ja-JP" altLang="en-US" smtClean="0"/>
              <a:t>29</a:t>
            </a:fld>
            <a:endParaRPr kumimoji="1" lang="ja-JP" altLang="en-US"/>
          </a:p>
        </p:txBody>
      </p:sp>
    </p:spTree>
    <p:extLst>
      <p:ext uri="{BB962C8B-B14F-4D97-AF65-F5344CB8AC3E}">
        <p14:creationId xmlns:p14="http://schemas.microsoft.com/office/powerpoint/2010/main" val="2344259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BE62-E930-BD0D-87E4-424B1D2D247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21025F-B304-7270-9626-5FF5CFB8A3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B5B890-3E2D-0AD0-610C-982F9D23946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CBBE3C1-CC3A-89BA-5C34-FEB8DDE48214}"/>
              </a:ext>
            </a:extLst>
          </p:cNvPr>
          <p:cNvSpPr>
            <a:spLocks noGrp="1"/>
          </p:cNvSpPr>
          <p:nvPr>
            <p:ph type="sldNum" sz="quarter" idx="5"/>
          </p:nvPr>
        </p:nvSpPr>
        <p:spPr/>
        <p:txBody>
          <a:bodyPr/>
          <a:lstStyle/>
          <a:p>
            <a:fld id="{C8FD4ADB-31A6-4E75-B86E-C85FC471769A}" type="slidenum">
              <a:rPr kumimoji="1" lang="ja-JP" altLang="en-US" smtClean="0"/>
              <a:t>30</a:t>
            </a:fld>
            <a:endParaRPr kumimoji="1" lang="ja-JP" altLang="en-US"/>
          </a:p>
        </p:txBody>
      </p:sp>
    </p:spTree>
    <p:extLst>
      <p:ext uri="{BB962C8B-B14F-4D97-AF65-F5344CB8AC3E}">
        <p14:creationId xmlns:p14="http://schemas.microsoft.com/office/powerpoint/2010/main" val="3321603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F250-688C-4ABF-4F47-0E491439E4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7CF152-9BAB-C354-6E46-83551D07D87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CD89CE6-7116-3FA8-5C80-B4887DEACB1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0B55A80E-9B28-E7F7-DE00-FDF64C6B66CF}"/>
              </a:ext>
            </a:extLst>
          </p:cNvPr>
          <p:cNvSpPr>
            <a:spLocks noGrp="1"/>
          </p:cNvSpPr>
          <p:nvPr>
            <p:ph type="sldNum" sz="quarter" idx="5"/>
          </p:nvPr>
        </p:nvSpPr>
        <p:spPr/>
        <p:txBody>
          <a:bodyPr/>
          <a:lstStyle/>
          <a:p>
            <a:fld id="{C8FD4ADB-31A6-4E75-B86E-C85FC471769A}" type="slidenum">
              <a:rPr kumimoji="1" lang="ja-JP" altLang="en-US" smtClean="0"/>
              <a:t>31</a:t>
            </a:fld>
            <a:endParaRPr kumimoji="1" lang="ja-JP" altLang="en-US"/>
          </a:p>
        </p:txBody>
      </p:sp>
    </p:spTree>
    <p:extLst>
      <p:ext uri="{BB962C8B-B14F-4D97-AF65-F5344CB8AC3E}">
        <p14:creationId xmlns:p14="http://schemas.microsoft.com/office/powerpoint/2010/main" val="2121256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D4ADB-31A6-4E75-B86E-C85FC471769A}" type="slidenum">
              <a:rPr kumimoji="1" lang="ja-JP" altLang="en-US" smtClean="0"/>
              <a:t>51</a:t>
            </a:fld>
            <a:endParaRPr kumimoji="1" lang="ja-JP" altLang="en-US"/>
          </a:p>
        </p:txBody>
      </p:sp>
    </p:spTree>
    <p:extLst>
      <p:ext uri="{BB962C8B-B14F-4D97-AF65-F5344CB8AC3E}">
        <p14:creationId xmlns:p14="http://schemas.microsoft.com/office/powerpoint/2010/main" val="272353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6C6FC7-6D32-4AED-1151-EB082DBA408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AB0F61-80C5-2D2C-7574-A37D7CA05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BEB69C4-B717-94F8-5AEC-406424BA12EF}"/>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B5A52216-11BE-90DF-5445-DFC7D67C39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D33222-F6F6-B800-C2A6-760578DD0361}"/>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337301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23352E-D130-914E-F10B-4E456D60987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F415BF-F168-0E9D-FA00-E5F2262126E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AA3565-54FB-F873-23D9-7C9679EE2F93}"/>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706A11BF-24E0-0BA3-BCD4-ECCF8379E8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9BE9D3-574C-2720-9F4B-02BF92C44A35}"/>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1395350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C9CE639-B100-E932-E748-A6726F357F2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9667FC2-6E7A-1507-74A7-DD2D4B04CF2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DFB618-335A-F748-4A29-0450A6A86524}"/>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9CE6DB6E-0376-4DB4-4596-33E88CAF45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84710A-D2C1-370C-E84C-678C37B1CD2D}"/>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2566932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2A3D3-9D8B-CD37-B5DB-0A347779583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7E4E41-6BBB-52B5-FAFC-06A5883CEC0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26121D-6684-AA8B-D675-3165BD8845AE}"/>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61EC8F4-4B07-272B-69A4-16ADB070D18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D47C4E-76EA-566F-D310-3E068826A36F}"/>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2645589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09933-0F90-BD70-A168-0655F01B31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CDF04A-1A2F-8786-DD68-CB8D74605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20AE3D0-CCFC-5A38-7BB0-B03F98A6573C}"/>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8749540-8C23-38C5-A8EF-42E00B585F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CD685-D8C7-EED5-6681-AE2D326BD870}"/>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280991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BE67F9-031C-EAE1-EEE7-6339BC7411E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91B65-1165-2F22-D79A-E2B0C06A1EA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D58C1D8-3B8B-51DC-9DC2-DC52C32D1D6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6FE0952-D339-DBA8-A195-F3703E8990FD}"/>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4485A6F7-B65B-51D0-B945-D7871349C3C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C60E06-B134-BFD5-D1F9-846203D0EDD3}"/>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43518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15DC70-AEB2-7A5A-3606-8FFF15ADA61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F4BC35-69E8-905E-679F-553C50C3C9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33002CA-7FA5-AB54-FD6F-8CDAAC99A8C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F6A5F67-0E7C-8C63-3CF5-E97F1B2DE9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04B21A0-D9E3-35D2-FDE3-DC075015BB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F329E4B-B2CF-A4F1-6F1B-03FAD9C9AF01}"/>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9F00331-CFA7-7D84-9CC8-726AB950A1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3EB527-47BD-4216-5573-6B60C70379D3}"/>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26014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184BF-0953-06AE-583B-522DC59C83D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5AF6157-751B-F6AE-9234-12A34E124D42}"/>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751FA33-38B4-0D81-D134-7C3768ECF80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F7C96C-97B5-ABDF-A583-E30619F4641A}"/>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49073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18951F7-E420-A3F2-BB6F-6CFCC579CDD3}"/>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B43C56-3DA1-0171-8A9E-393BE31A7A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68B073A-C09E-B093-E76C-909240B3196D}"/>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1706853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D71B2D-4CED-20A8-D98C-D897E4C428B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29DCD4-7220-413D-F25A-4849A196C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9918FB-2B57-BBF0-EF71-A3F4753C7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06EB5A8-C460-8579-0F8A-C3AB25B2E4A0}"/>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C1A3E37C-8B0B-DA01-6795-9A12B73A92C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E62FF07-A4BC-DBD9-984D-16F9F3EA65B9}"/>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3927024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93DDC2-B1E4-453E-B5E6-7378F4338E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1FE590-4487-BAD6-6B72-C81017F55C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B16855-4511-4CD9-FD1E-157348BAE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0AB8809-BC61-3B74-D271-169E53135AD8}"/>
              </a:ext>
            </a:extLst>
          </p:cNvPr>
          <p:cNvSpPr>
            <a:spLocks noGrp="1"/>
          </p:cNvSpPr>
          <p:nvPr>
            <p:ph type="dt" sz="half" idx="10"/>
          </p:nvPr>
        </p:nvSpPr>
        <p:spPr/>
        <p:txBody>
          <a:bodyPr/>
          <a:lstStyle/>
          <a:p>
            <a:fld id="{6A0057EA-0E19-418E-B379-499526CF8027}"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A4EED90-251A-BD34-28A8-DDE45501EA2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38D4E3-DD2E-D192-F08F-918AF3CEC858}"/>
              </a:ext>
            </a:extLst>
          </p:cNvPr>
          <p:cNvSpPr>
            <a:spLocks noGrp="1"/>
          </p:cNvSpPr>
          <p:nvPr>
            <p:ph type="sldNum" sz="quarter" idx="12"/>
          </p:nvPr>
        </p:nvSpPr>
        <p:spPr/>
        <p:txBody>
          <a:body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184868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2260178-A4D1-ADEB-6FDD-3A3EDCAFC67A}"/>
              </a:ext>
            </a:extLst>
          </p:cNvPr>
          <p:cNvSpPr>
            <a:spLocks noGrp="1"/>
          </p:cNvSpPr>
          <p:nvPr>
            <p:ph type="title"/>
          </p:nvPr>
        </p:nvSpPr>
        <p:spPr>
          <a:xfrm>
            <a:off x="838200" y="234496"/>
            <a:ext cx="10515600" cy="56402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4FC64A-056D-5BE8-7048-C39DE68FEE78}"/>
              </a:ext>
            </a:extLst>
          </p:cNvPr>
          <p:cNvSpPr>
            <a:spLocks noGrp="1"/>
          </p:cNvSpPr>
          <p:nvPr>
            <p:ph type="body" idx="1"/>
          </p:nvPr>
        </p:nvSpPr>
        <p:spPr>
          <a:xfrm>
            <a:off x="838200" y="924076"/>
            <a:ext cx="10515600" cy="525288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4479C6A0-101D-DDAB-A431-ACC6A599F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057EA-0E19-418E-B379-499526CF8027}"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C541381-079C-106A-1617-E0CEC86AA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6A3C774-4035-3717-5969-6E4531F0CB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A852D-D594-4847-94F0-FB3AA3584BBA}" type="slidenum">
              <a:rPr kumimoji="1" lang="ja-JP" altLang="en-US" smtClean="0"/>
              <a:t>‹#›</a:t>
            </a:fld>
            <a:endParaRPr kumimoji="1" lang="ja-JP" altLang="en-US"/>
          </a:p>
        </p:txBody>
      </p:sp>
    </p:spTree>
    <p:extLst>
      <p:ext uri="{BB962C8B-B14F-4D97-AF65-F5344CB8AC3E}">
        <p14:creationId xmlns:p14="http://schemas.microsoft.com/office/powerpoint/2010/main" val="1752626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2800" b="1"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chart" Target="../charts/chart43.xml"/><Relationship Id="rId7" Type="http://schemas.openxmlformats.org/officeDocument/2006/relationships/chart" Target="../charts/chart47.xml"/><Relationship Id="rId2" Type="http://schemas.openxmlformats.org/officeDocument/2006/relationships/chart" Target="../charts/chart42.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chart" Target="../charts/chart45.xml"/><Relationship Id="rId10" Type="http://schemas.openxmlformats.org/officeDocument/2006/relationships/chart" Target="../charts/chart50.xml"/><Relationship Id="rId4" Type="http://schemas.openxmlformats.org/officeDocument/2006/relationships/chart" Target="../charts/chart44.xml"/><Relationship Id="rId9" Type="http://schemas.openxmlformats.org/officeDocument/2006/relationships/chart" Target="../charts/chart49.xml"/></Relationships>
</file>

<file path=ppt/slides/_rels/slide35.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chart" Target="../charts/chart51.xml"/><Relationship Id="rId1" Type="http://schemas.openxmlformats.org/officeDocument/2006/relationships/slideLayout" Target="../slideLayouts/slideLayout2.xml"/><Relationship Id="rId6" Type="http://schemas.openxmlformats.org/officeDocument/2006/relationships/chart" Target="../charts/chart55.xml"/><Relationship Id="rId5" Type="http://schemas.openxmlformats.org/officeDocument/2006/relationships/chart" Target="../charts/chart54.xml"/><Relationship Id="rId10" Type="http://schemas.openxmlformats.org/officeDocument/2006/relationships/chart" Target="../charts/chart59.xml"/><Relationship Id="rId4" Type="http://schemas.openxmlformats.org/officeDocument/2006/relationships/chart" Target="../charts/chart53.xml"/><Relationship Id="rId9" Type="http://schemas.openxmlformats.org/officeDocument/2006/relationships/chart" Target="../charts/chart58.xml"/></Relationships>
</file>

<file path=ppt/slides/_rels/slide36.xml.rels><?xml version="1.0" encoding="UTF-8" standalone="yes"?>
<Relationships xmlns="http://schemas.openxmlformats.org/package/2006/relationships"><Relationship Id="rId8" Type="http://schemas.openxmlformats.org/officeDocument/2006/relationships/chart" Target="../charts/chart66.xml"/><Relationship Id="rId3" Type="http://schemas.openxmlformats.org/officeDocument/2006/relationships/chart" Target="../charts/chart61.xml"/><Relationship Id="rId7" Type="http://schemas.openxmlformats.org/officeDocument/2006/relationships/chart" Target="../charts/chart65.xml"/><Relationship Id="rId2" Type="http://schemas.openxmlformats.org/officeDocument/2006/relationships/chart" Target="../charts/chart60.xml"/><Relationship Id="rId1" Type="http://schemas.openxmlformats.org/officeDocument/2006/relationships/slideLayout" Target="../slideLayouts/slideLayout2.xml"/><Relationship Id="rId6" Type="http://schemas.openxmlformats.org/officeDocument/2006/relationships/chart" Target="../charts/chart64.xml"/><Relationship Id="rId5" Type="http://schemas.openxmlformats.org/officeDocument/2006/relationships/chart" Target="../charts/chart63.xml"/><Relationship Id="rId10" Type="http://schemas.openxmlformats.org/officeDocument/2006/relationships/chart" Target="../charts/chart68.xml"/><Relationship Id="rId4" Type="http://schemas.openxmlformats.org/officeDocument/2006/relationships/chart" Target="../charts/chart62.xml"/><Relationship Id="rId9" Type="http://schemas.openxmlformats.org/officeDocument/2006/relationships/chart" Target="../charts/chart67.xml"/></Relationships>
</file>

<file path=ppt/slides/_rels/slide37.xml.rels><?xml version="1.0" encoding="UTF-8" standalone="yes"?>
<Relationships xmlns="http://schemas.openxmlformats.org/package/2006/relationships"><Relationship Id="rId8" Type="http://schemas.openxmlformats.org/officeDocument/2006/relationships/chart" Target="../charts/chart75.xml"/><Relationship Id="rId3" Type="http://schemas.openxmlformats.org/officeDocument/2006/relationships/chart" Target="../charts/chart70.xml"/><Relationship Id="rId7" Type="http://schemas.openxmlformats.org/officeDocument/2006/relationships/chart" Target="../charts/chart74.xml"/><Relationship Id="rId2" Type="http://schemas.openxmlformats.org/officeDocument/2006/relationships/chart" Target="../charts/chart69.xml"/><Relationship Id="rId1" Type="http://schemas.openxmlformats.org/officeDocument/2006/relationships/slideLayout" Target="../slideLayouts/slideLayout2.xml"/><Relationship Id="rId6" Type="http://schemas.openxmlformats.org/officeDocument/2006/relationships/chart" Target="../charts/chart73.xml"/><Relationship Id="rId5" Type="http://schemas.openxmlformats.org/officeDocument/2006/relationships/chart" Target="../charts/chart72.xml"/><Relationship Id="rId10" Type="http://schemas.openxmlformats.org/officeDocument/2006/relationships/chart" Target="../charts/chart77.xml"/><Relationship Id="rId4" Type="http://schemas.openxmlformats.org/officeDocument/2006/relationships/chart" Target="../charts/chart71.xml"/><Relationship Id="rId9" Type="http://schemas.openxmlformats.org/officeDocument/2006/relationships/chart" Target="../charts/chart76.xml"/></Relationships>
</file>

<file path=ppt/slides/_rels/slide38.xml.rels><?xml version="1.0" encoding="UTF-8" standalone="yes"?>
<Relationships xmlns="http://schemas.openxmlformats.org/package/2006/relationships"><Relationship Id="rId8" Type="http://schemas.openxmlformats.org/officeDocument/2006/relationships/chart" Target="../charts/chart84.xml"/><Relationship Id="rId3" Type="http://schemas.openxmlformats.org/officeDocument/2006/relationships/chart" Target="../charts/chart79.xml"/><Relationship Id="rId7" Type="http://schemas.openxmlformats.org/officeDocument/2006/relationships/chart" Target="../charts/chart83.xml"/><Relationship Id="rId2" Type="http://schemas.openxmlformats.org/officeDocument/2006/relationships/chart" Target="../charts/chart78.xml"/><Relationship Id="rId1" Type="http://schemas.openxmlformats.org/officeDocument/2006/relationships/slideLayout" Target="../slideLayouts/slideLayout2.xml"/><Relationship Id="rId6" Type="http://schemas.openxmlformats.org/officeDocument/2006/relationships/chart" Target="../charts/chart82.xml"/><Relationship Id="rId5" Type="http://schemas.openxmlformats.org/officeDocument/2006/relationships/chart" Target="../charts/chart81.xml"/><Relationship Id="rId10" Type="http://schemas.openxmlformats.org/officeDocument/2006/relationships/chart" Target="../charts/chart86.xml"/><Relationship Id="rId4" Type="http://schemas.openxmlformats.org/officeDocument/2006/relationships/chart" Target="../charts/chart80.xml"/><Relationship Id="rId9" Type="http://schemas.openxmlformats.org/officeDocument/2006/relationships/chart" Target="../charts/chart85.xml"/></Relationships>
</file>

<file path=ppt/slides/_rels/slide39.xml.rels><?xml version="1.0" encoding="UTF-8" standalone="yes"?>
<Relationships xmlns="http://schemas.openxmlformats.org/package/2006/relationships"><Relationship Id="rId8" Type="http://schemas.openxmlformats.org/officeDocument/2006/relationships/chart" Target="../charts/chart93.xml"/><Relationship Id="rId3" Type="http://schemas.openxmlformats.org/officeDocument/2006/relationships/chart" Target="../charts/chart88.xml"/><Relationship Id="rId7" Type="http://schemas.openxmlformats.org/officeDocument/2006/relationships/chart" Target="../charts/chart92.xml"/><Relationship Id="rId2" Type="http://schemas.openxmlformats.org/officeDocument/2006/relationships/chart" Target="../charts/chart87.xml"/><Relationship Id="rId1" Type="http://schemas.openxmlformats.org/officeDocument/2006/relationships/slideLayout" Target="../slideLayouts/slideLayout2.xml"/><Relationship Id="rId6" Type="http://schemas.openxmlformats.org/officeDocument/2006/relationships/chart" Target="../charts/chart91.xml"/><Relationship Id="rId5" Type="http://schemas.openxmlformats.org/officeDocument/2006/relationships/chart" Target="../charts/chart90.xml"/><Relationship Id="rId10" Type="http://schemas.openxmlformats.org/officeDocument/2006/relationships/chart" Target="../charts/chart95.xml"/><Relationship Id="rId4" Type="http://schemas.openxmlformats.org/officeDocument/2006/relationships/chart" Target="../charts/chart89.xml"/><Relationship Id="rId9" Type="http://schemas.openxmlformats.org/officeDocument/2006/relationships/chart" Target="../charts/chart9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8" Type="http://schemas.openxmlformats.org/officeDocument/2006/relationships/chart" Target="../charts/chart102.xml"/><Relationship Id="rId3" Type="http://schemas.openxmlformats.org/officeDocument/2006/relationships/chart" Target="../charts/chart97.xml"/><Relationship Id="rId7" Type="http://schemas.openxmlformats.org/officeDocument/2006/relationships/chart" Target="../charts/chart101.xml"/><Relationship Id="rId2" Type="http://schemas.openxmlformats.org/officeDocument/2006/relationships/chart" Target="../charts/chart96.xml"/><Relationship Id="rId1" Type="http://schemas.openxmlformats.org/officeDocument/2006/relationships/slideLayout" Target="../slideLayouts/slideLayout2.xml"/><Relationship Id="rId6" Type="http://schemas.openxmlformats.org/officeDocument/2006/relationships/chart" Target="../charts/chart100.xml"/><Relationship Id="rId5" Type="http://schemas.openxmlformats.org/officeDocument/2006/relationships/chart" Target="../charts/chart99.xml"/><Relationship Id="rId10" Type="http://schemas.openxmlformats.org/officeDocument/2006/relationships/chart" Target="../charts/chart104.xml"/><Relationship Id="rId4" Type="http://schemas.openxmlformats.org/officeDocument/2006/relationships/chart" Target="../charts/chart98.xml"/><Relationship Id="rId9" Type="http://schemas.openxmlformats.org/officeDocument/2006/relationships/chart" Target="../charts/chart103.xml"/></Relationships>
</file>

<file path=ppt/slides/_rels/slide41.xml.rels><?xml version="1.0" encoding="UTF-8" standalone="yes"?>
<Relationships xmlns="http://schemas.openxmlformats.org/package/2006/relationships"><Relationship Id="rId8" Type="http://schemas.openxmlformats.org/officeDocument/2006/relationships/chart" Target="../charts/chart111.xml"/><Relationship Id="rId3" Type="http://schemas.openxmlformats.org/officeDocument/2006/relationships/chart" Target="../charts/chart106.xml"/><Relationship Id="rId7" Type="http://schemas.openxmlformats.org/officeDocument/2006/relationships/chart" Target="../charts/chart110.xml"/><Relationship Id="rId2" Type="http://schemas.openxmlformats.org/officeDocument/2006/relationships/chart" Target="../charts/chart105.xml"/><Relationship Id="rId1" Type="http://schemas.openxmlformats.org/officeDocument/2006/relationships/slideLayout" Target="../slideLayouts/slideLayout2.xml"/><Relationship Id="rId6" Type="http://schemas.openxmlformats.org/officeDocument/2006/relationships/chart" Target="../charts/chart109.xml"/><Relationship Id="rId5" Type="http://schemas.openxmlformats.org/officeDocument/2006/relationships/chart" Target="../charts/chart108.xml"/><Relationship Id="rId10" Type="http://schemas.openxmlformats.org/officeDocument/2006/relationships/chart" Target="../charts/chart113.xml"/><Relationship Id="rId4" Type="http://schemas.openxmlformats.org/officeDocument/2006/relationships/chart" Target="../charts/chart107.xml"/><Relationship Id="rId9" Type="http://schemas.openxmlformats.org/officeDocument/2006/relationships/chart" Target="../charts/chart112.xml"/></Relationships>
</file>

<file path=ppt/slides/_rels/slide42.xml.rels><?xml version="1.0" encoding="UTF-8" standalone="yes"?>
<Relationships xmlns="http://schemas.openxmlformats.org/package/2006/relationships"><Relationship Id="rId8" Type="http://schemas.openxmlformats.org/officeDocument/2006/relationships/chart" Target="../charts/chart120.xml"/><Relationship Id="rId3" Type="http://schemas.openxmlformats.org/officeDocument/2006/relationships/chart" Target="../charts/chart115.xml"/><Relationship Id="rId7" Type="http://schemas.openxmlformats.org/officeDocument/2006/relationships/chart" Target="../charts/chart119.xml"/><Relationship Id="rId2" Type="http://schemas.openxmlformats.org/officeDocument/2006/relationships/chart" Target="../charts/chart114.xml"/><Relationship Id="rId1" Type="http://schemas.openxmlformats.org/officeDocument/2006/relationships/slideLayout" Target="../slideLayouts/slideLayout2.xml"/><Relationship Id="rId6" Type="http://schemas.openxmlformats.org/officeDocument/2006/relationships/chart" Target="../charts/chart118.xml"/><Relationship Id="rId5" Type="http://schemas.openxmlformats.org/officeDocument/2006/relationships/chart" Target="../charts/chart117.xml"/><Relationship Id="rId10" Type="http://schemas.openxmlformats.org/officeDocument/2006/relationships/chart" Target="../charts/chart122.xml"/><Relationship Id="rId4" Type="http://schemas.openxmlformats.org/officeDocument/2006/relationships/chart" Target="../charts/chart116.xml"/><Relationship Id="rId9" Type="http://schemas.openxmlformats.org/officeDocument/2006/relationships/chart" Target="../charts/chart1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E3F02-02B5-1DA5-8D96-F64B4DC3DF3F}"/>
              </a:ext>
            </a:extLst>
          </p:cNvPr>
          <p:cNvSpPr>
            <a:spLocks noGrp="1"/>
          </p:cNvSpPr>
          <p:nvPr>
            <p:ph type="ctrTitle"/>
          </p:nvPr>
        </p:nvSpPr>
        <p:spPr>
          <a:xfrm>
            <a:off x="4678438" y="1578077"/>
            <a:ext cx="6792685" cy="2333447"/>
          </a:xfrm>
        </p:spPr>
        <p:txBody>
          <a:bodyPr>
            <a:normAutofit/>
          </a:bodyPr>
          <a:lstStyle/>
          <a:p>
            <a:r>
              <a:rPr kumimoji="1" lang="en-US" altLang="ja-JP" sz="4800" dirty="0"/>
              <a:t>WEO2025</a:t>
            </a:r>
            <a:r>
              <a:rPr kumimoji="1" lang="ja-JP" altLang="en-US" sz="4800" dirty="0"/>
              <a:t>の特徴</a:t>
            </a:r>
            <a:r>
              <a:rPr lang="ja-JP" altLang="en-US" sz="4800" dirty="0"/>
              <a:t>と</a:t>
            </a:r>
            <a:r>
              <a:rPr kumimoji="1" lang="ja-JP" altLang="en-US" sz="4800" dirty="0"/>
              <a:t>概要</a:t>
            </a:r>
            <a:br>
              <a:rPr kumimoji="1" lang="en-US" altLang="ja-JP" sz="4800" dirty="0"/>
            </a:br>
            <a:r>
              <a:rPr kumimoji="1" lang="ja-JP" altLang="en-US" sz="4800" dirty="0"/>
              <a:t>（速報版）</a:t>
            </a:r>
          </a:p>
        </p:txBody>
      </p:sp>
      <p:sp>
        <p:nvSpPr>
          <p:cNvPr id="3" name="字幕 2">
            <a:extLst>
              <a:ext uri="{FF2B5EF4-FFF2-40B4-BE49-F238E27FC236}">
                <a16:creationId xmlns:a16="http://schemas.microsoft.com/office/drawing/2014/main" id="{7B9AF553-35AA-317A-78D2-7C5587F88921}"/>
              </a:ext>
            </a:extLst>
          </p:cNvPr>
          <p:cNvSpPr>
            <a:spLocks noGrp="1"/>
          </p:cNvSpPr>
          <p:nvPr>
            <p:ph type="subTitle" idx="1"/>
          </p:nvPr>
        </p:nvSpPr>
        <p:spPr>
          <a:xfrm>
            <a:off x="4678438" y="4780038"/>
            <a:ext cx="6692568" cy="1216462"/>
          </a:xfrm>
        </p:spPr>
        <p:txBody>
          <a:bodyPr>
            <a:normAutofit/>
          </a:bodyPr>
          <a:lstStyle/>
          <a:p>
            <a:r>
              <a:rPr kumimoji="1" lang="en-US" altLang="ja-JP" sz="2800" dirty="0"/>
              <a:t>J-POWER</a:t>
            </a:r>
            <a:r>
              <a:rPr lang="ja-JP" altLang="en-US" sz="2800" dirty="0"/>
              <a:t>　</a:t>
            </a:r>
            <a:r>
              <a:rPr kumimoji="1" lang="ja-JP" altLang="en-US" sz="2800" dirty="0"/>
              <a:t>中山　寿美枝</a:t>
            </a:r>
          </a:p>
        </p:txBody>
      </p:sp>
      <p:pic>
        <p:nvPicPr>
          <p:cNvPr id="5" name="図 4">
            <a:extLst>
              <a:ext uri="{FF2B5EF4-FFF2-40B4-BE49-F238E27FC236}">
                <a16:creationId xmlns:a16="http://schemas.microsoft.com/office/drawing/2014/main" id="{0F2FBE63-ED2C-DBE0-2EF9-F11FA5181E88}"/>
              </a:ext>
            </a:extLst>
          </p:cNvPr>
          <p:cNvPicPr>
            <a:picLocks noChangeAspect="1"/>
          </p:cNvPicPr>
          <p:nvPr/>
        </p:nvPicPr>
        <p:blipFill>
          <a:blip r:embed="rId3"/>
          <a:stretch>
            <a:fillRect/>
          </a:stretch>
        </p:blipFill>
        <p:spPr>
          <a:xfrm>
            <a:off x="252760" y="406400"/>
            <a:ext cx="4353106" cy="6299585"/>
          </a:xfrm>
          <a:prstGeom prst="rect">
            <a:avLst/>
          </a:prstGeom>
        </p:spPr>
      </p:pic>
    </p:spTree>
    <p:extLst>
      <p:ext uri="{BB962C8B-B14F-4D97-AF65-F5344CB8AC3E}">
        <p14:creationId xmlns:p14="http://schemas.microsoft.com/office/powerpoint/2010/main" val="405390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938CD-EFE8-FED5-DAFA-A8A27BAEC33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736FAC1-6536-7300-122F-5AA89E11C722}"/>
              </a:ext>
            </a:extLst>
          </p:cNvPr>
          <p:cNvSpPr>
            <a:spLocks noGrp="1"/>
          </p:cNvSpPr>
          <p:nvPr>
            <p:ph type="title"/>
          </p:nvPr>
        </p:nvSpPr>
        <p:spPr/>
        <p:txBody>
          <a:bodyPr>
            <a:normAutofit/>
          </a:bodyPr>
          <a:lstStyle/>
          <a:p>
            <a:r>
              <a:rPr kumimoji="1" lang="en-US" altLang="ja-JP" sz="4800" b="1" dirty="0"/>
              <a:t>WEO2025</a:t>
            </a:r>
            <a:r>
              <a:rPr kumimoji="1" lang="ja-JP" altLang="en-US" sz="4800" b="1" dirty="0"/>
              <a:t>の概要（</a:t>
            </a:r>
            <a:r>
              <a:rPr kumimoji="1" lang="en-US" altLang="ja-JP" sz="4800" b="1" dirty="0"/>
              <a:t>WEO</a:t>
            </a:r>
            <a:r>
              <a:rPr kumimoji="1" lang="ja-JP" altLang="en-US" sz="4800" b="1" dirty="0"/>
              <a:t>本文から）</a:t>
            </a:r>
          </a:p>
        </p:txBody>
      </p:sp>
      <p:sp>
        <p:nvSpPr>
          <p:cNvPr id="3" name="テキスト プレースホルダー 2">
            <a:extLst>
              <a:ext uri="{FF2B5EF4-FFF2-40B4-BE49-F238E27FC236}">
                <a16:creationId xmlns:a16="http://schemas.microsoft.com/office/drawing/2014/main" id="{09581C82-39C2-85A6-F9F2-D57E817B624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8770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89461-39A9-E267-739A-5CC5AD7062C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C044AD-85AD-E283-90B5-32DCBFF9A5A4}"/>
              </a:ext>
            </a:extLst>
          </p:cNvPr>
          <p:cNvSpPr>
            <a:spLocks noGrp="1"/>
          </p:cNvSpPr>
          <p:nvPr>
            <p:ph type="title"/>
          </p:nvPr>
        </p:nvSpPr>
        <p:spPr/>
        <p:txBody>
          <a:bodyPr/>
          <a:lstStyle/>
          <a:p>
            <a:r>
              <a:rPr kumimoji="1" lang="ja-JP" altLang="en-US" dirty="0"/>
              <a:t>エグゼクティブサマリーの強調部分</a:t>
            </a:r>
          </a:p>
        </p:txBody>
      </p:sp>
      <p:sp>
        <p:nvSpPr>
          <p:cNvPr id="3" name="コンテンツ プレースホルダー 2">
            <a:extLst>
              <a:ext uri="{FF2B5EF4-FFF2-40B4-BE49-F238E27FC236}">
                <a16:creationId xmlns:a16="http://schemas.microsoft.com/office/drawing/2014/main" id="{32DA27E7-8480-8AF4-4288-EEF038138784}"/>
              </a:ext>
            </a:extLst>
          </p:cNvPr>
          <p:cNvSpPr>
            <a:spLocks noGrp="1"/>
          </p:cNvSpPr>
          <p:nvPr>
            <p:ph idx="1"/>
          </p:nvPr>
        </p:nvSpPr>
        <p:spPr/>
        <p:txBody>
          <a:bodyPr>
            <a:noAutofit/>
          </a:bodyPr>
          <a:lstStyle/>
          <a:p>
            <a:pPr>
              <a:spcBef>
                <a:spcPts val="600"/>
              </a:spcBef>
            </a:pPr>
            <a:r>
              <a:rPr lang="ja-JP" altLang="en-US" sz="1600" dirty="0"/>
              <a:t>差し迫った脅威と長期的な危険が、エネルギーを経済・国家安全保障の中核課題へと押し上げている。</a:t>
            </a:r>
            <a:endParaRPr lang="en-US" altLang="ja-JP" sz="1600" dirty="0"/>
          </a:p>
          <a:p>
            <a:pPr lvl="1">
              <a:spcBef>
                <a:spcPts val="600"/>
              </a:spcBef>
              <a:buFont typeface="Wingdings" panose="05000000000000000000" pitchFamily="2" charset="2"/>
              <a:buChar char="ü"/>
            </a:pPr>
            <a:r>
              <a:rPr lang="ja-JP" altLang="en-US" sz="1600" dirty="0"/>
              <a:t>地政学的な脆弱性と低調な原油価格が共存している。</a:t>
            </a:r>
            <a:endParaRPr lang="en-US" altLang="ja-JP" sz="1600" dirty="0"/>
          </a:p>
          <a:p>
            <a:pPr lvl="1">
              <a:spcBef>
                <a:spcPts val="600"/>
              </a:spcBef>
              <a:buFont typeface="Wingdings" panose="05000000000000000000" pitchFamily="2" charset="2"/>
              <a:buChar char="ü"/>
            </a:pPr>
            <a:r>
              <a:rPr lang="ja-JP" altLang="en-US" sz="1600" dirty="0"/>
              <a:t>各国はエネルギー安全保障と手頃な価格を優先しているが、その達成手段は国によって異なる。</a:t>
            </a:r>
            <a:endParaRPr lang="en-US" altLang="ja-JP" sz="1600" dirty="0"/>
          </a:p>
          <a:p>
            <a:pPr lvl="1">
              <a:spcBef>
                <a:spcPts val="600"/>
              </a:spcBef>
              <a:buFont typeface="Wingdings" panose="05000000000000000000" pitchFamily="2" charset="2"/>
              <a:buChar char="ü"/>
            </a:pPr>
            <a:r>
              <a:rPr lang="ja-JP" altLang="en-US" sz="1600" dirty="0"/>
              <a:t>国際システムに亀裂が生じ、貿易の見通しに不確実性があるが、エネルギー貿易はこれまで以上に重要だ。</a:t>
            </a:r>
            <a:endParaRPr lang="en-US" altLang="ja-JP" sz="1600" dirty="0"/>
          </a:p>
          <a:p>
            <a:pPr lvl="1">
              <a:spcBef>
                <a:spcPts val="600"/>
              </a:spcBef>
              <a:buFont typeface="Wingdings" panose="05000000000000000000" pitchFamily="2" charset="2"/>
              <a:buChar char="ü"/>
            </a:pPr>
            <a:r>
              <a:rPr lang="ja-JP" altLang="en-US" sz="1600" dirty="0"/>
              <a:t>排出量削減に向けた国内外の取り組みは以前ほどの勢いを失っているが、気候リスクは高まっている。</a:t>
            </a:r>
            <a:endParaRPr lang="en-US" altLang="ja-JP" sz="1600" dirty="0"/>
          </a:p>
          <a:p>
            <a:pPr>
              <a:spcBef>
                <a:spcPts val="600"/>
              </a:spcBef>
            </a:pPr>
            <a:r>
              <a:rPr lang="ja-JP" altLang="en-US" sz="1600" dirty="0"/>
              <a:t>同時に、世界は依然としてエネルギーを渇望している。</a:t>
            </a:r>
            <a:endParaRPr lang="en-US" altLang="ja-JP" sz="1600" dirty="0"/>
          </a:p>
          <a:p>
            <a:pPr>
              <a:spcBef>
                <a:spcPts val="600"/>
              </a:spcBef>
            </a:pPr>
            <a:r>
              <a:rPr lang="ja-JP" altLang="en-US" sz="1600" dirty="0"/>
              <a:t>エネルギーの未来には単一のシナリオは存在しない。だからこそ</a:t>
            </a:r>
            <a:r>
              <a:rPr lang="en-US" altLang="ja-JP" sz="1600" dirty="0"/>
              <a:t>WEO2025</a:t>
            </a:r>
            <a:r>
              <a:rPr lang="ja-JP" altLang="en-US" sz="1600" dirty="0"/>
              <a:t>は複数のシナリオを提示する。いずれも予測ではない。</a:t>
            </a:r>
            <a:r>
              <a:rPr lang="en-US" altLang="ja-JP" sz="1600" dirty="0"/>
              <a:t>WEO2025</a:t>
            </a:r>
            <a:r>
              <a:rPr lang="ja-JP" altLang="en-US" sz="1600" dirty="0"/>
              <a:t>では主に三つのシナリオを提示する。そのうち二つは初期条件を設定し、その帰結を検証するもので、現行政策シナリオ（</a:t>
            </a:r>
            <a:r>
              <a:rPr lang="en-US" altLang="ja-JP" sz="1600" dirty="0"/>
              <a:t>CPS</a:t>
            </a:r>
            <a:r>
              <a:rPr lang="ja-JP" altLang="en-US" sz="1600" dirty="0"/>
              <a:t>）と表明政策シナリオ（</a:t>
            </a:r>
            <a:r>
              <a:rPr lang="en-US" altLang="ja-JP" sz="1600" dirty="0"/>
              <a:t>STEPS</a:t>
            </a:r>
            <a:r>
              <a:rPr lang="ja-JP" altLang="en-US" sz="1600" dirty="0"/>
              <a:t>）である。三つ目のシナリオである「</a:t>
            </a:r>
            <a:r>
              <a:rPr lang="en-US" altLang="ja-JP" sz="1600" dirty="0"/>
              <a:t>2050</a:t>
            </a:r>
            <a:r>
              <a:rPr lang="ja-JP" altLang="en-US" sz="1600" dirty="0"/>
              <a:t>年ネットゼロ排出シナリオ（</a:t>
            </a:r>
            <a:r>
              <a:rPr lang="en-US" altLang="ja-JP" sz="1600" dirty="0"/>
              <a:t>NZE</a:t>
            </a:r>
            <a:r>
              <a:rPr lang="ja-JP" altLang="en-US" sz="1600" dirty="0"/>
              <a:t>）」は、特定のエネルギー・気候関連目標を達成するための道筋を示すものである。</a:t>
            </a:r>
            <a:endParaRPr lang="en-US" altLang="ja-JP" sz="1600" dirty="0"/>
          </a:p>
          <a:p>
            <a:pPr>
              <a:spcBef>
                <a:spcPts val="600"/>
              </a:spcBef>
            </a:pPr>
            <a:r>
              <a:rPr lang="ja-JP" altLang="en-US" sz="1600" dirty="0"/>
              <a:t>石油・ガス供給の安全保障に影響を与える従来のリスクに加え、現在では他の分野、特に重要鉱物のサプライチェーンにおける脆弱性が顕在化している。</a:t>
            </a:r>
            <a:endParaRPr lang="en-US" altLang="ja-JP" sz="1600" dirty="0"/>
          </a:p>
          <a:p>
            <a:pPr>
              <a:spcBef>
                <a:spcPts val="600"/>
              </a:spcBef>
            </a:pPr>
            <a:r>
              <a:rPr lang="ja-JP" altLang="en-US" sz="1600" dirty="0"/>
              <a:t>また、気候変動に伴うリスクの増大、サイバー攻撃、重要インフラを標的としたその他の悪意ある活動に対する耐性を強化することが急務となっている。</a:t>
            </a:r>
            <a:endParaRPr lang="en-US" altLang="ja-JP" sz="1600" dirty="0"/>
          </a:p>
          <a:p>
            <a:pPr>
              <a:spcBef>
                <a:spcPts val="600"/>
              </a:spcBef>
            </a:pPr>
            <a:r>
              <a:rPr lang="ja-JP" altLang="en-US" sz="1600" dirty="0"/>
              <a:t>電力は現代経済の中核であり、あらゆるシナリオにおいて電力需要はエネルギー消費全体の伸びを大きく上回る。</a:t>
            </a:r>
            <a:endParaRPr lang="en-US" altLang="ja-JP" sz="1600" dirty="0"/>
          </a:p>
          <a:p>
            <a:pPr>
              <a:spcBef>
                <a:spcPts val="600"/>
              </a:spcBef>
            </a:pPr>
            <a:r>
              <a:rPr lang="ja-JP" altLang="en-US" sz="1600" dirty="0"/>
              <a:t>電力時代の電力安全保障における核心的な課題は、新たな送電網、蓄電設備、その他の電力システム柔軟性源の導入速度である。</a:t>
            </a:r>
            <a:endParaRPr lang="en-US" altLang="ja-JP" sz="1600" dirty="0"/>
          </a:p>
          <a:p>
            <a:pPr>
              <a:spcBef>
                <a:spcPts val="600"/>
              </a:spcBef>
            </a:pPr>
            <a:endParaRPr lang="en-US" altLang="ja-JP" sz="1600" dirty="0"/>
          </a:p>
          <a:p>
            <a:pPr marL="0" indent="0">
              <a:spcBef>
                <a:spcPts val="600"/>
              </a:spcBef>
              <a:buNone/>
            </a:pPr>
            <a:endParaRPr lang="en-US" altLang="ja-JP" sz="1600" dirty="0"/>
          </a:p>
        </p:txBody>
      </p:sp>
      <p:sp>
        <p:nvSpPr>
          <p:cNvPr id="4" name="スライド番号プレースホルダー 3">
            <a:extLst>
              <a:ext uri="{FF2B5EF4-FFF2-40B4-BE49-F238E27FC236}">
                <a16:creationId xmlns:a16="http://schemas.microsoft.com/office/drawing/2014/main" id="{6106E82E-D2F6-788A-FBA5-F8687D689462}"/>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11</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96461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C3BF20-1E39-CA3B-91DE-C09F38A5C03F}"/>
              </a:ext>
            </a:extLst>
          </p:cNvPr>
          <p:cNvSpPr>
            <a:spLocks noGrp="1"/>
          </p:cNvSpPr>
          <p:nvPr>
            <p:ph type="title"/>
          </p:nvPr>
        </p:nvSpPr>
        <p:spPr/>
        <p:txBody>
          <a:bodyPr/>
          <a:lstStyle/>
          <a:p>
            <a:r>
              <a:rPr kumimoji="1" lang="ja-JP" altLang="en-US" dirty="0"/>
              <a:t>エグゼクティブサマリー</a:t>
            </a:r>
            <a:r>
              <a:rPr lang="ja-JP" altLang="en-US" dirty="0"/>
              <a:t>の強調部分（続き）</a:t>
            </a:r>
            <a:endParaRPr kumimoji="1" lang="ja-JP" altLang="en-US" dirty="0"/>
          </a:p>
        </p:txBody>
      </p:sp>
      <p:sp>
        <p:nvSpPr>
          <p:cNvPr id="3" name="コンテンツ プレースホルダー 2">
            <a:extLst>
              <a:ext uri="{FF2B5EF4-FFF2-40B4-BE49-F238E27FC236}">
                <a16:creationId xmlns:a16="http://schemas.microsoft.com/office/drawing/2014/main" id="{05177529-8A1C-59E5-5547-25C5E619608F}"/>
              </a:ext>
            </a:extLst>
          </p:cNvPr>
          <p:cNvSpPr>
            <a:spLocks noGrp="1"/>
          </p:cNvSpPr>
          <p:nvPr>
            <p:ph idx="1"/>
          </p:nvPr>
        </p:nvSpPr>
        <p:spPr/>
        <p:txBody>
          <a:bodyPr>
            <a:noAutofit/>
          </a:bodyPr>
          <a:lstStyle/>
          <a:p>
            <a:pPr>
              <a:spcBef>
                <a:spcPts val="600"/>
              </a:spcBef>
            </a:pPr>
            <a:r>
              <a:rPr lang="ja-JP" altLang="en-US" sz="1600" dirty="0"/>
              <a:t>所得と気温の上昇により、空調用電力需要が急増している。</a:t>
            </a:r>
            <a:endParaRPr lang="en-US" altLang="ja-JP" sz="1600" dirty="0"/>
          </a:p>
          <a:p>
            <a:pPr>
              <a:spcBef>
                <a:spcPts val="600"/>
              </a:spcBef>
            </a:pPr>
            <a:r>
              <a:rPr lang="ja-JP" altLang="en-US" sz="1600" dirty="0"/>
              <a:t>データセンターや</a:t>
            </a:r>
            <a:r>
              <a:rPr lang="en-US" altLang="ja-JP" sz="1600" dirty="0"/>
              <a:t>AI</a:t>
            </a:r>
            <a:r>
              <a:rPr lang="ja-JP" altLang="en-US" sz="1600" dirty="0"/>
              <a:t>向けの電力需要の爆発的増加は、先進国と中国に集中している。</a:t>
            </a:r>
            <a:endParaRPr lang="en-US" altLang="ja-JP" sz="1600" dirty="0"/>
          </a:p>
          <a:p>
            <a:pPr>
              <a:spcBef>
                <a:spcPts val="600"/>
              </a:spcBef>
            </a:pPr>
            <a:r>
              <a:rPr lang="ja-JP" altLang="en-US" sz="1600" dirty="0"/>
              <a:t>エネルギー市場の力学はますます、インドと東南アジアが主導し、中東、ラテンアメリカ、アフリカ諸国が加わる新興経済国グループによって形作られるようになってきている。</a:t>
            </a:r>
            <a:endParaRPr lang="en-US" altLang="ja-JP" sz="1600" dirty="0"/>
          </a:p>
          <a:p>
            <a:pPr>
              <a:spcBef>
                <a:spcPts val="600"/>
              </a:spcBef>
            </a:pPr>
            <a:r>
              <a:rPr lang="ja-JP" altLang="en-US" sz="1600" dirty="0"/>
              <a:t>需要の新たな地理的分布を世界のエネルギー資源の分布に重ね合わせると、</a:t>
            </a:r>
            <a:r>
              <a:rPr lang="en-US" altLang="ja-JP" sz="1600" dirty="0"/>
              <a:t>2035</a:t>
            </a:r>
            <a:r>
              <a:rPr lang="ja-JP" altLang="en-US" sz="1600" dirty="0"/>
              <a:t>年までのエネルギー消費の増加の</a:t>
            </a:r>
            <a:r>
              <a:rPr lang="en-US" altLang="ja-JP" sz="1600" dirty="0"/>
              <a:t>80%</a:t>
            </a:r>
            <a:r>
              <a:rPr lang="ja-JP" altLang="en-US" sz="1600" dirty="0"/>
              <a:t>が、高品質の太陽光照射量を有する地域で発生することが明らかになる。</a:t>
            </a:r>
            <a:endParaRPr lang="en-US" altLang="ja-JP" sz="1600" dirty="0"/>
          </a:p>
          <a:p>
            <a:pPr>
              <a:spcBef>
                <a:spcPts val="600"/>
              </a:spcBef>
            </a:pPr>
            <a:r>
              <a:rPr lang="ja-JP" altLang="en-US" sz="1600" dirty="0"/>
              <a:t>ペースには差があるものの、太陽光発電（</a:t>
            </a:r>
            <a:r>
              <a:rPr lang="en-US" altLang="ja-JP" sz="1600" dirty="0"/>
              <a:t>PV</a:t>
            </a:r>
            <a:r>
              <a:rPr lang="ja-JP" altLang="en-US" sz="1600" dirty="0"/>
              <a:t>）を筆頭に、再生可能エネルギーはあらゆるシナリオにおいて他の主要エネルギー源よりも急速に拡大する。</a:t>
            </a:r>
            <a:endParaRPr lang="en-US" altLang="ja-JP" sz="1600" dirty="0"/>
          </a:p>
          <a:p>
            <a:pPr>
              <a:spcBef>
                <a:spcPts val="600"/>
              </a:spcBef>
            </a:pPr>
            <a:r>
              <a:rPr lang="ja-JP" altLang="en-US" sz="1600" dirty="0"/>
              <a:t>太陽光パネルとバッテリーの生産能力は豊富で、その多くが中国に集中しているため価格は競争力を維持しているが、一部の市場では懸念も生じている。</a:t>
            </a:r>
            <a:endParaRPr lang="en-US" altLang="ja-JP" sz="1600" dirty="0"/>
          </a:p>
          <a:p>
            <a:pPr>
              <a:spcBef>
                <a:spcPts val="600"/>
              </a:spcBef>
            </a:pPr>
            <a:r>
              <a:rPr lang="ja-JP" altLang="en-US" sz="1600" dirty="0"/>
              <a:t>シナリオに共通するもう一つの要素は、原子力エネルギーの復活である。従来型の大規模発電所と小型モジュール炉（</a:t>
            </a:r>
            <a:r>
              <a:rPr lang="en-US" altLang="ja-JP" sz="1600" dirty="0"/>
              <a:t>SMR</a:t>
            </a:r>
            <a:r>
              <a:rPr lang="ja-JP" altLang="en-US" sz="1600" dirty="0"/>
              <a:t>）を含む新設計の両方への投資が増加している。</a:t>
            </a:r>
            <a:endParaRPr lang="en-US" altLang="ja-JP" sz="1600" dirty="0"/>
          </a:p>
          <a:p>
            <a:pPr>
              <a:spcBef>
                <a:spcPts val="600"/>
              </a:spcBef>
            </a:pPr>
            <a:r>
              <a:rPr lang="ja-JP" altLang="en-US" sz="1600" dirty="0"/>
              <a:t>共通点がある一方で、シナリオはエネルギー需要を満たす方法において異なっている。これは石油、天然ガス、石炭に対する異なる見通しに反映されている。</a:t>
            </a:r>
            <a:endParaRPr lang="en-US" altLang="ja-JP" sz="1600" dirty="0"/>
          </a:p>
          <a:p>
            <a:pPr>
              <a:spcBef>
                <a:spcPts val="600"/>
              </a:spcBef>
            </a:pPr>
            <a:r>
              <a:rPr lang="ja-JP" altLang="en-US" sz="1600" dirty="0"/>
              <a:t>石油市場は、南北アメリカの</a:t>
            </a:r>
            <a:r>
              <a:rPr lang="en-US" altLang="ja-JP" sz="1600" dirty="0"/>
              <a:t>5</a:t>
            </a:r>
            <a:r>
              <a:rPr lang="ja-JP" altLang="en-US" sz="1600" dirty="0"/>
              <a:t>生産国（米国、カナダ、ガイアナ、ブラジル、アルゼンチン）と需要成長の鈍化により、短期的には供給が十分と見込まれる。しかし</a:t>
            </a:r>
            <a:r>
              <a:rPr lang="en-US" altLang="ja-JP" sz="1600" dirty="0"/>
              <a:t>CPS</a:t>
            </a:r>
            <a:r>
              <a:rPr lang="ja-JP" altLang="en-US" sz="1600" dirty="0"/>
              <a:t>では、現在の価格下落圧力は長く続かない。</a:t>
            </a:r>
            <a:endParaRPr lang="en-US" altLang="ja-JP" sz="1600" dirty="0"/>
          </a:p>
          <a:p>
            <a:pPr>
              <a:spcBef>
                <a:spcPts val="600"/>
              </a:spcBef>
            </a:pPr>
            <a:r>
              <a:rPr lang="en-US" altLang="ja-JP" sz="1600" dirty="0"/>
              <a:t>2025</a:t>
            </a:r>
            <a:r>
              <a:rPr lang="ja-JP" altLang="en-US" sz="1600" dirty="0"/>
              <a:t>年には世界の新型車販売台数の</a:t>
            </a:r>
            <a:r>
              <a:rPr lang="en-US" altLang="ja-JP" sz="1600" dirty="0"/>
              <a:t>25</a:t>
            </a:r>
            <a:r>
              <a:rPr lang="ja-JP" altLang="en-US" sz="1600" dirty="0"/>
              <a:t>％以上を</a:t>
            </a:r>
            <a:r>
              <a:rPr lang="en-US" altLang="ja-JP" sz="1600" dirty="0"/>
              <a:t>EV</a:t>
            </a:r>
            <a:r>
              <a:rPr lang="ja-JP" altLang="en-US" sz="1600" dirty="0"/>
              <a:t>が占め、電池コストは劇的に低下しているが、</a:t>
            </a:r>
            <a:r>
              <a:rPr lang="en-US" altLang="ja-JP" sz="1600" dirty="0"/>
              <a:t>EV</a:t>
            </a:r>
            <a:r>
              <a:rPr lang="ja-JP" altLang="en-US" sz="1600" dirty="0"/>
              <a:t>販売と石油需要の今後の展開には複数の可能性が存在する。</a:t>
            </a:r>
            <a:endParaRPr lang="en-US" altLang="ja-JP" sz="1600" dirty="0"/>
          </a:p>
          <a:p>
            <a:pPr>
              <a:spcBef>
                <a:spcPts val="600"/>
              </a:spcBef>
            </a:pPr>
            <a:endParaRPr kumimoji="1" lang="ja-JP" altLang="en-US" sz="1600" dirty="0"/>
          </a:p>
        </p:txBody>
      </p:sp>
      <p:sp>
        <p:nvSpPr>
          <p:cNvPr id="4" name="スライド番号プレースホルダー 3">
            <a:extLst>
              <a:ext uri="{FF2B5EF4-FFF2-40B4-BE49-F238E27FC236}">
                <a16:creationId xmlns:a16="http://schemas.microsoft.com/office/drawing/2014/main" id="{DFF28BBE-21B9-6C10-DD65-8D3261FFACBB}"/>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12</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202038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B6C2F-663B-5D4B-A6CE-DD9A21D2D68E}"/>
              </a:ext>
            </a:extLst>
          </p:cNvPr>
          <p:cNvSpPr>
            <a:spLocks noGrp="1"/>
          </p:cNvSpPr>
          <p:nvPr>
            <p:ph type="title"/>
          </p:nvPr>
        </p:nvSpPr>
        <p:spPr/>
        <p:txBody>
          <a:bodyPr/>
          <a:lstStyle/>
          <a:p>
            <a:r>
              <a:rPr lang="ja-JP" altLang="en-US" dirty="0"/>
              <a:t>エグゼクティブサマリーの強調部分（続き）</a:t>
            </a:r>
            <a:endParaRPr kumimoji="1" lang="ja-JP" altLang="en-US" dirty="0"/>
          </a:p>
        </p:txBody>
      </p:sp>
      <p:sp>
        <p:nvSpPr>
          <p:cNvPr id="3" name="コンテンツ プレースホルダー 2">
            <a:extLst>
              <a:ext uri="{FF2B5EF4-FFF2-40B4-BE49-F238E27FC236}">
                <a16:creationId xmlns:a16="http://schemas.microsoft.com/office/drawing/2014/main" id="{993A815A-F775-FB50-18A0-0F020D22836B}"/>
              </a:ext>
            </a:extLst>
          </p:cNvPr>
          <p:cNvSpPr>
            <a:spLocks noGrp="1"/>
          </p:cNvSpPr>
          <p:nvPr>
            <p:ph idx="1"/>
          </p:nvPr>
        </p:nvSpPr>
        <p:spPr/>
        <p:txBody>
          <a:bodyPr>
            <a:noAutofit/>
          </a:bodyPr>
          <a:lstStyle/>
          <a:p>
            <a:pPr>
              <a:spcBef>
                <a:spcPts val="600"/>
              </a:spcBef>
            </a:pPr>
            <a:r>
              <a:rPr lang="ja-JP" altLang="en-US" sz="1600" dirty="0"/>
              <a:t>新規</a:t>
            </a:r>
            <a:r>
              <a:rPr lang="en-US" altLang="ja-JP" sz="1600" dirty="0"/>
              <a:t>LNG</a:t>
            </a:r>
            <a:r>
              <a:rPr lang="ja-JP" altLang="en-US" sz="1600" dirty="0"/>
              <a:t>プロジェクトの最終投資決定は</a:t>
            </a:r>
            <a:r>
              <a:rPr lang="en-US" altLang="ja-JP" sz="1600" dirty="0"/>
              <a:t>2025</a:t>
            </a:r>
            <a:r>
              <a:rPr lang="ja-JP" altLang="en-US" sz="1600" dirty="0"/>
              <a:t>年に急増し、今後数年間の天然ガス供給増加予想に拍車をかけ、国際価格の下落を約束している。</a:t>
            </a:r>
            <a:endParaRPr lang="en-US" altLang="ja-JP" sz="1600" dirty="0"/>
          </a:p>
          <a:p>
            <a:pPr>
              <a:spcBef>
                <a:spcPts val="600"/>
              </a:spcBef>
            </a:pPr>
            <a:r>
              <a:rPr lang="ja-JP" altLang="en-US" sz="1600" dirty="0"/>
              <a:t>今年の</a:t>
            </a:r>
            <a:r>
              <a:rPr lang="en-US" altLang="ja-JP" sz="1600" dirty="0"/>
              <a:t>STEPS</a:t>
            </a:r>
            <a:r>
              <a:rPr lang="ja-JP" altLang="en-US" sz="1600" dirty="0"/>
              <a:t>では天然ガス需要が上方修正されたが、新規</a:t>
            </a:r>
            <a:r>
              <a:rPr lang="en-US" altLang="ja-JP" sz="1600" dirty="0"/>
              <a:t>LNG</a:t>
            </a:r>
            <a:r>
              <a:rPr lang="ja-JP" altLang="en-US" sz="1600" dirty="0"/>
              <a:t>の行き先については依然として疑問が残る。</a:t>
            </a:r>
            <a:endParaRPr lang="en-US" altLang="ja-JP" sz="1600" dirty="0"/>
          </a:p>
          <a:p>
            <a:pPr>
              <a:spcBef>
                <a:spcPts val="600"/>
              </a:spcBef>
            </a:pPr>
            <a:r>
              <a:rPr lang="ja-JP" altLang="en-US" sz="1600" dirty="0"/>
              <a:t>石炭市場の動向は、他のいかなる燃料よりも、少数の主要新興国・発展途上国によって決定される。中国が圧倒的に重要であり、次いでインド、インドネシア、その他の東南アジア諸国が続く。</a:t>
            </a:r>
            <a:endParaRPr lang="en-US" altLang="ja-JP" sz="1600" dirty="0"/>
          </a:p>
          <a:p>
            <a:pPr>
              <a:spcBef>
                <a:spcPts val="600"/>
              </a:spcBef>
            </a:pPr>
            <a:r>
              <a:rPr lang="ja-JP" altLang="en-US" sz="1600" dirty="0"/>
              <a:t>現在、約</a:t>
            </a:r>
            <a:r>
              <a:rPr lang="en-US" altLang="ja-JP" sz="1600" dirty="0"/>
              <a:t>7</a:t>
            </a:r>
            <a:r>
              <a:rPr lang="ja-JP" altLang="en-US" sz="1600" dirty="0"/>
              <a:t>億</a:t>
            </a:r>
            <a:r>
              <a:rPr lang="en-US" altLang="ja-JP" sz="1600" dirty="0"/>
              <a:t>3000</a:t>
            </a:r>
            <a:r>
              <a:rPr lang="ja-JP" altLang="en-US" sz="1600" dirty="0"/>
              <a:t>万人が依然として電気のない生活を送っており、約</a:t>
            </a:r>
            <a:r>
              <a:rPr lang="en-US" altLang="ja-JP" sz="1600" dirty="0"/>
              <a:t>20</a:t>
            </a:r>
            <a:r>
              <a:rPr lang="ja-JP" altLang="en-US" sz="1600" dirty="0"/>
              <a:t>億人（世界人口の</a:t>
            </a:r>
            <a:r>
              <a:rPr lang="en-US" altLang="ja-JP" sz="1600" dirty="0"/>
              <a:t>4</a:t>
            </a:r>
            <a:r>
              <a:rPr lang="ja-JP" altLang="en-US" sz="1600" dirty="0"/>
              <a:t>分の</a:t>
            </a:r>
            <a:r>
              <a:rPr lang="en-US" altLang="ja-JP" sz="1600" dirty="0"/>
              <a:t>1</a:t>
            </a:r>
            <a:r>
              <a:rPr lang="ja-JP" altLang="en-US" sz="1600" dirty="0"/>
              <a:t>）が健康に有害な調理方法に依存している。</a:t>
            </a:r>
            <a:endParaRPr lang="en-US" altLang="ja-JP" sz="1600" dirty="0"/>
          </a:p>
          <a:p>
            <a:pPr>
              <a:spcBef>
                <a:spcPts val="600"/>
              </a:spcBef>
            </a:pPr>
            <a:endParaRPr lang="en-US" altLang="ja-JP" sz="1600" dirty="0"/>
          </a:p>
          <a:p>
            <a:pPr>
              <a:spcBef>
                <a:spcPts val="600"/>
              </a:spcBef>
            </a:pPr>
            <a:r>
              <a:rPr lang="ja-JP" altLang="en-US" sz="1600" dirty="0"/>
              <a:t>世界のエネルギー関連</a:t>
            </a:r>
            <a:r>
              <a:rPr lang="en-US" altLang="ja-JP" sz="1600" dirty="0"/>
              <a:t>CO2</a:t>
            </a:r>
            <a:r>
              <a:rPr lang="ja-JP" altLang="en-US" sz="1600" dirty="0"/>
              <a:t>排出量は</a:t>
            </a:r>
            <a:r>
              <a:rPr lang="en-US" altLang="ja-JP" sz="1600" dirty="0"/>
              <a:t>2024</a:t>
            </a:r>
            <a:r>
              <a:rPr lang="ja-JP" altLang="en-US" sz="1600" dirty="0"/>
              <a:t>年に過去最高の</a:t>
            </a:r>
            <a:r>
              <a:rPr lang="en-US" altLang="ja-JP" sz="1600" dirty="0"/>
              <a:t>38</a:t>
            </a:r>
            <a:r>
              <a:rPr lang="ja-JP" altLang="en-US" sz="1600" dirty="0"/>
              <a:t>ギガトン（</a:t>
            </a:r>
            <a:r>
              <a:rPr lang="en-US" altLang="ja-JP" sz="1600" dirty="0"/>
              <a:t>Gt</a:t>
            </a:r>
            <a:r>
              <a:rPr lang="ja-JP" altLang="en-US" sz="1600" dirty="0"/>
              <a:t>）に達し、</a:t>
            </a:r>
            <a:r>
              <a:rPr lang="en-US" altLang="ja-JP" sz="1600" dirty="0"/>
              <a:t>CPS</a:t>
            </a:r>
            <a:r>
              <a:rPr lang="ja-JP" altLang="en-US" sz="1600" dirty="0"/>
              <a:t>シナリオではこの水準が維持される。これは</a:t>
            </a:r>
            <a:r>
              <a:rPr lang="en-US" altLang="ja-JP" sz="1600" dirty="0"/>
              <a:t>2019</a:t>
            </a:r>
            <a:r>
              <a:rPr lang="ja-JP" altLang="en-US" sz="1600" dirty="0"/>
              <a:t>年にこのシナリオをモデル化した時と比べ、</a:t>
            </a:r>
            <a:r>
              <a:rPr lang="en-US" altLang="ja-JP" sz="1600" dirty="0"/>
              <a:t>2050</a:t>
            </a:r>
            <a:r>
              <a:rPr lang="ja-JP" altLang="en-US" sz="1600" dirty="0"/>
              <a:t>年までに約</a:t>
            </a:r>
            <a:r>
              <a:rPr lang="en-US" altLang="ja-JP" sz="1600" dirty="0"/>
              <a:t>10Gt</a:t>
            </a:r>
            <a:r>
              <a:rPr lang="ja-JP" altLang="en-US" sz="1600" dirty="0"/>
              <a:t>減少することを意味する。</a:t>
            </a:r>
            <a:r>
              <a:rPr lang="en-US" altLang="ja-JP" sz="1600" dirty="0"/>
              <a:t>STEPS</a:t>
            </a:r>
            <a:r>
              <a:rPr lang="ja-JP" altLang="en-US" sz="1600" dirty="0"/>
              <a:t>シナリオでは、排出量は</a:t>
            </a:r>
            <a:r>
              <a:rPr lang="en-US" altLang="ja-JP" sz="1600" dirty="0"/>
              <a:t>21</a:t>
            </a:r>
            <a:r>
              <a:rPr lang="ja-JP" altLang="en-US" sz="1600" dirty="0"/>
              <a:t>世紀半ばまでに</a:t>
            </a:r>
            <a:r>
              <a:rPr lang="en-US" altLang="ja-JP" sz="1600" dirty="0"/>
              <a:t>30Gt</a:t>
            </a:r>
            <a:r>
              <a:rPr lang="ja-JP" altLang="en-US" sz="1600" dirty="0"/>
              <a:t>を下回る。</a:t>
            </a:r>
            <a:endParaRPr lang="en-US" altLang="ja-JP" sz="1600" dirty="0"/>
          </a:p>
          <a:p>
            <a:pPr>
              <a:spcBef>
                <a:spcPts val="600"/>
              </a:spcBef>
            </a:pPr>
            <a:r>
              <a:rPr lang="ja-JP" altLang="en-US" sz="1600" dirty="0"/>
              <a:t>気候変動による最も深刻なリスクを緩和する道筋は依然として実現可能であり、主要技術には強い推進力がある。しかし、パリ協定署名から</a:t>
            </a:r>
            <a:r>
              <a:rPr lang="en-US" altLang="ja-JP" sz="1600" dirty="0"/>
              <a:t>10</a:t>
            </a:r>
            <a:r>
              <a:rPr lang="ja-JP" altLang="en-US" sz="1600" dirty="0"/>
              <a:t>年が経過した現在、一部の国レベルでの正式な約束は弱まっている。</a:t>
            </a:r>
            <a:endParaRPr lang="en-US" altLang="ja-JP" sz="1600" dirty="0"/>
          </a:p>
          <a:p>
            <a:pPr>
              <a:spcBef>
                <a:spcPts val="600"/>
              </a:spcBef>
            </a:pPr>
            <a:r>
              <a:rPr lang="ja-JP" altLang="en-US" sz="1600" dirty="0"/>
              <a:t>排出量を大幅に削減する選択肢は十分に理解されており、多くの場合、費用対効果が高い。</a:t>
            </a:r>
            <a:endParaRPr lang="en-US" altLang="ja-JP" sz="1600" dirty="0"/>
          </a:p>
          <a:p>
            <a:pPr>
              <a:spcBef>
                <a:spcPts val="600"/>
              </a:spcBef>
            </a:pPr>
            <a:endParaRPr lang="en-US" altLang="ja-JP" sz="1600" dirty="0"/>
          </a:p>
          <a:p>
            <a:pPr>
              <a:spcBef>
                <a:spcPts val="600"/>
              </a:spcBef>
            </a:pPr>
            <a:r>
              <a:rPr lang="ja-JP" altLang="en-US" sz="1600" dirty="0"/>
              <a:t>今日のエネルギー政策立案者にとって、差し迫ったエネルギー安全保障の課題が最優先事項となっている。これには、</a:t>
            </a:r>
            <a:r>
              <a:rPr lang="en-US" altLang="ja-JP" sz="1600" dirty="0"/>
              <a:t>1973</a:t>
            </a:r>
            <a:r>
              <a:rPr lang="ja-JP" altLang="en-US" sz="1600" dirty="0"/>
              <a:t>年の石油ショック後に各国政府が国際エネルギー機関（</a:t>
            </a:r>
            <a:r>
              <a:rPr lang="en-US" altLang="ja-JP" sz="1600" dirty="0"/>
              <a:t>IEA</a:t>
            </a:r>
            <a:r>
              <a:rPr lang="ja-JP" altLang="en-US" sz="1600" dirty="0"/>
              <a:t>）を創設した際に示したのと同じ精神と集中力が必要とされる。</a:t>
            </a:r>
            <a:endParaRPr kumimoji="1" lang="ja-JP" altLang="en-US" sz="1600" dirty="0"/>
          </a:p>
        </p:txBody>
      </p:sp>
      <p:sp>
        <p:nvSpPr>
          <p:cNvPr id="4" name="スライド番号プレースホルダー 3">
            <a:extLst>
              <a:ext uri="{FF2B5EF4-FFF2-40B4-BE49-F238E27FC236}">
                <a16:creationId xmlns:a16="http://schemas.microsoft.com/office/drawing/2014/main" id="{2E934C53-1B27-87D3-3412-4CB272D5540D}"/>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519228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AB045D-F5AF-7D25-5F67-E41180515F7F}"/>
              </a:ext>
            </a:extLst>
          </p:cNvPr>
          <p:cNvSpPr>
            <a:spLocks noGrp="1"/>
          </p:cNvSpPr>
          <p:nvPr>
            <p:ph type="title"/>
          </p:nvPr>
        </p:nvSpPr>
        <p:spPr/>
        <p:txBody>
          <a:bodyPr/>
          <a:lstStyle/>
          <a:p>
            <a:r>
              <a:rPr kumimoji="1" lang="ja-JP" altLang="en-US" dirty="0"/>
              <a:t>シナリオ別の燃料価格と</a:t>
            </a:r>
            <a:r>
              <a:rPr kumimoji="1" lang="en-US" altLang="ja-JP" dirty="0"/>
              <a:t>CO2</a:t>
            </a:r>
            <a:r>
              <a:rPr kumimoji="1" lang="ja-JP" altLang="en-US" dirty="0"/>
              <a:t>価格</a:t>
            </a:r>
          </a:p>
        </p:txBody>
      </p:sp>
      <p:pic>
        <p:nvPicPr>
          <p:cNvPr id="7" name="コンテンツ プレースホルダー 6">
            <a:extLst>
              <a:ext uri="{FF2B5EF4-FFF2-40B4-BE49-F238E27FC236}">
                <a16:creationId xmlns:a16="http://schemas.microsoft.com/office/drawing/2014/main" id="{46884CB7-DDFC-401A-9056-5721D62F6C58}"/>
              </a:ext>
            </a:extLst>
          </p:cNvPr>
          <p:cNvPicPr>
            <a:picLocks noGrp="1" noChangeAspect="1"/>
          </p:cNvPicPr>
          <p:nvPr>
            <p:ph idx="1"/>
          </p:nvPr>
        </p:nvPicPr>
        <p:blipFill>
          <a:blip r:embed="rId2"/>
          <a:stretch>
            <a:fillRect/>
          </a:stretch>
        </p:blipFill>
        <p:spPr>
          <a:xfrm>
            <a:off x="6316693" y="2559018"/>
            <a:ext cx="5875307" cy="4060646"/>
          </a:xfrm>
          <a:prstGeom prst="rect">
            <a:avLst/>
          </a:prstGeom>
        </p:spPr>
      </p:pic>
      <p:pic>
        <p:nvPicPr>
          <p:cNvPr id="5" name="図 4">
            <a:extLst>
              <a:ext uri="{FF2B5EF4-FFF2-40B4-BE49-F238E27FC236}">
                <a16:creationId xmlns:a16="http://schemas.microsoft.com/office/drawing/2014/main" id="{4CB005DC-7B74-ACBC-8488-E0CD99902F3F}"/>
              </a:ext>
            </a:extLst>
          </p:cNvPr>
          <p:cNvPicPr>
            <a:picLocks noChangeAspect="1"/>
          </p:cNvPicPr>
          <p:nvPr/>
        </p:nvPicPr>
        <p:blipFill>
          <a:blip r:embed="rId3"/>
          <a:stretch>
            <a:fillRect/>
          </a:stretch>
        </p:blipFill>
        <p:spPr>
          <a:xfrm>
            <a:off x="47137" y="2485488"/>
            <a:ext cx="6272571" cy="3639892"/>
          </a:xfrm>
          <a:prstGeom prst="rect">
            <a:avLst/>
          </a:prstGeom>
        </p:spPr>
      </p:pic>
      <p:sp>
        <p:nvSpPr>
          <p:cNvPr id="8" name="コンテンツ プレースホルダー 2">
            <a:extLst>
              <a:ext uri="{FF2B5EF4-FFF2-40B4-BE49-F238E27FC236}">
                <a16:creationId xmlns:a16="http://schemas.microsoft.com/office/drawing/2014/main" id="{C1AF052C-332C-5174-DD11-069B01FE99AC}"/>
              </a:ext>
            </a:extLst>
          </p:cNvPr>
          <p:cNvSpPr txBox="1">
            <a:spLocks/>
          </p:cNvSpPr>
          <p:nvPr/>
        </p:nvSpPr>
        <p:spPr>
          <a:xfrm>
            <a:off x="838200" y="929148"/>
            <a:ext cx="10515600" cy="207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燃料価格は石油、ガス、石炭ともに</a:t>
            </a:r>
            <a:r>
              <a:rPr lang="en-US" altLang="ja-JP" sz="1800" dirty="0"/>
              <a:t>CPS</a:t>
            </a:r>
            <a:r>
              <a:rPr lang="ja-JP" altLang="en-US" sz="1800" dirty="0"/>
              <a:t>＞</a:t>
            </a:r>
            <a:r>
              <a:rPr lang="en-US" altLang="ja-JP" sz="1800" dirty="0"/>
              <a:t>STEPS</a:t>
            </a:r>
            <a:r>
              <a:rPr lang="ja-JP" altLang="en-US" sz="1800" dirty="0"/>
              <a:t>＞</a:t>
            </a:r>
            <a:r>
              <a:rPr lang="en-US" altLang="ja-JP" sz="1800" dirty="0"/>
              <a:t>NZE</a:t>
            </a:r>
            <a:r>
              <a:rPr lang="ja-JP" altLang="en-US" sz="1800" dirty="0"/>
              <a:t>、市場原理で需要が小さいほど安くなる</a:t>
            </a:r>
            <a:endParaRPr lang="en-US" altLang="ja-JP" sz="1800" dirty="0"/>
          </a:p>
          <a:p>
            <a:r>
              <a:rPr lang="ja-JP" altLang="en-US" sz="1800" dirty="0"/>
              <a:t>ガスも石炭も米国は他地域と比べて大幅に安い</a:t>
            </a:r>
            <a:endParaRPr lang="en-US" altLang="ja-JP" sz="1800" dirty="0"/>
          </a:p>
          <a:p>
            <a:r>
              <a:rPr lang="en-US" altLang="ja-JP" sz="1800" dirty="0"/>
              <a:t>CPS</a:t>
            </a:r>
            <a:r>
              <a:rPr lang="ja-JP" altLang="en-US" sz="1800" dirty="0"/>
              <a:t>、</a:t>
            </a:r>
            <a:r>
              <a:rPr lang="en-US" altLang="ja-JP" sz="1800" dirty="0"/>
              <a:t>STEPS</a:t>
            </a:r>
            <a:r>
              <a:rPr lang="ja-JP" altLang="en-US" sz="1800" dirty="0"/>
              <a:t>の</a:t>
            </a:r>
            <a:r>
              <a:rPr lang="en-US" altLang="ja-JP" sz="1800" dirty="0"/>
              <a:t>CO2</a:t>
            </a:r>
            <a:r>
              <a:rPr lang="ja-JP" altLang="en-US" sz="1800" dirty="0"/>
              <a:t>価格を有する国に日本が追加された←</a:t>
            </a:r>
            <a:r>
              <a:rPr lang="en-US" altLang="ja-JP" sz="1800" dirty="0"/>
              <a:t>GX</a:t>
            </a:r>
            <a:r>
              <a:rPr lang="ja-JP" altLang="en-US" sz="1800" dirty="0"/>
              <a:t>政策のカーボンプライシングを反映</a:t>
            </a:r>
            <a:endParaRPr lang="en-US" altLang="ja-JP" sz="1800" dirty="0"/>
          </a:p>
          <a:p>
            <a:r>
              <a:rPr lang="en-US" altLang="ja-JP" sz="1800" dirty="0"/>
              <a:t>NZE</a:t>
            </a:r>
            <a:r>
              <a:rPr lang="ja-JP" altLang="en-US" sz="1800" dirty="0"/>
              <a:t>のその他新興市場・途上国の</a:t>
            </a:r>
            <a:r>
              <a:rPr lang="en-US" altLang="ja-JP" sz="1800" dirty="0"/>
              <a:t>2050</a:t>
            </a:r>
            <a:r>
              <a:rPr lang="ja-JP" altLang="en-US" sz="1800" dirty="0"/>
              <a:t>年</a:t>
            </a:r>
            <a:r>
              <a:rPr lang="en-US" altLang="ja-JP" sz="1800" dirty="0"/>
              <a:t>CO2</a:t>
            </a:r>
            <a:r>
              <a:rPr lang="ja-JP" altLang="en-US" sz="1800" dirty="0"/>
              <a:t>価格が従来の</a:t>
            </a:r>
            <a:r>
              <a:rPr lang="en-US" altLang="ja-JP" sz="1800" dirty="0"/>
              <a:t>55</a:t>
            </a:r>
            <a:r>
              <a:rPr lang="ja-JP" altLang="en-US" sz="1800" dirty="0"/>
              <a:t>ドルから</a:t>
            </a:r>
            <a:r>
              <a:rPr lang="en-US" altLang="ja-JP" sz="1800" dirty="0"/>
              <a:t>55</a:t>
            </a:r>
            <a:r>
              <a:rPr lang="ja-JP" altLang="en-US" sz="1800" dirty="0"/>
              <a:t>～</a:t>
            </a:r>
            <a:r>
              <a:rPr lang="en-US" altLang="ja-JP" sz="1800" dirty="0"/>
              <a:t>180</a:t>
            </a:r>
            <a:r>
              <a:rPr lang="ja-JP" altLang="en-US" sz="1800" dirty="0"/>
              <a:t>ドルの広範囲に変化</a:t>
            </a:r>
            <a:endParaRPr lang="en-US" altLang="ja-JP" sz="1800" dirty="0"/>
          </a:p>
          <a:p>
            <a:endParaRPr lang="en-US" altLang="ja-JP" sz="1800" dirty="0"/>
          </a:p>
        </p:txBody>
      </p:sp>
      <p:sp>
        <p:nvSpPr>
          <p:cNvPr id="3" name="スライド番号プレースホルダー 3">
            <a:extLst>
              <a:ext uri="{FF2B5EF4-FFF2-40B4-BE49-F238E27FC236}">
                <a16:creationId xmlns:a16="http://schemas.microsoft.com/office/drawing/2014/main" id="{CEE45C46-DF83-C07D-15A4-DB9CFEA729A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14</a:t>
            </a:fld>
            <a:endParaRPr kumimoji="0" lang="en-US" altLang="ja-JP" sz="2000" dirty="0">
              <a:solidFill>
                <a:schemeClr val="tx1">
                  <a:lumMod val="50000"/>
                  <a:lumOff val="50000"/>
                </a:schemeClr>
              </a:solidFill>
              <a:cs typeface="Arial" panose="020B0604020202020204" pitchFamily="34" charset="0"/>
            </a:endParaRPr>
          </a:p>
        </p:txBody>
      </p:sp>
      <p:sp>
        <p:nvSpPr>
          <p:cNvPr id="4" name="正方形/長方形 3">
            <a:extLst>
              <a:ext uri="{FF2B5EF4-FFF2-40B4-BE49-F238E27FC236}">
                <a16:creationId xmlns:a16="http://schemas.microsoft.com/office/drawing/2014/main" id="{255F2A29-EC63-361A-06F4-7E9DA0A79BE9}"/>
              </a:ext>
            </a:extLst>
          </p:cNvPr>
          <p:cNvSpPr/>
          <p:nvPr/>
        </p:nvSpPr>
        <p:spPr>
          <a:xfrm>
            <a:off x="6459166" y="5107022"/>
            <a:ext cx="5525311" cy="2431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2FE1966-864A-C825-5DE6-AA9FF0783D49}"/>
              </a:ext>
            </a:extLst>
          </p:cNvPr>
          <p:cNvSpPr/>
          <p:nvPr/>
        </p:nvSpPr>
        <p:spPr>
          <a:xfrm>
            <a:off x="6459165" y="3868003"/>
            <a:ext cx="5525311" cy="24319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BBCF9C9-F1BF-D6BF-4998-F0ABA12E5565}"/>
              </a:ext>
            </a:extLst>
          </p:cNvPr>
          <p:cNvSpPr/>
          <p:nvPr/>
        </p:nvSpPr>
        <p:spPr>
          <a:xfrm>
            <a:off x="6454287" y="6125380"/>
            <a:ext cx="5525311" cy="243192"/>
          </a:xfrm>
          <a:prstGeom prst="rect">
            <a:avLst/>
          </a:prstGeom>
          <a:no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915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6D3778BE-E102-4929-8747-BD7E2C6B6BD0}"/>
              </a:ext>
            </a:extLst>
          </p:cNvPr>
          <p:cNvGraphicFramePr>
            <a:graphicFrameLocks/>
          </p:cNvGraphicFramePr>
          <p:nvPr>
            <p:extLst>
              <p:ext uri="{D42A27DB-BD31-4B8C-83A1-F6EECF244321}">
                <p14:modId xmlns:p14="http://schemas.microsoft.com/office/powerpoint/2010/main" val="3939779998"/>
              </p:ext>
            </p:extLst>
          </p:nvPr>
        </p:nvGraphicFramePr>
        <p:xfrm>
          <a:off x="451169" y="1799942"/>
          <a:ext cx="11476135" cy="2559606"/>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E10454E1-DF31-6A5A-5FF2-74BAC2C981A8}"/>
              </a:ext>
            </a:extLst>
          </p:cNvPr>
          <p:cNvSpPr>
            <a:spLocks noGrp="1"/>
          </p:cNvSpPr>
          <p:nvPr>
            <p:ph type="title"/>
          </p:nvPr>
        </p:nvSpPr>
        <p:spPr/>
        <p:txBody>
          <a:bodyPr/>
          <a:lstStyle/>
          <a:p>
            <a:r>
              <a:rPr kumimoji="1" lang="ja-JP" altLang="en-US" dirty="0"/>
              <a:t>一次エネルギー供給</a:t>
            </a:r>
          </a:p>
        </p:txBody>
      </p:sp>
      <p:sp>
        <p:nvSpPr>
          <p:cNvPr id="3" name="コンテンツ プレースホルダー 2">
            <a:extLst>
              <a:ext uri="{FF2B5EF4-FFF2-40B4-BE49-F238E27FC236}">
                <a16:creationId xmlns:a16="http://schemas.microsoft.com/office/drawing/2014/main" id="{FF3E995B-60F1-C109-D3BA-D8CC1F6A0088}"/>
              </a:ext>
            </a:extLst>
          </p:cNvPr>
          <p:cNvSpPr>
            <a:spLocks noGrp="1"/>
          </p:cNvSpPr>
          <p:nvPr>
            <p:ph idx="1"/>
          </p:nvPr>
        </p:nvSpPr>
        <p:spPr>
          <a:xfrm>
            <a:off x="838199" y="929148"/>
            <a:ext cx="10579705" cy="1016883"/>
          </a:xfrm>
        </p:spPr>
        <p:txBody>
          <a:bodyPr>
            <a:normAutofit lnSpcReduction="10000"/>
          </a:bodyPr>
          <a:lstStyle/>
          <a:p>
            <a:r>
              <a:rPr kumimoji="1" lang="ja-JP" altLang="en-US" sz="2000" dirty="0"/>
              <a:t>総需要は</a:t>
            </a:r>
            <a:r>
              <a:rPr kumimoji="1" lang="en-US" altLang="ja-JP" sz="2000" dirty="0"/>
              <a:t>CPS</a:t>
            </a:r>
            <a:r>
              <a:rPr kumimoji="1" lang="ja-JP" altLang="en-US" sz="2000" dirty="0"/>
              <a:t>は過去のペースで増加、</a:t>
            </a:r>
            <a:r>
              <a:rPr kumimoji="1" lang="en-US" altLang="ja-JP" sz="2000" dirty="0"/>
              <a:t>STEPS</a:t>
            </a:r>
            <a:r>
              <a:rPr kumimoji="1" lang="ja-JP" altLang="en-US" sz="2000" dirty="0"/>
              <a:t>は微増、</a:t>
            </a:r>
            <a:r>
              <a:rPr kumimoji="1" lang="en-US" altLang="ja-JP" sz="2000" dirty="0"/>
              <a:t>NZE</a:t>
            </a:r>
            <a:r>
              <a:rPr kumimoji="1" lang="ja-JP" altLang="en-US" sz="2000" dirty="0"/>
              <a:t>は激減して横ばい</a:t>
            </a:r>
            <a:endParaRPr kumimoji="1" lang="en-US" altLang="ja-JP" sz="2000" dirty="0"/>
          </a:p>
          <a:p>
            <a:r>
              <a:rPr lang="ja-JP" altLang="en-US" sz="2000" dirty="0"/>
              <a:t>タイプ別には、再エネと原子力は全てのシナリオで増加、石油と天然ガスは</a:t>
            </a:r>
            <a:r>
              <a:rPr lang="en-US" altLang="ja-JP" sz="2000" dirty="0"/>
              <a:t>CPS</a:t>
            </a:r>
            <a:r>
              <a:rPr lang="ja-JP" altLang="en-US" sz="2000" dirty="0"/>
              <a:t>のみ増加、石炭は全てのシナリオで低下</a:t>
            </a:r>
            <a:endParaRPr kumimoji="1" lang="ja-JP" altLang="en-US" sz="2000" dirty="0"/>
          </a:p>
        </p:txBody>
      </p:sp>
      <p:graphicFrame>
        <p:nvGraphicFramePr>
          <p:cNvPr id="4" name="グラフ 3">
            <a:extLst>
              <a:ext uri="{FF2B5EF4-FFF2-40B4-BE49-F238E27FC236}">
                <a16:creationId xmlns:a16="http://schemas.microsoft.com/office/drawing/2014/main" id="{AFABDD3E-F46C-495D-AA84-CF186DD147CD}"/>
              </a:ext>
            </a:extLst>
          </p:cNvPr>
          <p:cNvGraphicFramePr>
            <a:graphicFrameLocks/>
          </p:cNvGraphicFramePr>
          <p:nvPr>
            <p:extLst>
              <p:ext uri="{D42A27DB-BD31-4B8C-83A1-F6EECF244321}">
                <p14:modId xmlns:p14="http://schemas.microsoft.com/office/powerpoint/2010/main" val="1507732197"/>
              </p:ext>
            </p:extLst>
          </p:nvPr>
        </p:nvGraphicFramePr>
        <p:xfrm>
          <a:off x="3907865" y="1799942"/>
          <a:ext cx="3221628" cy="2569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23636677-0E07-48CE-A687-BB101E2A47C2}"/>
              </a:ext>
            </a:extLst>
          </p:cNvPr>
          <p:cNvGraphicFramePr>
            <a:graphicFrameLocks/>
          </p:cNvGraphicFramePr>
          <p:nvPr>
            <p:extLst>
              <p:ext uri="{D42A27DB-BD31-4B8C-83A1-F6EECF244321}">
                <p14:modId xmlns:p14="http://schemas.microsoft.com/office/powerpoint/2010/main" val="1593088100"/>
              </p:ext>
            </p:extLst>
          </p:nvPr>
        </p:nvGraphicFramePr>
        <p:xfrm>
          <a:off x="7193468" y="4314969"/>
          <a:ext cx="3273058" cy="25430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A4DB250-BE32-4068-B6D2-54BAB0972056}"/>
              </a:ext>
            </a:extLst>
          </p:cNvPr>
          <p:cNvGraphicFramePr>
            <a:graphicFrameLocks/>
          </p:cNvGraphicFramePr>
          <p:nvPr>
            <p:extLst>
              <p:ext uri="{D42A27DB-BD31-4B8C-83A1-F6EECF244321}">
                <p14:modId xmlns:p14="http://schemas.microsoft.com/office/powerpoint/2010/main" val="3924395569"/>
              </p:ext>
            </p:extLst>
          </p:nvPr>
        </p:nvGraphicFramePr>
        <p:xfrm>
          <a:off x="532852" y="4276529"/>
          <a:ext cx="3323122" cy="25387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1C1EFDF4-EFD8-4DF8-937A-F54EB9A6A0D1}"/>
              </a:ext>
            </a:extLst>
          </p:cNvPr>
          <p:cNvGraphicFramePr>
            <a:graphicFrameLocks/>
          </p:cNvGraphicFramePr>
          <p:nvPr>
            <p:extLst>
              <p:ext uri="{D42A27DB-BD31-4B8C-83A1-F6EECF244321}">
                <p14:modId xmlns:p14="http://schemas.microsoft.com/office/powerpoint/2010/main" val="3622486720"/>
              </p:ext>
            </p:extLst>
          </p:nvPr>
        </p:nvGraphicFramePr>
        <p:xfrm>
          <a:off x="7099701" y="1773365"/>
          <a:ext cx="3273058" cy="25150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a:extLst>
              <a:ext uri="{FF2B5EF4-FFF2-40B4-BE49-F238E27FC236}">
                <a16:creationId xmlns:a16="http://schemas.microsoft.com/office/drawing/2014/main" id="{3AEE16AF-CAA2-4A5B-8447-5EDE4EACE8E4}"/>
              </a:ext>
            </a:extLst>
          </p:cNvPr>
          <p:cNvGraphicFramePr>
            <a:graphicFrameLocks/>
          </p:cNvGraphicFramePr>
          <p:nvPr>
            <p:extLst>
              <p:ext uri="{D42A27DB-BD31-4B8C-83A1-F6EECF244321}">
                <p14:modId xmlns:p14="http://schemas.microsoft.com/office/powerpoint/2010/main" val="4129477459"/>
              </p:ext>
            </p:extLst>
          </p:nvPr>
        </p:nvGraphicFramePr>
        <p:xfrm>
          <a:off x="3883471" y="4276529"/>
          <a:ext cx="3466085" cy="2559606"/>
        </p:xfrm>
        <a:graphic>
          <a:graphicData uri="http://schemas.openxmlformats.org/drawingml/2006/chart">
            <c:chart xmlns:c="http://schemas.openxmlformats.org/drawingml/2006/chart" xmlns:r="http://schemas.openxmlformats.org/officeDocument/2006/relationships" r:id="rId7"/>
          </a:graphicData>
        </a:graphic>
      </p:graphicFrame>
      <p:sp>
        <p:nvSpPr>
          <p:cNvPr id="6" name="スライド番号プレースホルダー 3">
            <a:extLst>
              <a:ext uri="{FF2B5EF4-FFF2-40B4-BE49-F238E27FC236}">
                <a16:creationId xmlns:a16="http://schemas.microsoft.com/office/drawing/2014/main" id="{39A6C8C7-B289-9083-D9DA-B0A12021B2E5}"/>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15</a:t>
            </a:fld>
            <a:endParaRPr kumimoji="0" lang="en-US" altLang="ja-JP" sz="2000" dirty="0">
              <a:solidFill>
                <a:schemeClr val="tx1">
                  <a:lumMod val="50000"/>
                  <a:lumOff val="50000"/>
                </a:schemeClr>
              </a:solidFill>
              <a:cs typeface="Arial" panose="020B0604020202020204" pitchFamily="34" charset="0"/>
            </a:endParaRPr>
          </a:p>
        </p:txBody>
      </p:sp>
      <p:sp>
        <p:nvSpPr>
          <p:cNvPr id="7" name="テキスト ボックス 6">
            <a:extLst>
              <a:ext uri="{FF2B5EF4-FFF2-40B4-BE49-F238E27FC236}">
                <a16:creationId xmlns:a16="http://schemas.microsoft.com/office/drawing/2014/main" id="{746E6A2B-A808-00BA-92AA-801C9874D82C}"/>
              </a:ext>
            </a:extLst>
          </p:cNvPr>
          <p:cNvSpPr txBox="1"/>
          <p:nvPr/>
        </p:nvSpPr>
        <p:spPr>
          <a:xfrm>
            <a:off x="6754761" y="170586"/>
            <a:ext cx="5053975" cy="646331"/>
          </a:xfrm>
          <a:prstGeom prst="rect">
            <a:avLst/>
          </a:prstGeom>
          <a:noFill/>
        </p:spPr>
        <p:txBody>
          <a:bodyPr wrap="square" rtlCol="0">
            <a:spAutoFit/>
          </a:bodyPr>
          <a:lstStyle/>
          <a:p>
            <a:pPr marL="176213" indent="-176213"/>
            <a:r>
              <a:rPr kumimoji="1" lang="ja-JP" altLang="en-US" dirty="0">
                <a:solidFill>
                  <a:srgbClr val="FF0000"/>
                </a:solidFill>
              </a:rPr>
              <a:t>＊</a:t>
            </a:r>
            <a:r>
              <a:rPr kumimoji="1" lang="en-US" altLang="ja-JP" dirty="0">
                <a:solidFill>
                  <a:srgbClr val="FF0000"/>
                </a:solidFill>
              </a:rPr>
              <a:t>WEO2025</a:t>
            </a:r>
            <a:r>
              <a:rPr kumimoji="1" lang="ja-JP" altLang="en-US" dirty="0">
                <a:solidFill>
                  <a:srgbClr val="FF0000"/>
                </a:solidFill>
              </a:rPr>
              <a:t>本文中にシナリオ比較のグラフがないため、データから作図したものを示す</a:t>
            </a:r>
          </a:p>
        </p:txBody>
      </p:sp>
      <p:sp>
        <p:nvSpPr>
          <p:cNvPr id="12" name="テキスト ボックス 11">
            <a:extLst>
              <a:ext uri="{FF2B5EF4-FFF2-40B4-BE49-F238E27FC236}">
                <a16:creationId xmlns:a16="http://schemas.microsoft.com/office/drawing/2014/main" id="{42CE800F-83A7-477B-F80C-E3B874EA52E3}"/>
              </a:ext>
            </a:extLst>
          </p:cNvPr>
          <p:cNvSpPr txBox="1"/>
          <p:nvPr/>
        </p:nvSpPr>
        <p:spPr>
          <a:xfrm>
            <a:off x="532852" y="1902025"/>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13" name="テキスト ボックス 12">
            <a:extLst>
              <a:ext uri="{FF2B5EF4-FFF2-40B4-BE49-F238E27FC236}">
                <a16:creationId xmlns:a16="http://schemas.microsoft.com/office/drawing/2014/main" id="{0B030C33-3F98-0DFE-E05C-51C7D8CEAA9B}"/>
              </a:ext>
            </a:extLst>
          </p:cNvPr>
          <p:cNvSpPr txBox="1"/>
          <p:nvPr/>
        </p:nvSpPr>
        <p:spPr>
          <a:xfrm>
            <a:off x="3972087" y="190556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4" name="テキスト ボックス 13">
            <a:extLst>
              <a:ext uri="{FF2B5EF4-FFF2-40B4-BE49-F238E27FC236}">
                <a16:creationId xmlns:a16="http://schemas.microsoft.com/office/drawing/2014/main" id="{2FD16293-81D0-9117-9FB2-209076ABAADF}"/>
              </a:ext>
            </a:extLst>
          </p:cNvPr>
          <p:cNvSpPr txBox="1"/>
          <p:nvPr/>
        </p:nvSpPr>
        <p:spPr>
          <a:xfrm>
            <a:off x="7193468" y="1871772"/>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5" name="テキスト ボックス 14">
            <a:extLst>
              <a:ext uri="{FF2B5EF4-FFF2-40B4-BE49-F238E27FC236}">
                <a16:creationId xmlns:a16="http://schemas.microsoft.com/office/drawing/2014/main" id="{041C4E1F-EBB1-49A0-C5B9-DFA68035B924}"/>
              </a:ext>
            </a:extLst>
          </p:cNvPr>
          <p:cNvSpPr txBox="1"/>
          <p:nvPr/>
        </p:nvSpPr>
        <p:spPr>
          <a:xfrm>
            <a:off x="532852" y="4416378"/>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16" name="テキスト ボックス 15">
            <a:extLst>
              <a:ext uri="{FF2B5EF4-FFF2-40B4-BE49-F238E27FC236}">
                <a16:creationId xmlns:a16="http://schemas.microsoft.com/office/drawing/2014/main" id="{49C6D57D-07DE-F67F-99AF-ACBA33185EE2}"/>
              </a:ext>
            </a:extLst>
          </p:cNvPr>
          <p:cNvSpPr txBox="1"/>
          <p:nvPr/>
        </p:nvSpPr>
        <p:spPr>
          <a:xfrm>
            <a:off x="3972087" y="4419914"/>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7" name="テキスト ボックス 16">
            <a:extLst>
              <a:ext uri="{FF2B5EF4-FFF2-40B4-BE49-F238E27FC236}">
                <a16:creationId xmlns:a16="http://schemas.microsoft.com/office/drawing/2014/main" id="{8AACB120-CEDA-9B56-5822-BCB662328768}"/>
              </a:ext>
            </a:extLst>
          </p:cNvPr>
          <p:cNvSpPr txBox="1"/>
          <p:nvPr/>
        </p:nvSpPr>
        <p:spPr>
          <a:xfrm>
            <a:off x="7193468" y="4386125"/>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Tree>
    <p:extLst>
      <p:ext uri="{BB962C8B-B14F-4D97-AF65-F5344CB8AC3E}">
        <p14:creationId xmlns:p14="http://schemas.microsoft.com/office/powerpoint/2010/main" val="4138909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F893B3-B12C-51F8-732F-CEEA374A7C80}"/>
              </a:ext>
            </a:extLst>
          </p:cNvPr>
          <p:cNvSpPr>
            <a:spLocks noGrp="1"/>
          </p:cNvSpPr>
          <p:nvPr>
            <p:ph type="title"/>
          </p:nvPr>
        </p:nvSpPr>
        <p:spPr/>
        <p:txBody>
          <a:bodyPr/>
          <a:lstStyle/>
          <a:p>
            <a:r>
              <a:rPr kumimoji="1" lang="en-US" altLang="ja-JP" dirty="0"/>
              <a:t>CO2</a:t>
            </a:r>
            <a:r>
              <a:rPr kumimoji="1" lang="ja-JP" altLang="en-US" dirty="0"/>
              <a:t>排出量</a:t>
            </a:r>
          </a:p>
        </p:txBody>
      </p:sp>
      <p:pic>
        <p:nvPicPr>
          <p:cNvPr id="7" name="コンテンツ プレースホルダー 6">
            <a:extLst>
              <a:ext uri="{FF2B5EF4-FFF2-40B4-BE49-F238E27FC236}">
                <a16:creationId xmlns:a16="http://schemas.microsoft.com/office/drawing/2014/main" id="{0BB48334-F936-49E8-C376-B64574E30BBB}"/>
              </a:ext>
            </a:extLst>
          </p:cNvPr>
          <p:cNvPicPr>
            <a:picLocks noGrp="1" noChangeAspect="1"/>
          </p:cNvPicPr>
          <p:nvPr>
            <p:ph idx="1"/>
          </p:nvPr>
        </p:nvPicPr>
        <p:blipFill>
          <a:blip r:embed="rId2"/>
          <a:stretch>
            <a:fillRect/>
          </a:stretch>
        </p:blipFill>
        <p:spPr>
          <a:xfrm>
            <a:off x="6096000" y="3018503"/>
            <a:ext cx="5965984" cy="3730900"/>
          </a:xfrm>
          <a:prstGeom prst="rect">
            <a:avLst/>
          </a:prstGeom>
        </p:spPr>
      </p:pic>
      <p:pic>
        <p:nvPicPr>
          <p:cNvPr id="5" name="図 4">
            <a:extLst>
              <a:ext uri="{FF2B5EF4-FFF2-40B4-BE49-F238E27FC236}">
                <a16:creationId xmlns:a16="http://schemas.microsoft.com/office/drawing/2014/main" id="{BBED263D-31C9-102F-CCD7-4E82334BB457}"/>
              </a:ext>
            </a:extLst>
          </p:cNvPr>
          <p:cNvPicPr>
            <a:picLocks noChangeAspect="1"/>
          </p:cNvPicPr>
          <p:nvPr/>
        </p:nvPicPr>
        <p:blipFill>
          <a:blip r:embed="rId3"/>
          <a:stretch>
            <a:fillRect/>
          </a:stretch>
        </p:blipFill>
        <p:spPr>
          <a:xfrm>
            <a:off x="56493" y="2957313"/>
            <a:ext cx="6039507" cy="3743191"/>
          </a:xfrm>
          <a:prstGeom prst="rect">
            <a:avLst/>
          </a:prstGeom>
        </p:spPr>
      </p:pic>
      <p:sp>
        <p:nvSpPr>
          <p:cNvPr id="3" name="コンテンツ プレースホルダー 2">
            <a:extLst>
              <a:ext uri="{FF2B5EF4-FFF2-40B4-BE49-F238E27FC236}">
                <a16:creationId xmlns:a16="http://schemas.microsoft.com/office/drawing/2014/main" id="{0E601970-63B2-B01C-BC9E-2140F7D7131B}"/>
              </a:ext>
            </a:extLst>
          </p:cNvPr>
          <p:cNvSpPr txBox="1">
            <a:spLocks/>
          </p:cNvSpPr>
          <p:nvPr/>
        </p:nvSpPr>
        <p:spPr>
          <a:xfrm>
            <a:off x="838200" y="929148"/>
            <a:ext cx="10515600" cy="20770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900" b="1" dirty="0">
                <a:solidFill>
                  <a:srgbClr val="C00000"/>
                </a:solidFill>
                <a:latin typeface="Meiryo UI" panose="020B0604030504040204" pitchFamily="50" charset="-128"/>
                <a:ea typeface="Meiryo UI" panose="020B0604030504040204" pitchFamily="50" charset="-128"/>
              </a:rPr>
              <a:t>CPS</a:t>
            </a:r>
            <a:r>
              <a:rPr lang="ja-JP" altLang="en-US" sz="1900" dirty="0">
                <a:latin typeface="Meiryo UI" panose="020B0604030504040204" pitchFamily="50" charset="-128"/>
                <a:ea typeface="Meiryo UI" panose="020B0604030504040204" pitchFamily="50" charset="-128"/>
              </a:rPr>
              <a:t>（左図）</a:t>
            </a:r>
            <a:r>
              <a:rPr lang="ja-JP" altLang="en-US" sz="1900" dirty="0"/>
              <a:t>・・</a:t>
            </a:r>
            <a:r>
              <a:rPr lang="en-US" altLang="ja-JP" sz="1900" dirty="0"/>
              <a:t>CO2</a:t>
            </a:r>
            <a:r>
              <a:rPr lang="ja-JP" altLang="en-US" sz="1900" dirty="0"/>
              <a:t>排出量は</a:t>
            </a:r>
            <a:r>
              <a:rPr lang="en-US" altLang="ja-JP" sz="1900" dirty="0"/>
              <a:t>2030</a:t>
            </a:r>
            <a:r>
              <a:rPr lang="ja-JP" altLang="en-US" sz="1900" dirty="0"/>
              <a:t>年初めにピークに達し、</a:t>
            </a:r>
            <a:r>
              <a:rPr lang="en-US" altLang="ja-JP" sz="1900" dirty="0"/>
              <a:t>2050</a:t>
            </a:r>
            <a:r>
              <a:rPr lang="ja-JP" altLang="en-US" sz="1900" dirty="0"/>
              <a:t>年までほぼ横ばい</a:t>
            </a:r>
            <a:endParaRPr lang="en-US" altLang="ja-JP" sz="1900" dirty="0"/>
          </a:p>
          <a:p>
            <a:pPr marL="447675"/>
            <a:r>
              <a:rPr lang="ja-JP" altLang="en-US" sz="1800" dirty="0"/>
              <a:t>部門別：電力は間もなく減少に転じ、産業＆運輸は増加、民生は微減と従来トレンドを維持</a:t>
            </a:r>
            <a:endParaRPr lang="en-US" altLang="ja-JP" sz="1800" dirty="0"/>
          </a:p>
          <a:p>
            <a:pPr marL="447675"/>
            <a:r>
              <a:rPr lang="ja-JP" altLang="en-US" sz="1800" dirty="0"/>
              <a:t>地域別：</a:t>
            </a:r>
            <a:r>
              <a:rPr lang="en-US" altLang="ja-JP" sz="1800" dirty="0"/>
              <a:t>OECD</a:t>
            </a:r>
            <a:r>
              <a:rPr lang="ja-JP" altLang="en-US" sz="1800" dirty="0"/>
              <a:t>は従来トレンドで減少、中国も間もなく減少に転じるが、その他地域の増加で相殺</a:t>
            </a:r>
            <a:endParaRPr lang="en-US" altLang="ja-JP" sz="1800" dirty="0"/>
          </a:p>
          <a:p>
            <a:pPr marL="0" indent="0">
              <a:buNone/>
            </a:pPr>
            <a:r>
              <a:rPr lang="en-US" altLang="ja-JP" sz="1900" b="1" dirty="0">
                <a:solidFill>
                  <a:schemeClr val="accent1"/>
                </a:solidFill>
                <a:latin typeface="Meiryo UI" panose="020B0604030504040204" pitchFamily="50" charset="-128"/>
                <a:ea typeface="Meiryo UI" panose="020B0604030504040204" pitchFamily="50" charset="-128"/>
              </a:rPr>
              <a:t>STEPS</a:t>
            </a:r>
            <a:r>
              <a:rPr lang="ja-JP" altLang="en-US" sz="1900" dirty="0">
                <a:latin typeface="Meiryo UI" panose="020B0604030504040204" pitchFamily="50" charset="-128"/>
                <a:ea typeface="Meiryo UI" panose="020B0604030504040204" pitchFamily="50" charset="-128"/>
              </a:rPr>
              <a:t>（右図）</a:t>
            </a:r>
            <a:r>
              <a:rPr lang="ja-JP" altLang="en-US" sz="1900" dirty="0"/>
              <a:t>・・</a:t>
            </a:r>
            <a:r>
              <a:rPr lang="en-US" altLang="ja-JP" sz="1900" dirty="0"/>
              <a:t>CO2</a:t>
            </a:r>
            <a:r>
              <a:rPr lang="ja-JP" altLang="en-US" sz="1900" dirty="0"/>
              <a:t>排出量は間もなくピークに達して減少に転じ、</a:t>
            </a:r>
            <a:r>
              <a:rPr lang="en-US" altLang="ja-JP" sz="1900" dirty="0"/>
              <a:t>2050</a:t>
            </a:r>
            <a:r>
              <a:rPr lang="ja-JP" altLang="en-US" sz="1900" dirty="0"/>
              <a:t>年には</a:t>
            </a:r>
            <a:r>
              <a:rPr lang="en-US" altLang="ja-JP" sz="1900" dirty="0"/>
              <a:t>2005</a:t>
            </a:r>
            <a:r>
              <a:rPr lang="ja-JP" altLang="en-US" sz="1900" dirty="0"/>
              <a:t>年レベルに</a:t>
            </a:r>
            <a:endParaRPr lang="en-US" altLang="ja-JP" sz="1900" dirty="0"/>
          </a:p>
          <a:p>
            <a:pPr marL="447675"/>
            <a:r>
              <a:rPr lang="ja-JP" altLang="en-US" sz="1800" dirty="0"/>
              <a:t>部門別：電力は間もなく減少に転じて急減する、運輸も減少</a:t>
            </a:r>
            <a:endParaRPr lang="en-US" altLang="ja-JP" sz="1800" dirty="0"/>
          </a:p>
          <a:p>
            <a:pPr marL="447675"/>
            <a:r>
              <a:rPr lang="ja-JP" altLang="en-US" sz="1800" dirty="0"/>
              <a:t>地域別：</a:t>
            </a:r>
            <a:r>
              <a:rPr lang="en-US" altLang="ja-JP" sz="1800" dirty="0"/>
              <a:t>OECD</a:t>
            </a:r>
            <a:r>
              <a:rPr lang="ja-JP" altLang="en-US" sz="1800" dirty="0"/>
              <a:t>と中国は大きく減少、その他地域はほぼ横ばい</a:t>
            </a:r>
            <a:endParaRPr lang="en-US" altLang="ja-JP" sz="1800" dirty="0"/>
          </a:p>
        </p:txBody>
      </p:sp>
      <p:sp>
        <p:nvSpPr>
          <p:cNvPr id="4" name="正方形/長方形 3">
            <a:extLst>
              <a:ext uri="{FF2B5EF4-FFF2-40B4-BE49-F238E27FC236}">
                <a16:creationId xmlns:a16="http://schemas.microsoft.com/office/drawing/2014/main" id="{6FCFE07D-AE09-4C68-6F13-00577B165ACB}"/>
              </a:ext>
            </a:extLst>
          </p:cNvPr>
          <p:cNvSpPr/>
          <p:nvPr/>
        </p:nvSpPr>
        <p:spPr>
          <a:xfrm>
            <a:off x="424643" y="6217502"/>
            <a:ext cx="5671357" cy="550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二酸化炭素排出量は産業と運輸部門では増加するが、電力部門での減少により、排出量は</a:t>
            </a:r>
            <a:r>
              <a:rPr lang="en-US" altLang="ja-JP" sz="1400" b="1" dirty="0">
                <a:solidFill>
                  <a:schemeClr val="accent2"/>
                </a:solidFill>
              </a:rPr>
              <a:t>2050</a:t>
            </a:r>
            <a:r>
              <a:rPr lang="ja-JP" altLang="en-US" sz="1400" b="1" dirty="0">
                <a:solidFill>
                  <a:schemeClr val="accent2"/>
                </a:solidFill>
              </a:rPr>
              <a:t>年まで長らく横ばいの状態に</a:t>
            </a:r>
            <a:endParaRPr kumimoji="1" lang="ja-JP" altLang="en-US" sz="1400" b="1" dirty="0">
              <a:solidFill>
                <a:schemeClr val="accent2"/>
              </a:solidFill>
            </a:endParaRPr>
          </a:p>
        </p:txBody>
      </p:sp>
      <p:sp>
        <p:nvSpPr>
          <p:cNvPr id="6" name="正方形/長方形 5">
            <a:extLst>
              <a:ext uri="{FF2B5EF4-FFF2-40B4-BE49-F238E27FC236}">
                <a16:creationId xmlns:a16="http://schemas.microsoft.com/office/drawing/2014/main" id="{CD70DA9A-BBBB-4F86-F217-A03D3F6C3A4C}"/>
              </a:ext>
            </a:extLst>
          </p:cNvPr>
          <p:cNvSpPr/>
          <p:nvPr/>
        </p:nvSpPr>
        <p:spPr>
          <a:xfrm>
            <a:off x="6429127" y="6217502"/>
            <a:ext cx="5671357" cy="550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中国における石炭火力の減少を主な要因とする発電電力量ミックスの変化は、</a:t>
            </a:r>
            <a:r>
              <a:rPr lang="en-US" altLang="ja-JP" sz="1400" b="1" dirty="0">
                <a:solidFill>
                  <a:schemeClr val="accent2"/>
                </a:solidFill>
              </a:rPr>
              <a:t>CO2</a:t>
            </a:r>
            <a:r>
              <a:rPr lang="ja-JP" altLang="en-US" sz="1400" b="1" dirty="0">
                <a:solidFill>
                  <a:schemeClr val="accent2"/>
                </a:solidFill>
              </a:rPr>
              <a:t>排出量を全体的に減少させる</a:t>
            </a:r>
            <a:endParaRPr kumimoji="1" lang="ja-JP" altLang="en-US" sz="1400" b="1" dirty="0">
              <a:solidFill>
                <a:schemeClr val="accent2"/>
              </a:solidFill>
            </a:endParaRPr>
          </a:p>
        </p:txBody>
      </p:sp>
      <p:sp>
        <p:nvSpPr>
          <p:cNvPr id="8" name="スライド番号プレースホルダー 3">
            <a:extLst>
              <a:ext uri="{FF2B5EF4-FFF2-40B4-BE49-F238E27FC236}">
                <a16:creationId xmlns:a16="http://schemas.microsoft.com/office/drawing/2014/main" id="{BC8F723E-4347-2850-E353-B1210A5B59C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16</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77867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8A88A3-E3A2-C552-5720-21CA5DC63E63}"/>
              </a:ext>
            </a:extLst>
          </p:cNvPr>
          <p:cNvSpPr>
            <a:spLocks noGrp="1"/>
          </p:cNvSpPr>
          <p:nvPr>
            <p:ph type="title"/>
          </p:nvPr>
        </p:nvSpPr>
        <p:spPr/>
        <p:txBody>
          <a:bodyPr>
            <a:normAutofit/>
          </a:bodyPr>
          <a:lstStyle/>
          <a:p>
            <a:r>
              <a:rPr kumimoji="1" lang="ja-JP" altLang="en-US" dirty="0"/>
              <a:t>発電電力量</a:t>
            </a:r>
          </a:p>
        </p:txBody>
      </p:sp>
      <p:pic>
        <p:nvPicPr>
          <p:cNvPr id="5" name="図 4">
            <a:extLst>
              <a:ext uri="{FF2B5EF4-FFF2-40B4-BE49-F238E27FC236}">
                <a16:creationId xmlns:a16="http://schemas.microsoft.com/office/drawing/2014/main" id="{EA7E8B36-7542-2F82-4830-0EC3405A229D}"/>
              </a:ext>
            </a:extLst>
          </p:cNvPr>
          <p:cNvPicPr>
            <a:picLocks noChangeAspect="1"/>
          </p:cNvPicPr>
          <p:nvPr/>
        </p:nvPicPr>
        <p:blipFill>
          <a:blip r:embed="rId2"/>
          <a:stretch>
            <a:fillRect/>
          </a:stretch>
        </p:blipFill>
        <p:spPr>
          <a:xfrm>
            <a:off x="6075794" y="2844015"/>
            <a:ext cx="6056244" cy="4013985"/>
          </a:xfrm>
          <a:prstGeom prst="rect">
            <a:avLst/>
          </a:prstGeom>
        </p:spPr>
      </p:pic>
      <p:pic>
        <p:nvPicPr>
          <p:cNvPr id="7" name="図 6">
            <a:extLst>
              <a:ext uri="{FF2B5EF4-FFF2-40B4-BE49-F238E27FC236}">
                <a16:creationId xmlns:a16="http://schemas.microsoft.com/office/drawing/2014/main" id="{FCC8ED18-37FA-5383-F3AE-FE64C513CA89}"/>
              </a:ext>
            </a:extLst>
          </p:cNvPr>
          <p:cNvPicPr>
            <a:picLocks noChangeAspect="1"/>
          </p:cNvPicPr>
          <p:nvPr/>
        </p:nvPicPr>
        <p:blipFill>
          <a:blip r:embed="rId3"/>
          <a:stretch>
            <a:fillRect/>
          </a:stretch>
        </p:blipFill>
        <p:spPr>
          <a:xfrm>
            <a:off x="59962" y="2818614"/>
            <a:ext cx="6015832" cy="4086761"/>
          </a:xfrm>
          <a:prstGeom prst="rect">
            <a:avLst/>
          </a:prstGeom>
        </p:spPr>
      </p:pic>
      <p:sp>
        <p:nvSpPr>
          <p:cNvPr id="4" name="正方形/長方形 3">
            <a:extLst>
              <a:ext uri="{FF2B5EF4-FFF2-40B4-BE49-F238E27FC236}">
                <a16:creationId xmlns:a16="http://schemas.microsoft.com/office/drawing/2014/main" id="{26965434-54AE-4FC4-3972-177E4573D47C}"/>
              </a:ext>
            </a:extLst>
          </p:cNvPr>
          <p:cNvSpPr/>
          <p:nvPr/>
        </p:nvSpPr>
        <p:spPr>
          <a:xfrm>
            <a:off x="56562" y="6157656"/>
            <a:ext cx="6019232" cy="700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石炭と天然ガスは</a:t>
            </a:r>
            <a:r>
              <a:rPr lang="en-US" altLang="ja-JP" sz="1400" b="1" dirty="0">
                <a:solidFill>
                  <a:schemeClr val="accent2"/>
                </a:solidFill>
              </a:rPr>
              <a:t>2030</a:t>
            </a:r>
            <a:r>
              <a:rPr lang="ja-JP" altLang="en-US" sz="1400" b="1" dirty="0">
                <a:solidFill>
                  <a:schemeClr val="accent2"/>
                </a:solidFill>
              </a:rPr>
              <a:t>年代まで世界の電力供給の基盤であり続ける。  これに原子力の復活と再生可能エネルギーの急速な導入が加わる。</a:t>
            </a:r>
            <a:endParaRPr kumimoji="1" lang="ja-JP" altLang="en-US" sz="1400" b="1" dirty="0">
              <a:solidFill>
                <a:schemeClr val="accent2"/>
              </a:solidFill>
            </a:endParaRPr>
          </a:p>
        </p:txBody>
      </p:sp>
      <p:sp>
        <p:nvSpPr>
          <p:cNvPr id="6" name="正方形/長方形 5">
            <a:extLst>
              <a:ext uri="{FF2B5EF4-FFF2-40B4-BE49-F238E27FC236}">
                <a16:creationId xmlns:a16="http://schemas.microsoft.com/office/drawing/2014/main" id="{9E053A84-24E5-EB68-432F-6D1C95623307}"/>
              </a:ext>
            </a:extLst>
          </p:cNvPr>
          <p:cNvSpPr/>
          <p:nvPr/>
        </p:nvSpPr>
        <p:spPr>
          <a:xfrm>
            <a:off x="6851316" y="6140922"/>
            <a:ext cx="4498560" cy="661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太陽光、風力、原子量の増加、そして石炭火力の減少により、世界の発電電力量ミックスは変容する。</a:t>
            </a:r>
            <a:endParaRPr kumimoji="1" lang="ja-JP" altLang="en-US" sz="1400" b="1" dirty="0">
              <a:solidFill>
                <a:schemeClr val="accent2"/>
              </a:solidFill>
            </a:endParaRPr>
          </a:p>
        </p:txBody>
      </p:sp>
      <p:sp>
        <p:nvSpPr>
          <p:cNvPr id="8" name="コンテンツ プレースホルダー 2">
            <a:extLst>
              <a:ext uri="{FF2B5EF4-FFF2-40B4-BE49-F238E27FC236}">
                <a16:creationId xmlns:a16="http://schemas.microsoft.com/office/drawing/2014/main" id="{A27323A1-F064-5B5F-E729-355DB294AC91}"/>
              </a:ext>
            </a:extLst>
          </p:cNvPr>
          <p:cNvSpPr txBox="1">
            <a:spLocks/>
          </p:cNvSpPr>
          <p:nvPr/>
        </p:nvSpPr>
        <p:spPr>
          <a:xfrm>
            <a:off x="838200" y="929148"/>
            <a:ext cx="10515600" cy="207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900" b="1" dirty="0">
                <a:solidFill>
                  <a:srgbClr val="C00000"/>
                </a:solidFill>
                <a:latin typeface="Meiryo UI" panose="020B0604030504040204" pitchFamily="50" charset="-128"/>
                <a:ea typeface="Meiryo UI" panose="020B0604030504040204" pitchFamily="50" charset="-128"/>
              </a:rPr>
              <a:t>CPS</a:t>
            </a:r>
            <a:r>
              <a:rPr lang="ja-JP" altLang="en-US" sz="1900" dirty="0">
                <a:latin typeface="Meiryo UI" panose="020B0604030504040204" pitchFamily="50" charset="-128"/>
                <a:ea typeface="Meiryo UI" panose="020B0604030504040204" pitchFamily="50" charset="-128"/>
              </a:rPr>
              <a:t>（左図）：発電電力量ミックスの化石燃料割合低下、再エネ割合上昇</a:t>
            </a:r>
            <a:endParaRPr lang="en-US" altLang="ja-JP" sz="1900" dirty="0"/>
          </a:p>
          <a:p>
            <a:pPr marL="447675"/>
            <a:r>
              <a:rPr lang="ja-JP" altLang="en-US" sz="1800" dirty="0"/>
              <a:t>石炭は漸減、天然ガスは漸増、太陽光と風力が急増する</a:t>
            </a:r>
            <a:endParaRPr lang="en-US" altLang="ja-JP" sz="1800" dirty="0"/>
          </a:p>
          <a:p>
            <a:pPr marL="447675"/>
            <a:r>
              <a:rPr lang="ja-JP" altLang="en-US" sz="1800" dirty="0"/>
              <a:t>化石燃料割合は</a:t>
            </a:r>
            <a:r>
              <a:rPr lang="en-US" altLang="ja-JP" sz="1800" dirty="0"/>
              <a:t>2050</a:t>
            </a:r>
            <a:r>
              <a:rPr lang="ja-JP" altLang="en-US" sz="1800" dirty="0"/>
              <a:t>年には</a:t>
            </a:r>
            <a:r>
              <a:rPr lang="en-US" altLang="ja-JP" sz="1800" dirty="0"/>
              <a:t>30%</a:t>
            </a:r>
            <a:r>
              <a:rPr lang="ja-JP" altLang="en-US" sz="1800" dirty="0"/>
              <a:t>にまで低下、再エネ割合は上昇して</a:t>
            </a:r>
            <a:r>
              <a:rPr lang="en-US" altLang="ja-JP" sz="1800" dirty="0"/>
              <a:t>2050</a:t>
            </a:r>
            <a:r>
              <a:rPr lang="ja-JP" altLang="en-US" sz="1800" dirty="0"/>
              <a:t>年には</a:t>
            </a:r>
            <a:r>
              <a:rPr lang="en-US" altLang="ja-JP" sz="1800" dirty="0"/>
              <a:t>60%</a:t>
            </a:r>
            <a:r>
              <a:rPr lang="ja-JP" altLang="en-US" sz="1800" dirty="0"/>
              <a:t>を超える</a:t>
            </a:r>
            <a:endParaRPr lang="en-US" altLang="ja-JP" sz="1800" dirty="0"/>
          </a:p>
          <a:p>
            <a:pPr marL="0" indent="0">
              <a:buNone/>
            </a:pPr>
            <a:r>
              <a:rPr lang="en-US" altLang="ja-JP" sz="1900" b="1" dirty="0">
                <a:solidFill>
                  <a:schemeClr val="accent1"/>
                </a:solidFill>
                <a:latin typeface="Meiryo UI" panose="020B0604030504040204" pitchFamily="50" charset="-128"/>
                <a:ea typeface="Meiryo UI" panose="020B0604030504040204" pitchFamily="50" charset="-128"/>
              </a:rPr>
              <a:t>STEPS</a:t>
            </a:r>
            <a:r>
              <a:rPr lang="ja-JP" altLang="en-US" sz="1900" dirty="0">
                <a:latin typeface="Meiryo UI" panose="020B0604030504040204" pitchFamily="50" charset="-128"/>
                <a:ea typeface="Meiryo UI" panose="020B0604030504040204" pitchFamily="50" charset="-128"/>
              </a:rPr>
              <a:t>（右図）：発電電力量ミックスの化石燃料割合低下、再エネ割合上昇</a:t>
            </a:r>
          </a:p>
          <a:p>
            <a:pPr marL="447675"/>
            <a:r>
              <a:rPr lang="ja-JP" altLang="en-US" sz="1800" dirty="0"/>
              <a:t>化石燃料割合は</a:t>
            </a:r>
            <a:r>
              <a:rPr lang="en-US" altLang="ja-JP" sz="1800" dirty="0"/>
              <a:t>2050</a:t>
            </a:r>
            <a:r>
              <a:rPr lang="ja-JP" altLang="en-US" sz="1800" dirty="0"/>
              <a:t>年には</a:t>
            </a:r>
            <a:r>
              <a:rPr lang="en-US" altLang="ja-JP" sz="1800" dirty="0"/>
              <a:t>2%</a:t>
            </a:r>
            <a:r>
              <a:rPr lang="ja-JP" altLang="en-US" sz="1800" dirty="0"/>
              <a:t>にまで低下、再エネ割合は上昇して</a:t>
            </a:r>
            <a:r>
              <a:rPr lang="en-US" altLang="ja-JP" sz="1800" dirty="0"/>
              <a:t>2050</a:t>
            </a:r>
            <a:r>
              <a:rPr lang="ja-JP" altLang="en-US" sz="1800" dirty="0"/>
              <a:t>年には</a:t>
            </a:r>
            <a:r>
              <a:rPr lang="en-US" altLang="ja-JP" sz="1800" dirty="0"/>
              <a:t>70%</a:t>
            </a:r>
            <a:r>
              <a:rPr lang="ja-JP" altLang="en-US" sz="1800" dirty="0"/>
              <a:t>を超える</a:t>
            </a:r>
            <a:endParaRPr lang="en-US" altLang="ja-JP" sz="1800" dirty="0"/>
          </a:p>
          <a:p>
            <a:pPr marL="219075" indent="0">
              <a:buNone/>
            </a:pPr>
            <a:endParaRPr lang="en-US" altLang="ja-JP" sz="1800" dirty="0"/>
          </a:p>
        </p:txBody>
      </p:sp>
      <p:sp>
        <p:nvSpPr>
          <p:cNvPr id="3" name="スライド番号プレースホルダー 3">
            <a:extLst>
              <a:ext uri="{FF2B5EF4-FFF2-40B4-BE49-F238E27FC236}">
                <a16:creationId xmlns:a16="http://schemas.microsoft.com/office/drawing/2014/main" id="{AE575FA2-9E64-A01E-7EDB-9BB50FA8659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17</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957527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F23313-99FD-C415-AFAA-54B77B1A1BC7}"/>
              </a:ext>
            </a:extLst>
          </p:cNvPr>
          <p:cNvSpPr>
            <a:spLocks noGrp="1"/>
          </p:cNvSpPr>
          <p:nvPr>
            <p:ph type="title"/>
          </p:nvPr>
        </p:nvSpPr>
        <p:spPr/>
        <p:txBody>
          <a:bodyPr/>
          <a:lstStyle/>
          <a:p>
            <a:r>
              <a:rPr lang="ja-JP" altLang="en-US" dirty="0"/>
              <a:t>石油</a:t>
            </a:r>
            <a:endParaRPr kumimoji="1" lang="ja-JP" altLang="en-US" dirty="0"/>
          </a:p>
        </p:txBody>
      </p:sp>
      <p:pic>
        <p:nvPicPr>
          <p:cNvPr id="5" name="図 4">
            <a:extLst>
              <a:ext uri="{FF2B5EF4-FFF2-40B4-BE49-F238E27FC236}">
                <a16:creationId xmlns:a16="http://schemas.microsoft.com/office/drawing/2014/main" id="{D7314DF0-C699-8CD1-7102-C5A53452B1A7}"/>
              </a:ext>
            </a:extLst>
          </p:cNvPr>
          <p:cNvPicPr>
            <a:picLocks noChangeAspect="1"/>
          </p:cNvPicPr>
          <p:nvPr/>
        </p:nvPicPr>
        <p:blipFill>
          <a:blip r:embed="rId2"/>
          <a:srcRect r="259" b="4471"/>
          <a:stretch>
            <a:fillRect/>
          </a:stretch>
        </p:blipFill>
        <p:spPr>
          <a:xfrm>
            <a:off x="101228" y="2780110"/>
            <a:ext cx="6002215" cy="3961437"/>
          </a:xfrm>
          <a:prstGeom prst="rect">
            <a:avLst/>
          </a:prstGeom>
        </p:spPr>
      </p:pic>
      <p:pic>
        <p:nvPicPr>
          <p:cNvPr id="7" name="図 6">
            <a:extLst>
              <a:ext uri="{FF2B5EF4-FFF2-40B4-BE49-F238E27FC236}">
                <a16:creationId xmlns:a16="http://schemas.microsoft.com/office/drawing/2014/main" id="{C41171EC-CABE-6A4D-6A9F-41AD1FD6D6DE}"/>
              </a:ext>
            </a:extLst>
          </p:cNvPr>
          <p:cNvPicPr>
            <a:picLocks noChangeAspect="1"/>
          </p:cNvPicPr>
          <p:nvPr/>
        </p:nvPicPr>
        <p:blipFill>
          <a:blip r:embed="rId3"/>
          <a:stretch>
            <a:fillRect/>
          </a:stretch>
        </p:blipFill>
        <p:spPr>
          <a:xfrm>
            <a:off x="5965538" y="2726365"/>
            <a:ext cx="6226462" cy="4015182"/>
          </a:xfrm>
          <a:prstGeom prst="rect">
            <a:avLst/>
          </a:prstGeom>
        </p:spPr>
      </p:pic>
      <p:sp>
        <p:nvSpPr>
          <p:cNvPr id="4" name="正方形/長方形 3">
            <a:extLst>
              <a:ext uri="{FF2B5EF4-FFF2-40B4-BE49-F238E27FC236}">
                <a16:creationId xmlns:a16="http://schemas.microsoft.com/office/drawing/2014/main" id="{E2A3AD79-7C1A-F539-9371-677D6B999B66}"/>
              </a:ext>
            </a:extLst>
          </p:cNvPr>
          <p:cNvSpPr/>
          <p:nvPr/>
        </p:nvSpPr>
        <p:spPr>
          <a:xfrm>
            <a:off x="171146" y="6216336"/>
            <a:ext cx="5901179" cy="573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2"/>
                </a:solidFill>
              </a:rPr>
              <a:t>石油化学原料と航空需要の増加に牽引され、世界の石油需要は</a:t>
            </a:r>
            <a:r>
              <a:rPr kumimoji="1" lang="en-US" altLang="ja-JP" sz="1400" b="1" dirty="0">
                <a:solidFill>
                  <a:schemeClr val="accent2"/>
                </a:solidFill>
              </a:rPr>
              <a:t>2035</a:t>
            </a:r>
            <a:r>
              <a:rPr kumimoji="1" lang="ja-JP" altLang="en-US" sz="1400" b="1" dirty="0">
                <a:solidFill>
                  <a:schemeClr val="accent2"/>
                </a:solidFill>
              </a:rPr>
              <a:t>年に</a:t>
            </a:r>
            <a:r>
              <a:rPr kumimoji="1" lang="en-US" altLang="ja-JP" sz="1400" b="1" dirty="0">
                <a:solidFill>
                  <a:schemeClr val="accent2"/>
                </a:solidFill>
              </a:rPr>
              <a:t>105</a:t>
            </a:r>
            <a:r>
              <a:rPr kumimoji="1" lang="ja-JP" altLang="en-US" sz="1400" b="1" dirty="0">
                <a:solidFill>
                  <a:schemeClr val="accent2"/>
                </a:solidFill>
              </a:rPr>
              <a:t>百万バレル</a:t>
            </a:r>
            <a:r>
              <a:rPr kumimoji="1" lang="en-US" altLang="ja-JP" sz="1400" b="1" dirty="0">
                <a:solidFill>
                  <a:schemeClr val="accent2"/>
                </a:solidFill>
              </a:rPr>
              <a:t>/</a:t>
            </a:r>
            <a:r>
              <a:rPr kumimoji="1" lang="ja-JP" altLang="en-US" sz="1400" b="1" dirty="0">
                <a:solidFill>
                  <a:schemeClr val="accent2"/>
                </a:solidFill>
              </a:rPr>
              <a:t>日、</a:t>
            </a:r>
            <a:r>
              <a:rPr kumimoji="1" lang="en-US" altLang="ja-JP" sz="1400" b="1" dirty="0">
                <a:solidFill>
                  <a:schemeClr val="accent2"/>
                </a:solidFill>
              </a:rPr>
              <a:t>2050</a:t>
            </a:r>
            <a:r>
              <a:rPr kumimoji="1" lang="ja-JP" altLang="en-US" sz="1400" b="1" dirty="0">
                <a:solidFill>
                  <a:schemeClr val="accent2"/>
                </a:solidFill>
              </a:rPr>
              <a:t>年には</a:t>
            </a:r>
            <a:r>
              <a:rPr kumimoji="1" lang="en-US" altLang="ja-JP" sz="1400" b="1" dirty="0">
                <a:solidFill>
                  <a:schemeClr val="accent2"/>
                </a:solidFill>
              </a:rPr>
              <a:t>113</a:t>
            </a:r>
            <a:r>
              <a:rPr kumimoji="1" lang="ja-JP" altLang="en-US" sz="1400" b="1" dirty="0">
                <a:solidFill>
                  <a:schemeClr val="accent2"/>
                </a:solidFill>
              </a:rPr>
              <a:t>百万バレル</a:t>
            </a:r>
            <a:r>
              <a:rPr kumimoji="1" lang="en-US" altLang="ja-JP" sz="1400" b="1" dirty="0">
                <a:solidFill>
                  <a:schemeClr val="accent2"/>
                </a:solidFill>
              </a:rPr>
              <a:t>/</a:t>
            </a:r>
            <a:r>
              <a:rPr kumimoji="1" lang="ja-JP" altLang="en-US" sz="1400" b="1" dirty="0">
                <a:solidFill>
                  <a:schemeClr val="accent2"/>
                </a:solidFill>
              </a:rPr>
              <a:t>日に増加する</a:t>
            </a:r>
          </a:p>
        </p:txBody>
      </p:sp>
      <p:sp>
        <p:nvSpPr>
          <p:cNvPr id="6" name="正方形/長方形 5">
            <a:extLst>
              <a:ext uri="{FF2B5EF4-FFF2-40B4-BE49-F238E27FC236}">
                <a16:creationId xmlns:a16="http://schemas.microsoft.com/office/drawing/2014/main" id="{021A07F9-F080-7910-F755-A866A0D3F30E}"/>
              </a:ext>
            </a:extLst>
          </p:cNvPr>
          <p:cNvSpPr/>
          <p:nvPr/>
        </p:nvSpPr>
        <p:spPr>
          <a:xfrm>
            <a:off x="5985098" y="6257168"/>
            <a:ext cx="6125234" cy="418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道路輸送の電化が</a:t>
            </a:r>
            <a:r>
              <a:rPr lang="en-US" altLang="ja-JP" sz="1400" b="1" dirty="0">
                <a:solidFill>
                  <a:schemeClr val="accent2"/>
                </a:solidFill>
              </a:rPr>
              <a:t>2030</a:t>
            </a:r>
            <a:r>
              <a:rPr lang="ja-JP" altLang="en-US" sz="1400" b="1" dirty="0">
                <a:solidFill>
                  <a:schemeClr val="accent2"/>
                </a:solidFill>
              </a:rPr>
              <a:t>年頃の石油需要ピークの主因である。石油化学原料と航空分野では、石油使用がより堅調に推移する。 </a:t>
            </a:r>
            <a:endParaRPr kumimoji="1" lang="ja-JP" altLang="en-US" sz="1400" b="1" dirty="0">
              <a:solidFill>
                <a:schemeClr val="accent2"/>
              </a:solidFill>
            </a:endParaRPr>
          </a:p>
        </p:txBody>
      </p:sp>
      <p:sp>
        <p:nvSpPr>
          <p:cNvPr id="10" name="コンテンツ プレースホルダー 2">
            <a:extLst>
              <a:ext uri="{FF2B5EF4-FFF2-40B4-BE49-F238E27FC236}">
                <a16:creationId xmlns:a16="http://schemas.microsoft.com/office/drawing/2014/main" id="{9A91F0DB-F5B3-BA57-41B5-ACA3406D03B0}"/>
              </a:ext>
            </a:extLst>
          </p:cNvPr>
          <p:cNvSpPr txBox="1">
            <a:spLocks/>
          </p:cNvSpPr>
          <p:nvPr/>
        </p:nvSpPr>
        <p:spPr>
          <a:xfrm>
            <a:off x="838200" y="929148"/>
            <a:ext cx="10515600" cy="207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900" b="1" dirty="0">
                <a:solidFill>
                  <a:srgbClr val="C00000"/>
                </a:solidFill>
                <a:latin typeface="Meiryo UI" panose="020B0604030504040204" pitchFamily="50" charset="-128"/>
                <a:ea typeface="Meiryo UI" panose="020B0604030504040204" pitchFamily="50" charset="-128"/>
              </a:rPr>
              <a:t>CPS</a:t>
            </a:r>
            <a:r>
              <a:rPr lang="ja-JP" altLang="en-US" sz="1900" dirty="0">
                <a:latin typeface="Meiryo UI" panose="020B0604030504040204" pitchFamily="50" charset="-128"/>
                <a:ea typeface="Meiryo UI" panose="020B0604030504040204" pitchFamily="50" charset="-128"/>
              </a:rPr>
              <a:t>（左図）：</a:t>
            </a:r>
            <a:r>
              <a:rPr lang="en-US" altLang="ja-JP" sz="1900" dirty="0">
                <a:latin typeface="Meiryo UI" panose="020B0604030504040204" pitchFamily="50" charset="-128"/>
                <a:ea typeface="Meiryo UI" panose="020B0604030504040204" pitchFamily="50" charset="-128"/>
              </a:rPr>
              <a:t>2050</a:t>
            </a:r>
            <a:r>
              <a:rPr lang="ja-JP" altLang="en-US" sz="1900" dirty="0">
                <a:latin typeface="Meiryo UI" panose="020B0604030504040204" pitchFamily="50" charset="-128"/>
                <a:ea typeface="Meiryo UI" panose="020B0604030504040204" pitchFamily="50" charset="-128"/>
              </a:rPr>
              <a:t>年まで増加し続ける</a:t>
            </a:r>
            <a:endParaRPr lang="en-US" altLang="ja-JP" sz="1900" dirty="0"/>
          </a:p>
          <a:p>
            <a:pPr marL="447675"/>
            <a:r>
              <a:rPr lang="ja-JP" altLang="en-US" sz="1800" dirty="0"/>
              <a:t>石油化学と航空部門の石油需要が増加する</a:t>
            </a:r>
            <a:endParaRPr lang="en-US" altLang="ja-JP" sz="1800" dirty="0"/>
          </a:p>
          <a:p>
            <a:pPr marL="447675"/>
            <a:r>
              <a:rPr lang="ja-JP" altLang="en-US" sz="1800" dirty="0"/>
              <a:t>新興国・途上国の石油需要の増加が先進国の石油需要の減少を上回る</a:t>
            </a:r>
            <a:endParaRPr lang="en-US" altLang="ja-JP" sz="1800" dirty="0"/>
          </a:p>
          <a:p>
            <a:pPr marL="0" indent="0">
              <a:buNone/>
            </a:pPr>
            <a:r>
              <a:rPr lang="en-US" altLang="ja-JP" sz="1900" b="1" dirty="0">
                <a:solidFill>
                  <a:schemeClr val="accent1"/>
                </a:solidFill>
                <a:latin typeface="Meiryo UI" panose="020B0604030504040204" pitchFamily="50" charset="-128"/>
                <a:ea typeface="Meiryo UI" panose="020B0604030504040204" pitchFamily="50" charset="-128"/>
              </a:rPr>
              <a:t>STEPS</a:t>
            </a:r>
            <a:r>
              <a:rPr lang="ja-JP" altLang="en-US" sz="1900" dirty="0">
                <a:latin typeface="Meiryo UI" panose="020B0604030504040204" pitchFamily="50" charset="-128"/>
                <a:ea typeface="Meiryo UI" panose="020B0604030504040204" pitchFamily="50" charset="-128"/>
              </a:rPr>
              <a:t>（右図）：</a:t>
            </a:r>
            <a:r>
              <a:rPr lang="en-US" altLang="ja-JP" sz="1900" dirty="0">
                <a:latin typeface="Meiryo UI" panose="020B0604030504040204" pitchFamily="50" charset="-128"/>
                <a:ea typeface="Meiryo UI" panose="020B0604030504040204" pitchFamily="50" charset="-128"/>
              </a:rPr>
              <a:t>2030</a:t>
            </a:r>
            <a:r>
              <a:rPr lang="ja-JP" altLang="en-US" sz="1900" dirty="0">
                <a:latin typeface="Meiryo UI" panose="020B0604030504040204" pitchFamily="50" charset="-128"/>
                <a:ea typeface="Meiryo UI" panose="020B0604030504040204" pitchFamily="50" charset="-128"/>
              </a:rPr>
              <a:t>年頃にピークに達してその後漸減する</a:t>
            </a:r>
          </a:p>
          <a:p>
            <a:pPr marL="447675"/>
            <a:r>
              <a:rPr lang="ja-JP" altLang="en-US" sz="1800" dirty="0"/>
              <a:t>乗用車の石油需要の減少が新興国・途上国の需要増加を減らし、先進国の需要減少を加速させる</a:t>
            </a:r>
            <a:endParaRPr lang="en-US" altLang="ja-JP" sz="1800" dirty="0"/>
          </a:p>
        </p:txBody>
      </p:sp>
      <p:sp>
        <p:nvSpPr>
          <p:cNvPr id="3" name="スライド番号プレースホルダー 3">
            <a:extLst>
              <a:ext uri="{FF2B5EF4-FFF2-40B4-BE49-F238E27FC236}">
                <a16:creationId xmlns:a16="http://schemas.microsoft.com/office/drawing/2014/main" id="{FD093B53-043C-AAF6-98A3-527E3F09EB0C}"/>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18</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6661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24E85-1276-CFBE-4DC1-86658AE642A4}"/>
              </a:ext>
            </a:extLst>
          </p:cNvPr>
          <p:cNvSpPr>
            <a:spLocks noGrp="1"/>
          </p:cNvSpPr>
          <p:nvPr>
            <p:ph type="title"/>
          </p:nvPr>
        </p:nvSpPr>
        <p:spPr/>
        <p:txBody>
          <a:bodyPr/>
          <a:lstStyle/>
          <a:p>
            <a:r>
              <a:rPr kumimoji="1" lang="ja-JP" altLang="en-US" dirty="0"/>
              <a:t>天然ガス</a:t>
            </a:r>
          </a:p>
        </p:txBody>
      </p:sp>
      <p:pic>
        <p:nvPicPr>
          <p:cNvPr id="5" name="図 4">
            <a:extLst>
              <a:ext uri="{FF2B5EF4-FFF2-40B4-BE49-F238E27FC236}">
                <a16:creationId xmlns:a16="http://schemas.microsoft.com/office/drawing/2014/main" id="{A0E36D36-975F-65EF-8A73-38888F43EB78}"/>
              </a:ext>
            </a:extLst>
          </p:cNvPr>
          <p:cNvPicPr>
            <a:picLocks noChangeAspect="1"/>
          </p:cNvPicPr>
          <p:nvPr/>
        </p:nvPicPr>
        <p:blipFill>
          <a:blip r:embed="rId2"/>
          <a:stretch>
            <a:fillRect/>
          </a:stretch>
        </p:blipFill>
        <p:spPr>
          <a:xfrm>
            <a:off x="6216893" y="2733773"/>
            <a:ext cx="5951662" cy="3997115"/>
          </a:xfrm>
          <a:prstGeom prst="rect">
            <a:avLst/>
          </a:prstGeom>
        </p:spPr>
      </p:pic>
      <p:pic>
        <p:nvPicPr>
          <p:cNvPr id="7" name="図 6">
            <a:extLst>
              <a:ext uri="{FF2B5EF4-FFF2-40B4-BE49-F238E27FC236}">
                <a16:creationId xmlns:a16="http://schemas.microsoft.com/office/drawing/2014/main" id="{B46D7632-F44D-ED99-DE95-CB5564064A43}"/>
              </a:ext>
            </a:extLst>
          </p:cNvPr>
          <p:cNvPicPr>
            <a:picLocks noChangeAspect="1"/>
          </p:cNvPicPr>
          <p:nvPr/>
        </p:nvPicPr>
        <p:blipFill>
          <a:blip r:embed="rId3"/>
          <a:stretch>
            <a:fillRect/>
          </a:stretch>
        </p:blipFill>
        <p:spPr>
          <a:xfrm>
            <a:off x="84667" y="2804475"/>
            <a:ext cx="6071004" cy="3855766"/>
          </a:xfrm>
          <a:prstGeom prst="rect">
            <a:avLst/>
          </a:prstGeom>
        </p:spPr>
      </p:pic>
      <p:sp>
        <p:nvSpPr>
          <p:cNvPr id="4" name="正方形/長方形 3">
            <a:extLst>
              <a:ext uri="{FF2B5EF4-FFF2-40B4-BE49-F238E27FC236}">
                <a16:creationId xmlns:a16="http://schemas.microsoft.com/office/drawing/2014/main" id="{145046B2-1AA1-D71E-6F10-40691D393D65}"/>
              </a:ext>
            </a:extLst>
          </p:cNvPr>
          <p:cNvSpPr/>
          <p:nvPr/>
        </p:nvSpPr>
        <p:spPr>
          <a:xfrm>
            <a:off x="23445" y="6176963"/>
            <a:ext cx="6278374" cy="573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accent2"/>
                </a:solidFill>
              </a:rPr>
              <a:t>天然ガスの需要は</a:t>
            </a:r>
            <a:r>
              <a:rPr kumimoji="1" lang="en-US" altLang="ja-JP" sz="1400" b="1" dirty="0">
                <a:solidFill>
                  <a:schemeClr val="accent2"/>
                </a:solidFill>
              </a:rPr>
              <a:t>2035</a:t>
            </a:r>
            <a:r>
              <a:rPr kumimoji="1" lang="ja-JP" altLang="en-US" sz="1400" b="1" dirty="0">
                <a:solidFill>
                  <a:schemeClr val="accent2"/>
                </a:solidFill>
              </a:rPr>
              <a:t>年までに</a:t>
            </a:r>
            <a:r>
              <a:rPr kumimoji="1" lang="en-US" altLang="ja-JP" sz="1400" b="1" dirty="0">
                <a:solidFill>
                  <a:schemeClr val="accent2"/>
                </a:solidFill>
              </a:rPr>
              <a:t>20</a:t>
            </a:r>
            <a:r>
              <a:rPr kumimoji="1" lang="ja-JP" altLang="en-US" sz="1400" b="1" dirty="0">
                <a:solidFill>
                  <a:schemeClr val="accent2"/>
                </a:solidFill>
              </a:rPr>
              <a:t>％、</a:t>
            </a:r>
            <a:r>
              <a:rPr kumimoji="1" lang="en-US" altLang="ja-JP" sz="1400" b="1" dirty="0">
                <a:solidFill>
                  <a:schemeClr val="accent2"/>
                </a:solidFill>
              </a:rPr>
              <a:t>2050</a:t>
            </a:r>
            <a:r>
              <a:rPr kumimoji="1" lang="ja-JP" altLang="en-US" sz="1400" b="1" dirty="0">
                <a:solidFill>
                  <a:schemeClr val="accent2"/>
                </a:solidFill>
              </a:rPr>
              <a:t>年までに</a:t>
            </a:r>
            <a:r>
              <a:rPr kumimoji="1" lang="en-US" altLang="ja-JP" sz="1400" b="1" dirty="0">
                <a:solidFill>
                  <a:schemeClr val="accent2"/>
                </a:solidFill>
              </a:rPr>
              <a:t>30</a:t>
            </a:r>
            <a:r>
              <a:rPr kumimoji="1" lang="ja-JP" altLang="en-US" sz="1400" b="1" dirty="0">
                <a:solidFill>
                  <a:schemeClr val="accent2"/>
                </a:solidFill>
              </a:rPr>
              <a:t>％増加する。これは発電や産業分野での利用拡大が要因であり、特にアジア太平洋地域と中東で顕著である</a:t>
            </a:r>
          </a:p>
        </p:txBody>
      </p:sp>
      <p:sp>
        <p:nvSpPr>
          <p:cNvPr id="6" name="正方形/長方形 5">
            <a:extLst>
              <a:ext uri="{FF2B5EF4-FFF2-40B4-BE49-F238E27FC236}">
                <a16:creationId xmlns:a16="http://schemas.microsoft.com/office/drawing/2014/main" id="{AD1717ED-9746-5A3C-4585-B466CC9900F9}"/>
              </a:ext>
            </a:extLst>
          </p:cNvPr>
          <p:cNvSpPr/>
          <p:nvPr/>
        </p:nvSpPr>
        <p:spPr>
          <a:xfrm>
            <a:off x="6193254" y="6278254"/>
            <a:ext cx="5924903" cy="4322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北米と欧州での減少が、アジア太平洋地域と中東での増加を相殺して、天然ガスの需要増加は</a:t>
            </a:r>
            <a:r>
              <a:rPr lang="en-US" altLang="ja-JP" sz="1400" b="1" dirty="0">
                <a:solidFill>
                  <a:schemeClr val="accent2"/>
                </a:solidFill>
              </a:rPr>
              <a:t>2030</a:t>
            </a:r>
            <a:r>
              <a:rPr lang="ja-JP" altLang="en-US" sz="1400" b="1" dirty="0">
                <a:solidFill>
                  <a:schemeClr val="accent2"/>
                </a:solidFill>
              </a:rPr>
              <a:t>年代半ばに頭打ちとなる。</a:t>
            </a:r>
            <a:endParaRPr kumimoji="1" lang="ja-JP" altLang="en-US" sz="1400" b="1" dirty="0">
              <a:solidFill>
                <a:schemeClr val="accent2"/>
              </a:solidFill>
            </a:endParaRPr>
          </a:p>
        </p:txBody>
      </p:sp>
      <p:sp>
        <p:nvSpPr>
          <p:cNvPr id="10" name="コンテンツ プレースホルダー 2">
            <a:extLst>
              <a:ext uri="{FF2B5EF4-FFF2-40B4-BE49-F238E27FC236}">
                <a16:creationId xmlns:a16="http://schemas.microsoft.com/office/drawing/2014/main" id="{9A9BE368-3D2A-4A10-B402-892CE19F9247}"/>
              </a:ext>
            </a:extLst>
          </p:cNvPr>
          <p:cNvSpPr txBox="1">
            <a:spLocks/>
          </p:cNvSpPr>
          <p:nvPr/>
        </p:nvSpPr>
        <p:spPr>
          <a:xfrm>
            <a:off x="838200" y="929148"/>
            <a:ext cx="10515600" cy="207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900" b="1" dirty="0">
                <a:solidFill>
                  <a:srgbClr val="C00000"/>
                </a:solidFill>
                <a:latin typeface="Meiryo UI" panose="020B0604030504040204" pitchFamily="50" charset="-128"/>
                <a:ea typeface="Meiryo UI" panose="020B0604030504040204" pitchFamily="50" charset="-128"/>
              </a:rPr>
              <a:t>CPS</a:t>
            </a:r>
            <a:r>
              <a:rPr lang="ja-JP" altLang="en-US" sz="1900" dirty="0">
                <a:latin typeface="Meiryo UI" panose="020B0604030504040204" pitchFamily="50" charset="-128"/>
                <a:ea typeface="Meiryo UI" panose="020B0604030504040204" pitchFamily="50" charset="-128"/>
              </a:rPr>
              <a:t>（左図）：</a:t>
            </a:r>
            <a:r>
              <a:rPr lang="en-US" altLang="ja-JP" sz="1900" dirty="0">
                <a:latin typeface="Meiryo UI" panose="020B0604030504040204" pitchFamily="50" charset="-128"/>
                <a:ea typeface="Meiryo UI" panose="020B0604030504040204" pitchFamily="50" charset="-128"/>
              </a:rPr>
              <a:t>2050</a:t>
            </a:r>
            <a:r>
              <a:rPr lang="ja-JP" altLang="en-US" sz="1900" dirty="0">
                <a:latin typeface="Meiryo UI" panose="020B0604030504040204" pitchFamily="50" charset="-128"/>
                <a:ea typeface="Meiryo UI" panose="020B0604030504040204" pitchFamily="50" charset="-128"/>
              </a:rPr>
              <a:t>年まで増加し続ける</a:t>
            </a:r>
            <a:endParaRPr lang="en-US" altLang="ja-JP" sz="1900" dirty="0"/>
          </a:p>
          <a:p>
            <a:pPr marL="447675"/>
            <a:r>
              <a:rPr lang="ja-JP" altLang="en-US" sz="1800" dirty="0"/>
              <a:t>天然ガス需要は全ての部門、特に発電と産業で増加</a:t>
            </a:r>
            <a:endParaRPr lang="en-US" altLang="ja-JP" sz="1800" dirty="0"/>
          </a:p>
          <a:p>
            <a:pPr marL="447675"/>
            <a:r>
              <a:rPr lang="ja-JP" altLang="en-US" sz="1800" dirty="0"/>
              <a:t>アジア太平洋と中東で大きく天然ガス需要が増加</a:t>
            </a:r>
            <a:endParaRPr lang="en-US" altLang="ja-JP" sz="1800" dirty="0"/>
          </a:p>
          <a:p>
            <a:pPr marL="0" indent="0">
              <a:buNone/>
            </a:pPr>
            <a:r>
              <a:rPr lang="en-US" altLang="ja-JP" sz="1900" b="1" dirty="0">
                <a:solidFill>
                  <a:schemeClr val="accent1"/>
                </a:solidFill>
                <a:latin typeface="Meiryo UI" panose="020B0604030504040204" pitchFamily="50" charset="-128"/>
                <a:ea typeface="Meiryo UI" panose="020B0604030504040204" pitchFamily="50" charset="-128"/>
              </a:rPr>
              <a:t>STEPS</a:t>
            </a:r>
            <a:r>
              <a:rPr lang="ja-JP" altLang="en-US" sz="1900" dirty="0">
                <a:latin typeface="Meiryo UI" panose="020B0604030504040204" pitchFamily="50" charset="-128"/>
                <a:ea typeface="Meiryo UI" panose="020B0604030504040204" pitchFamily="50" charset="-128"/>
              </a:rPr>
              <a:t>（右図）：</a:t>
            </a:r>
            <a:r>
              <a:rPr lang="en-US" altLang="ja-JP" sz="1900" dirty="0">
                <a:latin typeface="Meiryo UI" panose="020B0604030504040204" pitchFamily="50" charset="-128"/>
                <a:ea typeface="Meiryo UI" panose="020B0604030504040204" pitchFamily="50" charset="-128"/>
              </a:rPr>
              <a:t>2030</a:t>
            </a:r>
            <a:r>
              <a:rPr lang="ja-JP" altLang="en-US" sz="1900" dirty="0">
                <a:latin typeface="Meiryo UI" panose="020B0604030504040204" pitchFamily="50" charset="-128"/>
                <a:ea typeface="Meiryo UI" panose="020B0604030504040204" pitchFamily="50" charset="-128"/>
              </a:rPr>
              <a:t>年代半ばにピークに達して、その後漸減する</a:t>
            </a:r>
          </a:p>
          <a:p>
            <a:pPr marL="447675"/>
            <a:r>
              <a:rPr lang="ja-JP" altLang="en-US" sz="1800" dirty="0"/>
              <a:t>発電部門でも</a:t>
            </a:r>
            <a:r>
              <a:rPr lang="en-US" altLang="ja-JP" sz="1800" dirty="0"/>
              <a:t>2030</a:t>
            </a:r>
            <a:r>
              <a:rPr lang="ja-JP" altLang="en-US" sz="1800" dirty="0"/>
              <a:t>年半ばにピーク、アジア太平洋・中東の需要増加は緩慢</a:t>
            </a:r>
            <a:endParaRPr lang="en-US" altLang="ja-JP" sz="1800" dirty="0"/>
          </a:p>
        </p:txBody>
      </p:sp>
      <p:sp>
        <p:nvSpPr>
          <p:cNvPr id="3" name="スライド番号プレースホルダー 3">
            <a:extLst>
              <a:ext uri="{FF2B5EF4-FFF2-40B4-BE49-F238E27FC236}">
                <a16:creationId xmlns:a16="http://schemas.microsoft.com/office/drawing/2014/main" id="{6CEF61D1-5F9A-7D3D-BE4B-DFEE0F3CFAA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19</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358881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66496-18F5-2393-746A-8B1BC06B4177}"/>
              </a:ext>
            </a:extLst>
          </p:cNvPr>
          <p:cNvSpPr>
            <a:spLocks noGrp="1"/>
          </p:cNvSpPr>
          <p:nvPr>
            <p:ph type="title"/>
          </p:nvPr>
        </p:nvSpPr>
        <p:spPr/>
        <p:txBody>
          <a:bodyPr>
            <a:normAutofit/>
          </a:bodyPr>
          <a:lstStyle/>
          <a:p>
            <a:r>
              <a:rPr lang="en-US" altLang="ja-JP" dirty="0"/>
              <a:t>WEO2025</a:t>
            </a:r>
            <a:r>
              <a:rPr lang="ja-JP" altLang="en-US" dirty="0"/>
              <a:t>はシナリオに大きな変化、</a:t>
            </a:r>
            <a:r>
              <a:rPr lang="en-US" altLang="ja-JP" dirty="0"/>
              <a:t>STEPS</a:t>
            </a:r>
            <a:r>
              <a:rPr lang="ja-JP" altLang="en-US" dirty="0"/>
              <a:t>は健在ながら・・</a:t>
            </a:r>
            <a:endParaRPr kumimoji="1" lang="ja-JP" altLang="en-US" dirty="0"/>
          </a:p>
        </p:txBody>
      </p:sp>
      <p:sp>
        <p:nvSpPr>
          <p:cNvPr id="3" name="コンテンツ プレースホルダー 2">
            <a:extLst>
              <a:ext uri="{FF2B5EF4-FFF2-40B4-BE49-F238E27FC236}">
                <a16:creationId xmlns:a16="http://schemas.microsoft.com/office/drawing/2014/main" id="{2B13ED74-C9D2-08CB-BE54-AABFDFAB31DE}"/>
              </a:ext>
            </a:extLst>
          </p:cNvPr>
          <p:cNvSpPr>
            <a:spLocks noGrp="1"/>
          </p:cNvSpPr>
          <p:nvPr>
            <p:ph idx="1"/>
          </p:nvPr>
        </p:nvSpPr>
        <p:spPr/>
        <p:txBody>
          <a:bodyPr>
            <a:normAutofit/>
          </a:bodyPr>
          <a:lstStyle/>
          <a:p>
            <a:pPr>
              <a:spcBef>
                <a:spcPts val="600"/>
              </a:spcBef>
            </a:pPr>
            <a:r>
              <a:rPr kumimoji="1" lang="en-US" altLang="ja-JP" sz="2000" dirty="0"/>
              <a:t>CPS</a:t>
            </a:r>
            <a:r>
              <a:rPr kumimoji="1" lang="ja-JP" altLang="en-US" sz="2000" dirty="0"/>
              <a:t>（</a:t>
            </a:r>
            <a:r>
              <a:rPr lang="ja-JP" altLang="en-US" sz="2000" dirty="0"/>
              <a:t>現行政策シナリオ</a:t>
            </a:r>
            <a:r>
              <a:rPr kumimoji="1" lang="ja-JP" altLang="en-US" sz="2000" dirty="0"/>
              <a:t>）が</a:t>
            </a:r>
            <a:r>
              <a:rPr lang="en-US" altLang="ja-JP" sz="2000" dirty="0"/>
              <a:t>6</a:t>
            </a:r>
            <a:r>
              <a:rPr kumimoji="1" lang="ja-JP" altLang="en-US" sz="2000" dirty="0"/>
              <a:t>年ぶりに復活</a:t>
            </a:r>
            <a:endParaRPr lang="en-US" altLang="ja-JP" sz="2000" dirty="0"/>
          </a:p>
          <a:p>
            <a:pPr>
              <a:spcBef>
                <a:spcPts val="600"/>
              </a:spcBef>
            </a:pPr>
            <a:r>
              <a:rPr kumimoji="1" lang="en-US" altLang="ja-JP" sz="2000" dirty="0"/>
              <a:t>APS</a:t>
            </a:r>
            <a:r>
              <a:rPr kumimoji="1" lang="ja-JP" altLang="en-US" sz="1800" dirty="0"/>
              <a:t>（</a:t>
            </a:r>
            <a:r>
              <a:rPr kumimoji="1" lang="en-US" altLang="ja-JP" sz="1800" dirty="0"/>
              <a:t>CN</a:t>
            </a:r>
            <a:r>
              <a:rPr kumimoji="1" lang="ja-JP" altLang="en-US" sz="1800" dirty="0"/>
              <a:t>表明国は達成するシナリオ）</a:t>
            </a:r>
            <a:r>
              <a:rPr kumimoji="1" lang="ja-JP" altLang="en-US" sz="2000" dirty="0"/>
              <a:t>は</a:t>
            </a:r>
            <a:r>
              <a:rPr lang="ja-JP" altLang="en-US" sz="2000" dirty="0"/>
              <a:t>新</a:t>
            </a:r>
            <a:r>
              <a:rPr lang="en-US" altLang="ja-JP" sz="2000" dirty="0"/>
              <a:t>NDC</a:t>
            </a:r>
            <a:r>
              <a:rPr lang="ja-JP" altLang="en-US" sz="2000" dirty="0"/>
              <a:t>が出揃っていないという理由で今回休み</a:t>
            </a:r>
            <a:endParaRPr lang="en-US" altLang="ja-JP" sz="2000" dirty="0"/>
          </a:p>
          <a:p>
            <a:pPr>
              <a:spcBef>
                <a:spcPts val="600"/>
              </a:spcBef>
            </a:pPr>
            <a:r>
              <a:rPr kumimoji="1" lang="en-US" altLang="ja-JP" sz="2000" dirty="0"/>
              <a:t>NZE</a:t>
            </a:r>
            <a:r>
              <a:rPr kumimoji="1" lang="ja-JP" altLang="en-US" sz="2000" dirty="0"/>
              <a:t>が「</a:t>
            </a:r>
            <a:r>
              <a:rPr lang="en-US" altLang="ja-JP" sz="2000" dirty="0"/>
              <a:t>1.5℃</a:t>
            </a:r>
            <a:r>
              <a:rPr lang="ja-JP" altLang="en-US" sz="2000" dirty="0"/>
              <a:t>抑制シナリオ」から「オーバーシュートシナリオ」に</a:t>
            </a:r>
            <a:endParaRPr kumimoji="1" lang="en-US" altLang="ja-JP" sz="2000" dirty="0"/>
          </a:p>
          <a:p>
            <a:pPr marL="457200" lvl="1" indent="0">
              <a:buNone/>
            </a:pPr>
            <a:r>
              <a:rPr lang="ja-JP" altLang="en-US" sz="1800" dirty="0"/>
              <a:t>温度上昇は</a:t>
            </a:r>
            <a:r>
              <a:rPr lang="en-US" altLang="ja-JP" sz="1800" dirty="0"/>
              <a:t>1.5</a:t>
            </a:r>
            <a:r>
              <a:rPr lang="ja-JP" altLang="en-US" sz="1800" dirty="0"/>
              <a:t>℃を超えて数十年間「オーバーシュート」が続き（ピークは</a:t>
            </a:r>
            <a:r>
              <a:rPr lang="en-US" altLang="ja-JP" sz="1800" dirty="0"/>
              <a:t>2050</a:t>
            </a:r>
            <a:r>
              <a:rPr lang="ja-JP" altLang="en-US" sz="1800" dirty="0"/>
              <a:t>年＠</a:t>
            </a:r>
            <a:r>
              <a:rPr lang="en-US" altLang="ja-JP" sz="1800" dirty="0"/>
              <a:t>1.65</a:t>
            </a:r>
            <a:r>
              <a:rPr lang="ja-JP" altLang="en-US" sz="1800" dirty="0"/>
              <a:t>℃）、負の排出を継続することで</a:t>
            </a:r>
            <a:r>
              <a:rPr lang="en-US" altLang="ja-JP" sz="1800" dirty="0"/>
              <a:t>2100</a:t>
            </a:r>
            <a:r>
              <a:rPr lang="ja-JP" altLang="en-US" sz="1800" dirty="0"/>
              <a:t>年には</a:t>
            </a:r>
            <a:r>
              <a:rPr lang="en-US" altLang="ja-JP" sz="1800" dirty="0"/>
              <a:t>1.5℃</a:t>
            </a:r>
            <a:r>
              <a:rPr lang="ja-JP" altLang="en-US" sz="1800" dirty="0"/>
              <a:t>に低下するシナリオに変更された</a:t>
            </a:r>
            <a:endParaRPr kumimoji="1" lang="en-US" altLang="ja-JP" sz="1800" dirty="0"/>
          </a:p>
          <a:p>
            <a:r>
              <a:rPr lang="en-US" altLang="ja-JP" sz="2000" b="1" dirty="0"/>
              <a:t>CPS</a:t>
            </a:r>
            <a:r>
              <a:rPr lang="ja-JP" altLang="en-US" sz="2000" b="1" dirty="0"/>
              <a:t>と</a:t>
            </a:r>
            <a:r>
              <a:rPr lang="en-US" altLang="ja-JP" sz="2000" b="1" dirty="0"/>
              <a:t>STEPS</a:t>
            </a:r>
            <a:r>
              <a:rPr lang="ja-JP" altLang="en-US" sz="2000" b="1" dirty="0"/>
              <a:t>が主役</a:t>
            </a:r>
            <a:r>
              <a:rPr lang="ja-JP" altLang="en-US" sz="1800" dirty="0"/>
              <a:t>（目指すべきは</a:t>
            </a:r>
            <a:r>
              <a:rPr lang="en-US" altLang="ja-JP" sz="1800" dirty="0"/>
              <a:t>NZE</a:t>
            </a:r>
            <a:r>
              <a:rPr lang="ja-JP" altLang="en-US" sz="1800" dirty="0"/>
              <a:t>という近年の書きぶりから大きく変化）</a:t>
            </a:r>
            <a:endParaRPr lang="en-US" altLang="ja-JP" sz="2400" dirty="0"/>
          </a:p>
          <a:p>
            <a:endParaRPr lang="en-US" altLang="ja-JP" sz="2000" dirty="0"/>
          </a:p>
          <a:p>
            <a:endParaRPr lang="en-US" altLang="ja-JP" sz="2000" dirty="0"/>
          </a:p>
        </p:txBody>
      </p:sp>
      <p:pic>
        <p:nvPicPr>
          <p:cNvPr id="5" name="図 4">
            <a:extLst>
              <a:ext uri="{FF2B5EF4-FFF2-40B4-BE49-F238E27FC236}">
                <a16:creationId xmlns:a16="http://schemas.microsoft.com/office/drawing/2014/main" id="{95C5AA75-7E6D-AEE6-4E51-444130E6756B}"/>
              </a:ext>
            </a:extLst>
          </p:cNvPr>
          <p:cNvPicPr>
            <a:picLocks noChangeAspect="1"/>
          </p:cNvPicPr>
          <p:nvPr/>
        </p:nvPicPr>
        <p:blipFill>
          <a:blip r:embed="rId2"/>
          <a:stretch>
            <a:fillRect/>
          </a:stretch>
        </p:blipFill>
        <p:spPr>
          <a:xfrm>
            <a:off x="634136" y="3271732"/>
            <a:ext cx="5386637" cy="3366896"/>
          </a:xfrm>
          <a:prstGeom prst="rect">
            <a:avLst/>
          </a:prstGeom>
        </p:spPr>
      </p:pic>
      <p:pic>
        <p:nvPicPr>
          <p:cNvPr id="7" name="図 6">
            <a:extLst>
              <a:ext uri="{FF2B5EF4-FFF2-40B4-BE49-F238E27FC236}">
                <a16:creationId xmlns:a16="http://schemas.microsoft.com/office/drawing/2014/main" id="{68B9561C-3CFC-6C7F-AB81-6980E161C44F}"/>
              </a:ext>
            </a:extLst>
          </p:cNvPr>
          <p:cNvPicPr>
            <a:picLocks noChangeAspect="1"/>
          </p:cNvPicPr>
          <p:nvPr/>
        </p:nvPicPr>
        <p:blipFill>
          <a:blip r:embed="rId3"/>
          <a:stretch>
            <a:fillRect/>
          </a:stretch>
        </p:blipFill>
        <p:spPr>
          <a:xfrm>
            <a:off x="6157711" y="3184564"/>
            <a:ext cx="4976393" cy="3454064"/>
          </a:xfrm>
          <a:prstGeom prst="rect">
            <a:avLst/>
          </a:prstGeom>
        </p:spPr>
      </p:pic>
      <p:sp>
        <p:nvSpPr>
          <p:cNvPr id="4" name="テキスト ボックス 3">
            <a:extLst>
              <a:ext uri="{FF2B5EF4-FFF2-40B4-BE49-F238E27FC236}">
                <a16:creationId xmlns:a16="http://schemas.microsoft.com/office/drawing/2014/main" id="{D50B67D1-5F1D-ED94-CE2E-65A87358BF9B}"/>
              </a:ext>
            </a:extLst>
          </p:cNvPr>
          <p:cNvSpPr txBox="1"/>
          <p:nvPr/>
        </p:nvSpPr>
        <p:spPr>
          <a:xfrm>
            <a:off x="1428281" y="4862724"/>
            <a:ext cx="4694523" cy="646331"/>
          </a:xfrm>
          <a:prstGeom prst="rect">
            <a:avLst/>
          </a:prstGeom>
          <a:noFill/>
        </p:spPr>
        <p:txBody>
          <a:bodyPr wrap="square" rtlCol="0">
            <a:spAutoFit/>
          </a:bodyPr>
          <a:lstStyle/>
          <a:p>
            <a:r>
              <a:rPr kumimoji="1" lang="en-US" altLang="ja-JP" sz="1200" dirty="0">
                <a:solidFill>
                  <a:schemeClr val="accent2"/>
                </a:solidFill>
              </a:rPr>
              <a:t>2021</a:t>
            </a:r>
            <a:r>
              <a:rPr kumimoji="1" lang="ja-JP" altLang="en-US" sz="1200" dirty="0">
                <a:solidFill>
                  <a:schemeClr val="accent2"/>
                </a:solidFill>
              </a:rPr>
              <a:t>年発表の</a:t>
            </a:r>
            <a:r>
              <a:rPr kumimoji="1" lang="en-US" altLang="ja-JP" sz="1200" dirty="0">
                <a:solidFill>
                  <a:schemeClr val="accent2"/>
                </a:solidFill>
              </a:rPr>
              <a:t>NZE</a:t>
            </a:r>
            <a:r>
              <a:rPr kumimoji="1" lang="ja-JP" altLang="en-US" sz="1200" dirty="0">
                <a:solidFill>
                  <a:schemeClr val="accent2"/>
                </a:solidFill>
              </a:rPr>
              <a:t>は「即座の</a:t>
            </a:r>
            <a:r>
              <a:rPr kumimoji="1" lang="en-US" altLang="ja-JP" sz="1200" dirty="0">
                <a:solidFill>
                  <a:schemeClr val="accent2"/>
                </a:solidFill>
              </a:rPr>
              <a:t>CO2 </a:t>
            </a:r>
            <a:r>
              <a:rPr kumimoji="1" lang="ja-JP" altLang="en-US" sz="1200" dirty="0">
                <a:solidFill>
                  <a:schemeClr val="accent2"/>
                </a:solidFill>
              </a:rPr>
              <a:t>排出減少と</a:t>
            </a:r>
            <a:r>
              <a:rPr kumimoji="1" lang="en-US" altLang="ja-JP" sz="1200" dirty="0">
                <a:solidFill>
                  <a:schemeClr val="accent2"/>
                </a:solidFill>
              </a:rPr>
              <a:t>2050</a:t>
            </a:r>
            <a:r>
              <a:rPr kumimoji="1" lang="ja-JP" altLang="en-US" sz="1200" dirty="0">
                <a:solidFill>
                  <a:schemeClr val="accent2"/>
                </a:solidFill>
              </a:rPr>
              <a:t>年ネットゼロ</a:t>
            </a:r>
            <a:r>
              <a:rPr lang="ja-JP" altLang="en-US" sz="1200" dirty="0">
                <a:solidFill>
                  <a:schemeClr val="accent2"/>
                </a:solidFill>
              </a:rPr>
              <a:t>で温度上昇を</a:t>
            </a:r>
            <a:r>
              <a:rPr kumimoji="1" lang="en-US" altLang="ja-JP" sz="1200" dirty="0">
                <a:solidFill>
                  <a:schemeClr val="accent2"/>
                </a:solidFill>
              </a:rPr>
              <a:t>1.5℃</a:t>
            </a:r>
            <a:r>
              <a:rPr lang="ja-JP" altLang="en-US" sz="1200" dirty="0">
                <a:solidFill>
                  <a:schemeClr val="accent2"/>
                </a:solidFill>
              </a:rPr>
              <a:t>に抑制する」と想定、しかし、その後も排出が　増加し続けたことにより</a:t>
            </a:r>
            <a:r>
              <a:rPr kumimoji="1" lang="ja-JP" altLang="en-US" sz="1200" dirty="0">
                <a:solidFill>
                  <a:schemeClr val="accent2"/>
                </a:solidFill>
              </a:rPr>
              <a:t>温度上昇は一旦</a:t>
            </a:r>
            <a:r>
              <a:rPr kumimoji="1" lang="en-US" altLang="ja-JP" sz="1200" dirty="0">
                <a:solidFill>
                  <a:schemeClr val="accent2"/>
                </a:solidFill>
              </a:rPr>
              <a:t>1.5</a:t>
            </a:r>
            <a:r>
              <a:rPr kumimoji="1" lang="ja-JP" altLang="en-US" sz="1200" dirty="0">
                <a:solidFill>
                  <a:schemeClr val="accent2"/>
                </a:solidFill>
              </a:rPr>
              <a:t>℃を超えてしまう</a:t>
            </a:r>
          </a:p>
        </p:txBody>
      </p:sp>
      <p:sp>
        <p:nvSpPr>
          <p:cNvPr id="6" name="テキスト ボックス 5">
            <a:extLst>
              <a:ext uri="{FF2B5EF4-FFF2-40B4-BE49-F238E27FC236}">
                <a16:creationId xmlns:a16="http://schemas.microsoft.com/office/drawing/2014/main" id="{FCE905F3-37FF-0D77-21E8-9B9FB804B56D}"/>
              </a:ext>
            </a:extLst>
          </p:cNvPr>
          <p:cNvSpPr txBox="1"/>
          <p:nvPr/>
        </p:nvSpPr>
        <p:spPr>
          <a:xfrm>
            <a:off x="7541103" y="3841627"/>
            <a:ext cx="4141816" cy="646331"/>
          </a:xfrm>
          <a:prstGeom prst="rect">
            <a:avLst/>
          </a:prstGeom>
          <a:noFill/>
        </p:spPr>
        <p:txBody>
          <a:bodyPr wrap="square" rtlCol="0">
            <a:spAutoFit/>
          </a:bodyPr>
          <a:lstStyle/>
          <a:p>
            <a:r>
              <a:rPr lang="en-US" altLang="ja-JP" sz="1200" dirty="0">
                <a:solidFill>
                  <a:schemeClr val="accent2"/>
                </a:solidFill>
              </a:rPr>
              <a:t>CO2</a:t>
            </a:r>
            <a:r>
              <a:rPr lang="ja-JP" altLang="en-US" sz="1200" dirty="0">
                <a:solidFill>
                  <a:schemeClr val="accent2"/>
                </a:solidFill>
              </a:rPr>
              <a:t>ネット排出量の累積値と温度上昇幅は比例関係にあり、負の排出により累積排出量を減らして</a:t>
            </a:r>
            <a:r>
              <a:rPr lang="en-US" altLang="ja-JP" sz="1200" dirty="0">
                <a:solidFill>
                  <a:schemeClr val="accent2"/>
                </a:solidFill>
              </a:rPr>
              <a:t>1.5</a:t>
            </a:r>
            <a:r>
              <a:rPr lang="ja-JP" altLang="en-US" sz="1200" dirty="0">
                <a:solidFill>
                  <a:schemeClr val="accent2"/>
                </a:solidFill>
              </a:rPr>
              <a:t>℃上昇に戻すことが可能</a:t>
            </a:r>
            <a:endParaRPr kumimoji="1" lang="ja-JP" altLang="en-US" sz="1200" dirty="0">
              <a:solidFill>
                <a:schemeClr val="accent2"/>
              </a:solidFill>
            </a:endParaRPr>
          </a:p>
        </p:txBody>
      </p:sp>
      <p:sp>
        <p:nvSpPr>
          <p:cNvPr id="9" name="テキスト ボックス 8">
            <a:extLst>
              <a:ext uri="{FF2B5EF4-FFF2-40B4-BE49-F238E27FC236}">
                <a16:creationId xmlns:a16="http://schemas.microsoft.com/office/drawing/2014/main" id="{1C5F4851-B32C-51EB-F6E0-1CD0D45297C2}"/>
              </a:ext>
            </a:extLst>
          </p:cNvPr>
          <p:cNvSpPr txBox="1"/>
          <p:nvPr/>
        </p:nvSpPr>
        <p:spPr>
          <a:xfrm>
            <a:off x="6497140" y="6031210"/>
            <a:ext cx="5060723" cy="671248"/>
          </a:xfrm>
          <a:prstGeom prst="rect">
            <a:avLst/>
          </a:prstGeom>
          <a:solidFill>
            <a:schemeClr val="bg1"/>
          </a:solidFill>
        </p:spPr>
        <p:txBody>
          <a:bodyPr wrap="square" rtlCol="0">
            <a:noAutofit/>
          </a:bodyPr>
          <a:lstStyle/>
          <a:p>
            <a:r>
              <a:rPr kumimoji="1" lang="en-US" altLang="ja-JP" sz="1400" b="1" dirty="0">
                <a:solidFill>
                  <a:srgbClr val="00B050"/>
                </a:solidFill>
              </a:rPr>
              <a:t>2100</a:t>
            </a:r>
            <a:r>
              <a:rPr lang="ja-JP" altLang="en-US" sz="1400" b="1" dirty="0">
                <a:solidFill>
                  <a:srgbClr val="00B050"/>
                </a:solidFill>
              </a:rPr>
              <a:t>年に気温上昇を</a:t>
            </a:r>
            <a:r>
              <a:rPr lang="en-US" altLang="ja-JP" sz="1400" b="1" dirty="0">
                <a:solidFill>
                  <a:srgbClr val="00B050"/>
                </a:solidFill>
              </a:rPr>
              <a:t>1.5℃</a:t>
            </a:r>
            <a:r>
              <a:rPr lang="ja-JP" altLang="en-US" sz="1400" b="1" dirty="0">
                <a:solidFill>
                  <a:srgbClr val="00B050"/>
                </a:solidFill>
              </a:rPr>
              <a:t>以下にするためには、</a:t>
            </a:r>
            <a:r>
              <a:rPr kumimoji="1" lang="ja-JP" altLang="en-US" sz="1400" b="1" dirty="0">
                <a:solidFill>
                  <a:srgbClr val="00B050"/>
                </a:solidFill>
              </a:rPr>
              <a:t>約</a:t>
            </a:r>
            <a:r>
              <a:rPr kumimoji="1" lang="en-US" altLang="ja-JP" sz="1400" b="1" dirty="0">
                <a:solidFill>
                  <a:srgbClr val="00B050"/>
                </a:solidFill>
              </a:rPr>
              <a:t>3.8Gt/</a:t>
            </a:r>
            <a:r>
              <a:rPr kumimoji="1" lang="ja-JP" altLang="en-US" sz="1400" b="1" dirty="0">
                <a:solidFill>
                  <a:srgbClr val="00B050"/>
                </a:solidFill>
              </a:rPr>
              <a:t>年の</a:t>
            </a:r>
            <a:r>
              <a:rPr lang="en-US" altLang="ja-JP" sz="1400" b="1" dirty="0">
                <a:solidFill>
                  <a:srgbClr val="00B050"/>
                </a:solidFill>
              </a:rPr>
              <a:t>BECCS</a:t>
            </a:r>
            <a:r>
              <a:rPr lang="ja-JP" altLang="en-US" sz="1400" b="1" dirty="0">
                <a:solidFill>
                  <a:srgbClr val="00B050"/>
                </a:solidFill>
              </a:rPr>
              <a:t>と</a:t>
            </a:r>
            <a:r>
              <a:rPr lang="en-US" altLang="ja-JP" sz="1400" b="1" dirty="0">
                <a:solidFill>
                  <a:srgbClr val="00B050"/>
                </a:solidFill>
              </a:rPr>
              <a:t>DACS</a:t>
            </a:r>
            <a:r>
              <a:rPr lang="ja-JP" altLang="en-US" sz="1400" b="1" dirty="0">
                <a:solidFill>
                  <a:srgbClr val="00B050"/>
                </a:solidFill>
              </a:rPr>
              <a:t>による</a:t>
            </a:r>
            <a:r>
              <a:rPr kumimoji="1" lang="en-US" altLang="ja-JP" sz="1400" b="1" dirty="0">
                <a:solidFill>
                  <a:srgbClr val="00B050"/>
                </a:solidFill>
              </a:rPr>
              <a:t>CO2</a:t>
            </a:r>
            <a:r>
              <a:rPr kumimoji="1" lang="ja-JP" altLang="en-US" sz="1400" b="1" dirty="0">
                <a:solidFill>
                  <a:srgbClr val="00B050"/>
                </a:solidFill>
              </a:rPr>
              <a:t>除去が必要</a:t>
            </a:r>
          </a:p>
        </p:txBody>
      </p:sp>
      <p:sp>
        <p:nvSpPr>
          <p:cNvPr id="10" name="テキスト ボックス 9">
            <a:extLst>
              <a:ext uri="{FF2B5EF4-FFF2-40B4-BE49-F238E27FC236}">
                <a16:creationId xmlns:a16="http://schemas.microsoft.com/office/drawing/2014/main" id="{CFB992F2-00A5-FD83-6629-A156EF23E978}"/>
              </a:ext>
            </a:extLst>
          </p:cNvPr>
          <p:cNvSpPr txBox="1"/>
          <p:nvPr/>
        </p:nvSpPr>
        <p:spPr>
          <a:xfrm>
            <a:off x="547262" y="5877612"/>
            <a:ext cx="5473512" cy="824846"/>
          </a:xfrm>
          <a:prstGeom prst="rect">
            <a:avLst/>
          </a:prstGeom>
          <a:solidFill>
            <a:schemeClr val="bg1"/>
          </a:solidFill>
        </p:spPr>
        <p:txBody>
          <a:bodyPr wrap="square" rtlCol="0">
            <a:noAutofit/>
          </a:bodyPr>
          <a:lstStyle/>
          <a:p>
            <a:r>
              <a:rPr kumimoji="1" lang="ja-JP" altLang="en-US" sz="1400" b="1" dirty="0">
                <a:solidFill>
                  <a:srgbClr val="00B050"/>
                </a:solidFill>
              </a:rPr>
              <a:t>気温上昇は</a:t>
            </a:r>
            <a:r>
              <a:rPr kumimoji="1" lang="en-US" altLang="ja-JP" sz="1400" b="1" dirty="0">
                <a:solidFill>
                  <a:srgbClr val="00B050"/>
                </a:solidFill>
              </a:rPr>
              <a:t>2050</a:t>
            </a:r>
            <a:r>
              <a:rPr kumimoji="1" lang="ja-JP" altLang="en-US" sz="1400" b="1" dirty="0">
                <a:solidFill>
                  <a:srgbClr val="00B050"/>
                </a:solidFill>
              </a:rPr>
              <a:t>年に</a:t>
            </a:r>
            <a:r>
              <a:rPr kumimoji="1" lang="en-US" altLang="ja-JP" sz="1400" b="1" dirty="0">
                <a:solidFill>
                  <a:srgbClr val="00B050"/>
                </a:solidFill>
              </a:rPr>
              <a:t>1.65℃</a:t>
            </a:r>
            <a:r>
              <a:rPr kumimoji="1" lang="ja-JP" altLang="en-US" sz="1400" b="1" dirty="0">
                <a:solidFill>
                  <a:srgbClr val="00B050"/>
                </a:solidFill>
              </a:rPr>
              <a:t>のピークに達し、</a:t>
            </a:r>
            <a:r>
              <a:rPr kumimoji="1" lang="en-US" altLang="ja-JP" sz="1400" b="1" dirty="0">
                <a:solidFill>
                  <a:srgbClr val="00B050"/>
                </a:solidFill>
              </a:rPr>
              <a:t>2100</a:t>
            </a:r>
            <a:r>
              <a:rPr kumimoji="1" lang="ja-JP" altLang="en-US" sz="1400" b="1" dirty="0">
                <a:solidFill>
                  <a:srgbClr val="00B050"/>
                </a:solidFill>
              </a:rPr>
              <a:t>年までには</a:t>
            </a:r>
            <a:r>
              <a:rPr kumimoji="1" lang="en-US" altLang="ja-JP" sz="1400" b="1" dirty="0">
                <a:solidFill>
                  <a:srgbClr val="00B050"/>
                </a:solidFill>
              </a:rPr>
              <a:t>1.5℃</a:t>
            </a:r>
            <a:r>
              <a:rPr kumimoji="1" lang="ja-JP" altLang="en-US" sz="1400" b="1" dirty="0">
                <a:solidFill>
                  <a:srgbClr val="00B050"/>
                </a:solidFill>
              </a:rPr>
              <a:t>に戻る、しかしながら、著しく高いレベルの温暖化を完全には否定できない</a:t>
            </a:r>
          </a:p>
        </p:txBody>
      </p:sp>
      <p:sp>
        <p:nvSpPr>
          <p:cNvPr id="11" name="スライド番号プレースホルダー 3">
            <a:extLst>
              <a:ext uri="{FF2B5EF4-FFF2-40B4-BE49-F238E27FC236}">
                <a16:creationId xmlns:a16="http://schemas.microsoft.com/office/drawing/2014/main" id="{594FEB0D-4B24-0EBF-4E66-89B87A475642}"/>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a:t>
            </a:fld>
            <a:endParaRPr kumimoji="0" lang="en-US" altLang="ja-JP" sz="2000" dirty="0">
              <a:solidFill>
                <a:schemeClr val="tx1">
                  <a:lumMod val="50000"/>
                  <a:lumOff val="50000"/>
                </a:schemeClr>
              </a:solidFill>
              <a:cs typeface="Arial" panose="020B0604020202020204" pitchFamily="34" charset="0"/>
            </a:endParaRPr>
          </a:p>
        </p:txBody>
      </p:sp>
      <p:cxnSp>
        <p:nvCxnSpPr>
          <p:cNvPr id="13" name="直線矢印コネクタ 12">
            <a:extLst>
              <a:ext uri="{FF2B5EF4-FFF2-40B4-BE49-F238E27FC236}">
                <a16:creationId xmlns:a16="http://schemas.microsoft.com/office/drawing/2014/main" id="{5DA35574-3409-CD5D-ECE2-FCA755877A39}"/>
              </a:ext>
            </a:extLst>
          </p:cNvPr>
          <p:cNvCxnSpPr>
            <a:cxnSpLocks/>
          </p:cNvCxnSpPr>
          <p:nvPr/>
        </p:nvCxnSpPr>
        <p:spPr>
          <a:xfrm>
            <a:off x="2791838" y="4020797"/>
            <a:ext cx="0" cy="28799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283A07BF-13B6-80A6-18D0-225129FA0D5A}"/>
              </a:ext>
            </a:extLst>
          </p:cNvPr>
          <p:cNvSpPr txBox="1"/>
          <p:nvPr/>
        </p:nvSpPr>
        <p:spPr>
          <a:xfrm>
            <a:off x="1742183" y="3743798"/>
            <a:ext cx="3083669" cy="276999"/>
          </a:xfrm>
          <a:prstGeom prst="rect">
            <a:avLst/>
          </a:prstGeom>
          <a:noFill/>
        </p:spPr>
        <p:txBody>
          <a:bodyPr wrap="square" rtlCol="0">
            <a:spAutoFit/>
          </a:bodyPr>
          <a:lstStyle/>
          <a:p>
            <a:r>
              <a:rPr lang="en-US" altLang="ja-JP" sz="1200" dirty="0">
                <a:solidFill>
                  <a:schemeClr val="accent2"/>
                </a:solidFill>
              </a:rPr>
              <a:t>1.5</a:t>
            </a:r>
            <a:r>
              <a:rPr lang="ja-JP" altLang="en-US" sz="1200" dirty="0">
                <a:solidFill>
                  <a:schemeClr val="accent2"/>
                </a:solidFill>
              </a:rPr>
              <a:t>℃を上回る＝オーバーシュート</a:t>
            </a:r>
            <a:endParaRPr kumimoji="1" lang="ja-JP" altLang="en-US" sz="1200" dirty="0">
              <a:solidFill>
                <a:schemeClr val="accent2"/>
              </a:solidFill>
            </a:endParaRPr>
          </a:p>
        </p:txBody>
      </p:sp>
      <p:sp>
        <p:nvSpPr>
          <p:cNvPr id="17" name="テキスト ボックス 16">
            <a:extLst>
              <a:ext uri="{FF2B5EF4-FFF2-40B4-BE49-F238E27FC236}">
                <a16:creationId xmlns:a16="http://schemas.microsoft.com/office/drawing/2014/main" id="{402D06F8-FCF0-8FC5-4E09-D0B41B15CA64}"/>
              </a:ext>
            </a:extLst>
          </p:cNvPr>
          <p:cNvSpPr txBox="1"/>
          <p:nvPr/>
        </p:nvSpPr>
        <p:spPr>
          <a:xfrm>
            <a:off x="4216975" y="3005134"/>
            <a:ext cx="2015677" cy="276999"/>
          </a:xfrm>
          <a:prstGeom prst="rect">
            <a:avLst/>
          </a:prstGeom>
          <a:noFill/>
        </p:spPr>
        <p:txBody>
          <a:bodyPr wrap="square" rtlCol="0">
            <a:spAutoFit/>
          </a:bodyPr>
          <a:lstStyle/>
          <a:p>
            <a:r>
              <a:rPr kumimoji="1" lang="ja-JP" altLang="en-US" sz="1200" dirty="0">
                <a:solidFill>
                  <a:schemeClr val="accent2"/>
                </a:solidFill>
              </a:rPr>
              <a:t>＊オレンジは筆者の注釈</a:t>
            </a:r>
          </a:p>
        </p:txBody>
      </p:sp>
    </p:spTree>
    <p:extLst>
      <p:ext uri="{BB962C8B-B14F-4D97-AF65-F5344CB8AC3E}">
        <p14:creationId xmlns:p14="http://schemas.microsoft.com/office/powerpoint/2010/main" val="4237161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66F1D6-EE9B-33B7-95C5-270F83347F81}"/>
              </a:ext>
            </a:extLst>
          </p:cNvPr>
          <p:cNvSpPr>
            <a:spLocks noGrp="1"/>
          </p:cNvSpPr>
          <p:nvPr>
            <p:ph type="title"/>
          </p:nvPr>
        </p:nvSpPr>
        <p:spPr/>
        <p:txBody>
          <a:bodyPr/>
          <a:lstStyle/>
          <a:p>
            <a:r>
              <a:rPr kumimoji="1" lang="ja-JP" altLang="en-US" dirty="0"/>
              <a:t>石炭</a:t>
            </a:r>
          </a:p>
        </p:txBody>
      </p:sp>
      <p:pic>
        <p:nvPicPr>
          <p:cNvPr id="5" name="図 4">
            <a:extLst>
              <a:ext uri="{FF2B5EF4-FFF2-40B4-BE49-F238E27FC236}">
                <a16:creationId xmlns:a16="http://schemas.microsoft.com/office/drawing/2014/main" id="{BB833D19-5200-A082-0BC9-54B669D3D290}"/>
              </a:ext>
            </a:extLst>
          </p:cNvPr>
          <p:cNvPicPr>
            <a:picLocks noChangeAspect="1"/>
          </p:cNvPicPr>
          <p:nvPr/>
        </p:nvPicPr>
        <p:blipFill>
          <a:blip r:embed="rId2"/>
          <a:stretch>
            <a:fillRect/>
          </a:stretch>
        </p:blipFill>
        <p:spPr>
          <a:xfrm>
            <a:off x="0" y="3094892"/>
            <a:ext cx="5959610" cy="3763108"/>
          </a:xfrm>
          <a:prstGeom prst="rect">
            <a:avLst/>
          </a:prstGeom>
        </p:spPr>
      </p:pic>
      <p:pic>
        <p:nvPicPr>
          <p:cNvPr id="7" name="図 6">
            <a:extLst>
              <a:ext uri="{FF2B5EF4-FFF2-40B4-BE49-F238E27FC236}">
                <a16:creationId xmlns:a16="http://schemas.microsoft.com/office/drawing/2014/main" id="{5968060F-DB6F-8EB9-0AC5-41C76BEC46CA}"/>
              </a:ext>
            </a:extLst>
          </p:cNvPr>
          <p:cNvPicPr>
            <a:picLocks noChangeAspect="1"/>
          </p:cNvPicPr>
          <p:nvPr/>
        </p:nvPicPr>
        <p:blipFill>
          <a:blip r:embed="rId3"/>
          <a:stretch>
            <a:fillRect/>
          </a:stretch>
        </p:blipFill>
        <p:spPr>
          <a:xfrm>
            <a:off x="6006343" y="3127935"/>
            <a:ext cx="5943706" cy="3781913"/>
          </a:xfrm>
          <a:prstGeom prst="rect">
            <a:avLst/>
          </a:prstGeom>
        </p:spPr>
      </p:pic>
      <p:sp>
        <p:nvSpPr>
          <p:cNvPr id="4" name="正方形/長方形 3">
            <a:extLst>
              <a:ext uri="{FF2B5EF4-FFF2-40B4-BE49-F238E27FC236}">
                <a16:creationId xmlns:a16="http://schemas.microsoft.com/office/drawing/2014/main" id="{1815997C-1BD1-5BBB-A138-EDC61BCAA31E}"/>
              </a:ext>
            </a:extLst>
          </p:cNvPr>
          <p:cNvSpPr/>
          <p:nvPr/>
        </p:nvSpPr>
        <p:spPr>
          <a:xfrm>
            <a:off x="152294" y="6239901"/>
            <a:ext cx="5901179" cy="5738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主に中国と先進国での需要減少により、石炭の使用量は</a:t>
            </a:r>
            <a:r>
              <a:rPr lang="en-US" altLang="ja-JP" sz="1400" b="1" dirty="0">
                <a:solidFill>
                  <a:schemeClr val="accent2"/>
                </a:solidFill>
              </a:rPr>
              <a:t>2030</a:t>
            </a:r>
            <a:r>
              <a:rPr lang="ja-JP" altLang="en-US" sz="1400" b="1" dirty="0">
                <a:solidFill>
                  <a:schemeClr val="accent2"/>
                </a:solidFill>
              </a:rPr>
              <a:t>年までにピークを迎える。産業でのみ石炭利用が</a:t>
            </a:r>
            <a:r>
              <a:rPr lang="en-US" altLang="ja-JP" sz="1400" b="1" dirty="0">
                <a:solidFill>
                  <a:schemeClr val="accent2"/>
                </a:solidFill>
              </a:rPr>
              <a:t>2050</a:t>
            </a:r>
            <a:r>
              <a:rPr lang="ja-JP" altLang="en-US" sz="1400" b="1" dirty="0">
                <a:solidFill>
                  <a:schemeClr val="accent2"/>
                </a:solidFill>
              </a:rPr>
              <a:t>年まで堅調に推移する。</a:t>
            </a:r>
            <a:endParaRPr kumimoji="1" lang="ja-JP" altLang="en-US" sz="1400" b="1" dirty="0">
              <a:solidFill>
                <a:schemeClr val="accent2"/>
              </a:solidFill>
            </a:endParaRPr>
          </a:p>
        </p:txBody>
      </p:sp>
      <p:sp>
        <p:nvSpPr>
          <p:cNvPr id="6" name="正方形/長方形 5">
            <a:extLst>
              <a:ext uri="{FF2B5EF4-FFF2-40B4-BE49-F238E27FC236}">
                <a16:creationId xmlns:a16="http://schemas.microsoft.com/office/drawing/2014/main" id="{52BFB0D1-FC9C-FFF8-0BD4-50D68F8AEF44}"/>
              </a:ext>
            </a:extLst>
          </p:cNvPr>
          <p:cNvSpPr/>
          <p:nvPr/>
        </p:nvSpPr>
        <p:spPr>
          <a:xfrm>
            <a:off x="6008665" y="6116983"/>
            <a:ext cx="5943707" cy="7410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accent2"/>
                </a:solidFill>
              </a:rPr>
              <a:t>主に電力部門の需要減により、石炭需要は</a:t>
            </a:r>
            <a:r>
              <a:rPr lang="en-US" altLang="ja-JP" sz="1400" b="1" dirty="0">
                <a:solidFill>
                  <a:schemeClr val="accent2"/>
                </a:solidFill>
              </a:rPr>
              <a:t>2035</a:t>
            </a:r>
            <a:r>
              <a:rPr lang="ja-JP" altLang="en-US" sz="1400" b="1" dirty="0">
                <a:solidFill>
                  <a:schemeClr val="accent2"/>
                </a:solidFill>
              </a:rPr>
              <a:t>年までに</a:t>
            </a:r>
            <a:r>
              <a:rPr lang="en-US" altLang="ja-JP" sz="1400" b="1" dirty="0">
                <a:solidFill>
                  <a:schemeClr val="accent2"/>
                </a:solidFill>
              </a:rPr>
              <a:t>20</a:t>
            </a:r>
            <a:r>
              <a:rPr lang="ja-JP" altLang="en-US" sz="1400" b="1" dirty="0">
                <a:solidFill>
                  <a:schemeClr val="accent2"/>
                </a:solidFill>
              </a:rPr>
              <a:t>％、</a:t>
            </a:r>
            <a:r>
              <a:rPr lang="en-US" altLang="ja-JP" sz="1400" b="1" dirty="0">
                <a:solidFill>
                  <a:schemeClr val="accent2"/>
                </a:solidFill>
              </a:rPr>
              <a:t>2050</a:t>
            </a:r>
            <a:r>
              <a:rPr lang="ja-JP" altLang="en-US" sz="1400" b="1" dirty="0">
                <a:solidFill>
                  <a:schemeClr val="accent2"/>
                </a:solidFill>
              </a:rPr>
              <a:t>年までに</a:t>
            </a:r>
            <a:r>
              <a:rPr lang="en-US" altLang="ja-JP" sz="1400" b="1" dirty="0">
                <a:solidFill>
                  <a:schemeClr val="accent2"/>
                </a:solidFill>
              </a:rPr>
              <a:t>45</a:t>
            </a:r>
            <a:r>
              <a:rPr lang="ja-JP" altLang="en-US" sz="1400" b="1" dirty="0">
                <a:solidFill>
                  <a:schemeClr val="accent2"/>
                </a:solidFill>
              </a:rPr>
              <a:t>％減少する。製鉄における代替手段がほとんど存在しないため、産業部門の石炭需要はより堅調である。</a:t>
            </a:r>
            <a:endParaRPr kumimoji="1" lang="ja-JP" altLang="en-US" sz="1400" b="1" dirty="0">
              <a:solidFill>
                <a:schemeClr val="accent2"/>
              </a:solidFill>
            </a:endParaRPr>
          </a:p>
        </p:txBody>
      </p:sp>
      <p:sp>
        <p:nvSpPr>
          <p:cNvPr id="8" name="コンテンツ プレースホルダー 2">
            <a:extLst>
              <a:ext uri="{FF2B5EF4-FFF2-40B4-BE49-F238E27FC236}">
                <a16:creationId xmlns:a16="http://schemas.microsoft.com/office/drawing/2014/main" id="{676CB87A-5723-0AF2-F001-9B75DF8D04DA}"/>
              </a:ext>
            </a:extLst>
          </p:cNvPr>
          <p:cNvSpPr txBox="1">
            <a:spLocks/>
          </p:cNvSpPr>
          <p:nvPr/>
        </p:nvSpPr>
        <p:spPr>
          <a:xfrm>
            <a:off x="838200" y="929148"/>
            <a:ext cx="10515600" cy="20770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900" b="1" dirty="0">
                <a:solidFill>
                  <a:srgbClr val="C00000"/>
                </a:solidFill>
                <a:latin typeface="Meiryo UI" panose="020B0604030504040204" pitchFamily="50" charset="-128"/>
                <a:ea typeface="Meiryo UI" panose="020B0604030504040204" pitchFamily="50" charset="-128"/>
              </a:rPr>
              <a:t>CPS</a:t>
            </a:r>
            <a:r>
              <a:rPr lang="ja-JP" altLang="en-US" sz="1900" dirty="0">
                <a:latin typeface="Meiryo UI" panose="020B0604030504040204" pitchFamily="50" charset="-128"/>
                <a:ea typeface="Meiryo UI" panose="020B0604030504040204" pitchFamily="50" charset="-128"/>
              </a:rPr>
              <a:t>（左図）：間もなくピークに達し、</a:t>
            </a:r>
            <a:r>
              <a:rPr lang="en-US" altLang="ja-JP" sz="1900" dirty="0">
                <a:latin typeface="Meiryo UI" panose="020B0604030504040204" pitchFamily="50" charset="-128"/>
                <a:ea typeface="Meiryo UI" panose="020B0604030504040204" pitchFamily="50" charset="-128"/>
              </a:rPr>
              <a:t>2050</a:t>
            </a:r>
            <a:r>
              <a:rPr lang="ja-JP" altLang="en-US" sz="1900" dirty="0">
                <a:latin typeface="Meiryo UI" panose="020B0604030504040204" pitchFamily="50" charset="-128"/>
                <a:ea typeface="Meiryo UI" panose="020B0604030504040204" pitchFamily="50" charset="-128"/>
              </a:rPr>
              <a:t>年には</a:t>
            </a:r>
            <a:r>
              <a:rPr lang="en-US" altLang="ja-JP" sz="1900" dirty="0">
                <a:latin typeface="Meiryo UI" panose="020B0604030504040204" pitchFamily="50" charset="-128"/>
                <a:ea typeface="Meiryo UI" panose="020B0604030504040204" pitchFamily="50" charset="-128"/>
              </a:rPr>
              <a:t>2010</a:t>
            </a:r>
            <a:r>
              <a:rPr lang="ja-JP" altLang="en-US" sz="1900" dirty="0">
                <a:latin typeface="Meiryo UI" panose="020B0604030504040204" pitchFamily="50" charset="-128"/>
                <a:ea typeface="Meiryo UI" panose="020B0604030504040204" pitchFamily="50" charset="-128"/>
              </a:rPr>
              <a:t>年のレベルまで減少</a:t>
            </a:r>
            <a:endParaRPr lang="en-US" altLang="ja-JP" sz="1900" dirty="0"/>
          </a:p>
          <a:p>
            <a:pPr marL="447675"/>
            <a:r>
              <a:rPr lang="ja-JP" altLang="en-US" sz="1800" dirty="0"/>
              <a:t>部門では、発電部門の石炭需要が低下</a:t>
            </a:r>
            <a:endParaRPr lang="en-US" altLang="ja-JP" sz="1800" dirty="0"/>
          </a:p>
          <a:p>
            <a:pPr marL="447675"/>
            <a:r>
              <a:rPr lang="ja-JP" altLang="en-US" sz="1800" dirty="0"/>
              <a:t>地域では、中国の石炭需要が低下</a:t>
            </a:r>
            <a:endParaRPr lang="en-US" altLang="ja-JP" sz="1800" dirty="0"/>
          </a:p>
          <a:p>
            <a:pPr marL="0" indent="0">
              <a:buNone/>
            </a:pPr>
            <a:r>
              <a:rPr lang="en-US" altLang="ja-JP" sz="1900" b="1" dirty="0">
                <a:solidFill>
                  <a:schemeClr val="accent1"/>
                </a:solidFill>
                <a:latin typeface="Meiryo UI" panose="020B0604030504040204" pitchFamily="50" charset="-128"/>
                <a:ea typeface="Meiryo UI" panose="020B0604030504040204" pitchFamily="50" charset="-128"/>
              </a:rPr>
              <a:t>STEPS</a:t>
            </a:r>
            <a:r>
              <a:rPr lang="ja-JP" altLang="en-US" sz="1900" dirty="0">
                <a:latin typeface="Meiryo UI" panose="020B0604030504040204" pitchFamily="50" charset="-128"/>
                <a:ea typeface="Meiryo UI" panose="020B0604030504040204" pitchFamily="50" charset="-128"/>
              </a:rPr>
              <a:t>（右図）：間もなくピークに達し、</a:t>
            </a:r>
            <a:r>
              <a:rPr lang="en-US" altLang="ja-JP" sz="1900" dirty="0">
                <a:latin typeface="Meiryo UI" panose="020B0604030504040204" pitchFamily="50" charset="-128"/>
                <a:ea typeface="Meiryo UI" panose="020B0604030504040204" pitchFamily="50" charset="-128"/>
              </a:rPr>
              <a:t>2050</a:t>
            </a:r>
            <a:r>
              <a:rPr lang="ja-JP" altLang="en-US" sz="1900" dirty="0">
                <a:latin typeface="Meiryo UI" panose="020B0604030504040204" pitchFamily="50" charset="-128"/>
                <a:ea typeface="Meiryo UI" panose="020B0604030504040204" pitchFamily="50" charset="-128"/>
              </a:rPr>
              <a:t>年には</a:t>
            </a:r>
            <a:r>
              <a:rPr lang="en-US" altLang="ja-JP" sz="1900" dirty="0">
                <a:latin typeface="Meiryo UI" panose="020B0604030504040204" pitchFamily="50" charset="-128"/>
                <a:ea typeface="Meiryo UI" panose="020B0604030504040204" pitchFamily="50" charset="-128"/>
              </a:rPr>
              <a:t>2000</a:t>
            </a:r>
            <a:r>
              <a:rPr lang="ja-JP" altLang="en-US" sz="1900" dirty="0">
                <a:latin typeface="Meiryo UI" panose="020B0604030504040204" pitchFamily="50" charset="-128"/>
                <a:ea typeface="Meiryo UI" panose="020B0604030504040204" pitchFamily="50" charset="-128"/>
              </a:rPr>
              <a:t>年のレベルまで減少</a:t>
            </a:r>
          </a:p>
          <a:p>
            <a:pPr marL="447675"/>
            <a:r>
              <a:rPr lang="ja-JP" altLang="en-US" sz="1800" dirty="0"/>
              <a:t>発電部門の石炭需要、中国の石炭需要が大幅に低下</a:t>
            </a:r>
            <a:endParaRPr lang="en-US" altLang="ja-JP" sz="1800" dirty="0"/>
          </a:p>
          <a:p>
            <a:pPr marL="219075" indent="0">
              <a:buNone/>
            </a:pPr>
            <a:endParaRPr lang="en-US" altLang="ja-JP" sz="1800" dirty="0"/>
          </a:p>
        </p:txBody>
      </p:sp>
      <p:sp>
        <p:nvSpPr>
          <p:cNvPr id="3" name="スライド番号プレースホルダー 3">
            <a:extLst>
              <a:ext uri="{FF2B5EF4-FFF2-40B4-BE49-F238E27FC236}">
                <a16:creationId xmlns:a16="http://schemas.microsoft.com/office/drawing/2014/main" id="{D0D1AEB0-15A2-9834-0566-AE1E6707AD91}"/>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20</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26868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5C16E4-A98A-5121-328E-BC42211FC3C8}"/>
              </a:ext>
            </a:extLst>
          </p:cNvPr>
          <p:cNvSpPr>
            <a:spLocks noGrp="1"/>
          </p:cNvSpPr>
          <p:nvPr>
            <p:ph type="title"/>
          </p:nvPr>
        </p:nvSpPr>
        <p:spPr/>
        <p:txBody>
          <a:bodyPr/>
          <a:lstStyle/>
          <a:p>
            <a:r>
              <a:rPr kumimoji="1" lang="ja-JP" altLang="en-US" dirty="0"/>
              <a:t>電力消費とその用途のシェア</a:t>
            </a:r>
          </a:p>
        </p:txBody>
      </p:sp>
      <p:sp>
        <p:nvSpPr>
          <p:cNvPr id="3" name="コンテンツ プレースホルダー 2">
            <a:extLst>
              <a:ext uri="{FF2B5EF4-FFF2-40B4-BE49-F238E27FC236}">
                <a16:creationId xmlns:a16="http://schemas.microsoft.com/office/drawing/2014/main" id="{36EFB787-22C4-54DA-B647-0E2ED6BFBB7B}"/>
              </a:ext>
            </a:extLst>
          </p:cNvPr>
          <p:cNvSpPr>
            <a:spLocks noGrp="1"/>
          </p:cNvSpPr>
          <p:nvPr>
            <p:ph idx="1"/>
          </p:nvPr>
        </p:nvSpPr>
        <p:spPr>
          <a:xfrm>
            <a:off x="838200" y="1032387"/>
            <a:ext cx="10515600" cy="1866355"/>
          </a:xfrm>
        </p:spPr>
        <p:txBody>
          <a:bodyPr>
            <a:normAutofit/>
          </a:bodyPr>
          <a:lstStyle/>
          <a:p>
            <a:pPr marL="0" indent="0">
              <a:buNone/>
            </a:pPr>
            <a:r>
              <a:rPr lang="en-US" altLang="ja-JP" sz="2000" b="1" dirty="0">
                <a:solidFill>
                  <a:srgbClr val="C00000"/>
                </a:solidFill>
                <a:latin typeface="Meiryo UI" panose="020B0604030504040204" pitchFamily="50" charset="-128"/>
                <a:ea typeface="Meiryo UI" panose="020B0604030504040204" pitchFamily="50" charset="-128"/>
              </a:rPr>
              <a:t>CPS</a:t>
            </a:r>
            <a:r>
              <a:rPr lang="ja-JP" altLang="en-US" sz="2000" dirty="0">
                <a:latin typeface="Meiryo UI" panose="020B0604030504040204" pitchFamily="50" charset="-128"/>
                <a:ea typeface="Meiryo UI" panose="020B0604030504040204" pitchFamily="50" charset="-128"/>
              </a:rPr>
              <a:t>（左図）と </a:t>
            </a:r>
            <a:r>
              <a:rPr lang="en-US" altLang="ja-JP" sz="2000" b="1" dirty="0">
                <a:solidFill>
                  <a:schemeClr val="accent1"/>
                </a:solidFill>
                <a:latin typeface="Meiryo UI" panose="020B0604030504040204" pitchFamily="50" charset="-128"/>
                <a:ea typeface="Meiryo UI" panose="020B0604030504040204" pitchFamily="50" charset="-128"/>
              </a:rPr>
              <a:t>STEPS</a:t>
            </a:r>
            <a:r>
              <a:rPr lang="ja-JP" altLang="en-US" sz="2000" dirty="0">
                <a:latin typeface="Meiryo UI" panose="020B0604030504040204" pitchFamily="50" charset="-128"/>
                <a:ea typeface="Meiryo UI" panose="020B0604030504040204" pitchFamily="50" charset="-128"/>
              </a:rPr>
              <a:t>（右図）を比較すると・・</a:t>
            </a:r>
            <a:endParaRPr lang="en-US" altLang="ja-JP" sz="2000" dirty="0"/>
          </a:p>
          <a:p>
            <a:pPr marL="447675"/>
            <a:r>
              <a:rPr lang="ja-JP" altLang="en-US" sz="1800" dirty="0"/>
              <a:t>電力消費量は両シナリオでほぼ同じ、</a:t>
            </a:r>
            <a:r>
              <a:rPr lang="en-US" altLang="ja-JP" sz="1800" dirty="0"/>
              <a:t>2035</a:t>
            </a:r>
            <a:r>
              <a:rPr lang="ja-JP" altLang="en-US" sz="1800" dirty="0"/>
              <a:t>年のシェアを比較すると、</a:t>
            </a:r>
            <a:endParaRPr lang="en-US" altLang="ja-JP" sz="1800" dirty="0"/>
          </a:p>
          <a:p>
            <a:pPr marL="962025" lvl="1" indent="-285750">
              <a:buFont typeface="Wingdings" panose="05000000000000000000" pitchFamily="2" charset="2"/>
              <a:buChar char="ü"/>
            </a:pPr>
            <a:r>
              <a:rPr lang="ja-JP" altLang="en-US" sz="1800" dirty="0"/>
              <a:t>産業用途と</a:t>
            </a:r>
            <a:r>
              <a:rPr lang="en-US" altLang="ja-JP" sz="1800" dirty="0"/>
              <a:t>EV</a:t>
            </a:r>
            <a:r>
              <a:rPr lang="ja-JP" altLang="en-US" sz="1800" dirty="0"/>
              <a:t>は</a:t>
            </a:r>
            <a:r>
              <a:rPr lang="en-US" altLang="ja-JP" sz="1800" dirty="0"/>
              <a:t>CPS</a:t>
            </a:r>
            <a:r>
              <a:rPr lang="ja-JP" altLang="en-US" sz="1800" dirty="0"/>
              <a:t>＜</a:t>
            </a:r>
            <a:r>
              <a:rPr lang="en-US" altLang="ja-JP" sz="1800" dirty="0"/>
              <a:t>STEPS</a:t>
            </a:r>
            <a:r>
              <a:rPr lang="ja-JP" altLang="en-US" sz="1800" dirty="0"/>
              <a:t>、</a:t>
            </a:r>
            <a:r>
              <a:rPr lang="en-US" altLang="ja-JP" sz="1800" dirty="0"/>
              <a:t>STEPS</a:t>
            </a:r>
            <a:r>
              <a:rPr lang="ja-JP" altLang="en-US" sz="1800" dirty="0"/>
              <a:t>の方が電化が進む</a:t>
            </a:r>
            <a:endParaRPr lang="en-US" altLang="ja-JP" sz="1800" dirty="0"/>
          </a:p>
          <a:p>
            <a:pPr marL="962025" lvl="1" indent="-285750">
              <a:buFont typeface="Wingdings" panose="05000000000000000000" pitchFamily="2" charset="2"/>
              <a:buChar char="ü"/>
            </a:pPr>
            <a:r>
              <a:rPr lang="ja-JP" altLang="en-US" sz="1800" dirty="0"/>
              <a:t>家電＆冷房用、データセンター用は</a:t>
            </a:r>
            <a:r>
              <a:rPr lang="en-US" altLang="ja-JP" sz="1800" dirty="0"/>
              <a:t>CPS</a:t>
            </a:r>
            <a:r>
              <a:rPr lang="ja-JP" altLang="en-US" sz="1800" dirty="0"/>
              <a:t>＞</a:t>
            </a:r>
            <a:r>
              <a:rPr lang="en-US" altLang="ja-JP" sz="1800" dirty="0"/>
              <a:t>STEPS</a:t>
            </a:r>
            <a:r>
              <a:rPr lang="ja-JP" altLang="en-US" sz="1800" dirty="0"/>
              <a:t>、省エネ技術の進展が影響</a:t>
            </a:r>
            <a:endParaRPr lang="en-US" altLang="ja-JP" sz="1800" dirty="0"/>
          </a:p>
          <a:p>
            <a:pPr marL="962025" lvl="1" indent="-285750">
              <a:buFont typeface="Wingdings" panose="05000000000000000000" pitchFamily="2" charset="2"/>
              <a:buChar char="ü"/>
            </a:pPr>
            <a:r>
              <a:rPr lang="en-US" altLang="ja-JP" sz="1800" dirty="0"/>
              <a:t>STEPS</a:t>
            </a:r>
            <a:r>
              <a:rPr lang="ja-JP" altLang="en-US" sz="1800" dirty="0"/>
              <a:t>には一定の水素製造の用途がある（</a:t>
            </a:r>
            <a:r>
              <a:rPr lang="en-US" altLang="ja-JP" sz="1800" dirty="0"/>
              <a:t>CPS</a:t>
            </a:r>
            <a:r>
              <a:rPr lang="ja-JP" altLang="en-US" sz="1800" dirty="0"/>
              <a:t>にはない）</a:t>
            </a:r>
            <a:endParaRPr lang="en-US" altLang="ja-JP" sz="1800" dirty="0"/>
          </a:p>
          <a:p>
            <a:endParaRPr kumimoji="1" lang="ja-JP" altLang="en-US" sz="2000" dirty="0"/>
          </a:p>
        </p:txBody>
      </p:sp>
      <p:pic>
        <p:nvPicPr>
          <p:cNvPr id="5" name="図 4">
            <a:extLst>
              <a:ext uri="{FF2B5EF4-FFF2-40B4-BE49-F238E27FC236}">
                <a16:creationId xmlns:a16="http://schemas.microsoft.com/office/drawing/2014/main" id="{2E4EC1CA-9802-501F-288B-4836179073B4}"/>
              </a:ext>
            </a:extLst>
          </p:cNvPr>
          <p:cNvPicPr>
            <a:picLocks noChangeAspect="1"/>
          </p:cNvPicPr>
          <p:nvPr/>
        </p:nvPicPr>
        <p:blipFill>
          <a:blip r:embed="rId2"/>
          <a:stretch>
            <a:fillRect/>
          </a:stretch>
        </p:blipFill>
        <p:spPr>
          <a:xfrm>
            <a:off x="510727" y="2957690"/>
            <a:ext cx="5597546" cy="3856577"/>
          </a:xfrm>
          <a:prstGeom prst="rect">
            <a:avLst/>
          </a:prstGeom>
        </p:spPr>
      </p:pic>
      <p:pic>
        <p:nvPicPr>
          <p:cNvPr id="7" name="図 6">
            <a:extLst>
              <a:ext uri="{FF2B5EF4-FFF2-40B4-BE49-F238E27FC236}">
                <a16:creationId xmlns:a16="http://schemas.microsoft.com/office/drawing/2014/main" id="{D4149807-A631-2E28-410C-B052182D0A16}"/>
              </a:ext>
            </a:extLst>
          </p:cNvPr>
          <p:cNvPicPr>
            <a:picLocks noChangeAspect="1"/>
          </p:cNvPicPr>
          <p:nvPr/>
        </p:nvPicPr>
        <p:blipFill>
          <a:blip r:embed="rId3"/>
          <a:stretch>
            <a:fillRect/>
          </a:stretch>
        </p:blipFill>
        <p:spPr>
          <a:xfrm>
            <a:off x="6381946" y="2957690"/>
            <a:ext cx="5630836" cy="3798937"/>
          </a:xfrm>
          <a:prstGeom prst="rect">
            <a:avLst/>
          </a:prstGeom>
        </p:spPr>
      </p:pic>
      <p:sp>
        <p:nvSpPr>
          <p:cNvPr id="4" name="スライド番号プレースホルダー 3">
            <a:extLst>
              <a:ext uri="{FF2B5EF4-FFF2-40B4-BE49-F238E27FC236}">
                <a16:creationId xmlns:a16="http://schemas.microsoft.com/office/drawing/2014/main" id="{99DE1A8C-291E-7C9B-9700-0D8BFC6AABB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21</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76737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9DB25-46DA-8D25-729B-844D76EF0B8C}"/>
              </a:ext>
            </a:extLst>
          </p:cNvPr>
          <p:cNvSpPr>
            <a:spLocks noGrp="1"/>
          </p:cNvSpPr>
          <p:nvPr>
            <p:ph type="title"/>
          </p:nvPr>
        </p:nvSpPr>
        <p:spPr/>
        <p:txBody>
          <a:bodyPr/>
          <a:lstStyle/>
          <a:p>
            <a:r>
              <a:rPr kumimoji="1" lang="en-US" altLang="ja-JP" dirty="0"/>
              <a:t>CPS</a:t>
            </a:r>
            <a:r>
              <a:rPr kumimoji="1" lang="ja-JP" altLang="en-US" dirty="0"/>
              <a:t>と</a:t>
            </a:r>
            <a:r>
              <a:rPr kumimoji="1" lang="en-US" altLang="ja-JP" dirty="0"/>
              <a:t>STEPS</a:t>
            </a:r>
            <a:r>
              <a:rPr kumimoji="1" lang="ja-JP" altLang="en-US" dirty="0"/>
              <a:t>の比較：化石燃料</a:t>
            </a:r>
          </a:p>
        </p:txBody>
      </p:sp>
      <p:sp>
        <p:nvSpPr>
          <p:cNvPr id="3" name="コンテンツ プレースホルダー 2">
            <a:extLst>
              <a:ext uri="{FF2B5EF4-FFF2-40B4-BE49-F238E27FC236}">
                <a16:creationId xmlns:a16="http://schemas.microsoft.com/office/drawing/2014/main" id="{EE149C33-95A3-6EB7-1DC2-DCF899F29AEF}"/>
              </a:ext>
            </a:extLst>
          </p:cNvPr>
          <p:cNvSpPr>
            <a:spLocks noGrp="1"/>
          </p:cNvSpPr>
          <p:nvPr>
            <p:ph idx="1"/>
          </p:nvPr>
        </p:nvSpPr>
        <p:spPr>
          <a:xfrm>
            <a:off x="8675076" y="1032386"/>
            <a:ext cx="2678723" cy="5626321"/>
          </a:xfrm>
        </p:spPr>
        <p:txBody>
          <a:bodyPr>
            <a:normAutofit/>
          </a:bodyPr>
          <a:lstStyle/>
          <a:p>
            <a:endParaRPr kumimoji="1" lang="ja-JP" altLang="en-US" sz="2000" dirty="0"/>
          </a:p>
        </p:txBody>
      </p:sp>
      <p:pic>
        <p:nvPicPr>
          <p:cNvPr id="5" name="図 4">
            <a:extLst>
              <a:ext uri="{FF2B5EF4-FFF2-40B4-BE49-F238E27FC236}">
                <a16:creationId xmlns:a16="http://schemas.microsoft.com/office/drawing/2014/main" id="{8C7D8E7E-84EB-0EA7-93DE-93B858B427DD}"/>
              </a:ext>
            </a:extLst>
          </p:cNvPr>
          <p:cNvPicPr>
            <a:picLocks noChangeAspect="1"/>
          </p:cNvPicPr>
          <p:nvPr/>
        </p:nvPicPr>
        <p:blipFill>
          <a:blip r:embed="rId2"/>
          <a:stretch>
            <a:fillRect/>
          </a:stretch>
        </p:blipFill>
        <p:spPr>
          <a:xfrm>
            <a:off x="1180578" y="861966"/>
            <a:ext cx="9314969" cy="6078140"/>
          </a:xfrm>
          <a:prstGeom prst="rect">
            <a:avLst/>
          </a:prstGeom>
        </p:spPr>
      </p:pic>
      <p:sp>
        <p:nvSpPr>
          <p:cNvPr id="6" name="テキスト ボックス 5">
            <a:extLst>
              <a:ext uri="{FF2B5EF4-FFF2-40B4-BE49-F238E27FC236}">
                <a16:creationId xmlns:a16="http://schemas.microsoft.com/office/drawing/2014/main" id="{278ECCFE-194C-10D6-8122-E8001DF285FF}"/>
              </a:ext>
            </a:extLst>
          </p:cNvPr>
          <p:cNvSpPr txBox="1"/>
          <p:nvPr/>
        </p:nvSpPr>
        <p:spPr>
          <a:xfrm>
            <a:off x="1726515" y="5916915"/>
            <a:ext cx="8576527" cy="888948"/>
          </a:xfrm>
          <a:prstGeom prst="rect">
            <a:avLst/>
          </a:prstGeom>
          <a:solidFill>
            <a:schemeClr val="bg1"/>
          </a:solidFill>
        </p:spPr>
        <p:txBody>
          <a:bodyPr wrap="square" rtlCol="0">
            <a:noAutofit/>
          </a:bodyPr>
          <a:lstStyle/>
          <a:p>
            <a:r>
              <a:rPr lang="en-US" altLang="ja-JP" b="1" dirty="0">
                <a:solidFill>
                  <a:schemeClr val="accent2"/>
                </a:solidFill>
              </a:rPr>
              <a:t>CPS</a:t>
            </a:r>
            <a:r>
              <a:rPr lang="ja-JP" altLang="en-US" b="1" dirty="0">
                <a:solidFill>
                  <a:schemeClr val="accent2"/>
                </a:solidFill>
              </a:rPr>
              <a:t>では電気自動車の普及が遅いため石油需要が高い。特に新興市場と発展途上国（</a:t>
            </a:r>
            <a:r>
              <a:rPr lang="en-US" altLang="ja-JP" b="1" dirty="0">
                <a:solidFill>
                  <a:schemeClr val="accent2"/>
                </a:solidFill>
              </a:rPr>
              <a:t>EDME)</a:t>
            </a:r>
            <a:r>
              <a:rPr lang="ja-JP" altLang="en-US" b="1" dirty="0">
                <a:solidFill>
                  <a:schemeClr val="accent2"/>
                </a:solidFill>
              </a:rPr>
              <a:t>ではガスと石炭の需要も高い。</a:t>
            </a:r>
            <a:endParaRPr kumimoji="1" lang="ja-JP" altLang="en-US" b="1" dirty="0">
              <a:solidFill>
                <a:schemeClr val="accent2"/>
              </a:solidFill>
            </a:endParaRPr>
          </a:p>
        </p:txBody>
      </p:sp>
      <p:sp>
        <p:nvSpPr>
          <p:cNvPr id="4" name="テキスト ボックス 3">
            <a:extLst>
              <a:ext uri="{FF2B5EF4-FFF2-40B4-BE49-F238E27FC236}">
                <a16:creationId xmlns:a16="http://schemas.microsoft.com/office/drawing/2014/main" id="{3AF8CF1D-A78B-7A45-8705-039F329228AE}"/>
              </a:ext>
            </a:extLst>
          </p:cNvPr>
          <p:cNvSpPr txBox="1"/>
          <p:nvPr/>
        </p:nvSpPr>
        <p:spPr>
          <a:xfrm>
            <a:off x="3102882" y="885230"/>
            <a:ext cx="7156044" cy="626738"/>
          </a:xfrm>
          <a:prstGeom prst="rect">
            <a:avLst/>
          </a:prstGeom>
          <a:solidFill>
            <a:schemeClr val="bg1"/>
          </a:solidFill>
        </p:spPr>
        <p:txBody>
          <a:bodyPr wrap="square" rtlCol="0">
            <a:noAutofit/>
          </a:bodyPr>
          <a:lstStyle>
            <a:defPPr>
              <a:defRPr lang="ja-JP"/>
            </a:defPPr>
            <a:lvl1pPr>
              <a:defRPr b="1">
                <a:solidFill>
                  <a:schemeClr val="accent2"/>
                </a:solidFill>
              </a:defRPr>
            </a:lvl1pPr>
          </a:lstStyle>
          <a:p>
            <a:r>
              <a:rPr lang="en-US" altLang="ja-JP" dirty="0">
                <a:solidFill>
                  <a:schemeClr val="tx1"/>
                </a:solidFill>
              </a:rPr>
              <a:t>STEPS</a:t>
            </a:r>
            <a:r>
              <a:rPr lang="ja-JP" altLang="en-US" dirty="0">
                <a:solidFill>
                  <a:schemeClr val="tx1"/>
                </a:solidFill>
              </a:rPr>
              <a:t>における化石燃料需要と</a:t>
            </a:r>
            <a:r>
              <a:rPr lang="en-US" altLang="ja-JP" dirty="0">
                <a:solidFill>
                  <a:schemeClr val="tx1"/>
                </a:solidFill>
              </a:rPr>
              <a:t>CPS</a:t>
            </a:r>
            <a:r>
              <a:rPr lang="ja-JP" altLang="en-US" dirty="0">
                <a:solidFill>
                  <a:schemeClr val="tx1"/>
                </a:solidFill>
              </a:rPr>
              <a:t>における追加的需要（部門別）（</a:t>
            </a:r>
            <a:r>
              <a:rPr lang="en-US" altLang="ja-JP" dirty="0">
                <a:solidFill>
                  <a:schemeClr val="tx1"/>
                </a:solidFill>
              </a:rPr>
              <a:t>2010-2050</a:t>
            </a:r>
            <a:r>
              <a:rPr lang="ja-JP" altLang="en-US" dirty="0">
                <a:solidFill>
                  <a:schemeClr val="tx1"/>
                </a:solidFill>
              </a:rPr>
              <a:t>）</a:t>
            </a:r>
          </a:p>
        </p:txBody>
      </p:sp>
      <p:sp>
        <p:nvSpPr>
          <p:cNvPr id="7" name="スライド番号プレースホルダー 3">
            <a:extLst>
              <a:ext uri="{FF2B5EF4-FFF2-40B4-BE49-F238E27FC236}">
                <a16:creationId xmlns:a16="http://schemas.microsoft.com/office/drawing/2014/main" id="{9CFD8EFB-978C-46E3-83E9-DF0F60636A7B}"/>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22</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73996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ECE50-DFF7-C468-46A8-86B84E6FE99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E905695-998F-9211-834C-5674DE536D7E}"/>
              </a:ext>
            </a:extLst>
          </p:cNvPr>
          <p:cNvSpPr>
            <a:spLocks noGrp="1"/>
          </p:cNvSpPr>
          <p:nvPr>
            <p:ph type="title"/>
          </p:nvPr>
        </p:nvSpPr>
        <p:spPr/>
        <p:txBody>
          <a:bodyPr/>
          <a:lstStyle/>
          <a:p>
            <a:r>
              <a:rPr kumimoji="1" lang="en-US" altLang="ja-JP" dirty="0"/>
              <a:t>CPS</a:t>
            </a:r>
            <a:r>
              <a:rPr kumimoji="1" lang="ja-JP" altLang="en-US" dirty="0"/>
              <a:t>と</a:t>
            </a:r>
            <a:r>
              <a:rPr kumimoji="1" lang="en-US" altLang="ja-JP" dirty="0"/>
              <a:t>STEPS</a:t>
            </a:r>
            <a:r>
              <a:rPr kumimoji="1" lang="ja-JP" altLang="en-US" dirty="0"/>
              <a:t>の比較：他機関のシナリオとの位置関係</a:t>
            </a:r>
          </a:p>
        </p:txBody>
      </p:sp>
      <p:sp>
        <p:nvSpPr>
          <p:cNvPr id="3" name="コンテンツ プレースホルダー 2">
            <a:extLst>
              <a:ext uri="{FF2B5EF4-FFF2-40B4-BE49-F238E27FC236}">
                <a16:creationId xmlns:a16="http://schemas.microsoft.com/office/drawing/2014/main" id="{9F62CC87-459A-49FF-CDE3-D725A1F1033E}"/>
              </a:ext>
            </a:extLst>
          </p:cNvPr>
          <p:cNvSpPr>
            <a:spLocks noGrp="1"/>
          </p:cNvSpPr>
          <p:nvPr>
            <p:ph idx="1"/>
          </p:nvPr>
        </p:nvSpPr>
        <p:spPr/>
        <p:txBody>
          <a:bodyPr/>
          <a:lstStyle/>
          <a:p>
            <a:endParaRPr kumimoji="1" lang="ja-JP" altLang="en-US" dirty="0"/>
          </a:p>
        </p:txBody>
      </p:sp>
      <p:pic>
        <p:nvPicPr>
          <p:cNvPr id="6" name="図 5">
            <a:extLst>
              <a:ext uri="{FF2B5EF4-FFF2-40B4-BE49-F238E27FC236}">
                <a16:creationId xmlns:a16="http://schemas.microsoft.com/office/drawing/2014/main" id="{10570A58-97DD-F4E1-265C-CFDF8EABC5AB}"/>
              </a:ext>
            </a:extLst>
          </p:cNvPr>
          <p:cNvPicPr>
            <a:picLocks noChangeAspect="1"/>
          </p:cNvPicPr>
          <p:nvPr/>
        </p:nvPicPr>
        <p:blipFill>
          <a:blip r:embed="rId2"/>
          <a:stretch>
            <a:fillRect/>
          </a:stretch>
        </p:blipFill>
        <p:spPr>
          <a:xfrm>
            <a:off x="1342126" y="882014"/>
            <a:ext cx="8933091" cy="5742384"/>
          </a:xfrm>
          <a:prstGeom prst="rect">
            <a:avLst/>
          </a:prstGeom>
        </p:spPr>
      </p:pic>
      <p:sp>
        <p:nvSpPr>
          <p:cNvPr id="7" name="テキスト ボックス 6">
            <a:extLst>
              <a:ext uri="{FF2B5EF4-FFF2-40B4-BE49-F238E27FC236}">
                <a16:creationId xmlns:a16="http://schemas.microsoft.com/office/drawing/2014/main" id="{3C8F9D41-B6D9-E5CE-E357-D984F56098BB}"/>
              </a:ext>
            </a:extLst>
          </p:cNvPr>
          <p:cNvSpPr txBox="1"/>
          <p:nvPr/>
        </p:nvSpPr>
        <p:spPr>
          <a:xfrm>
            <a:off x="1244340" y="6033842"/>
            <a:ext cx="9356102" cy="918066"/>
          </a:xfrm>
          <a:prstGeom prst="rect">
            <a:avLst/>
          </a:prstGeom>
          <a:solidFill>
            <a:schemeClr val="bg1"/>
          </a:solidFill>
        </p:spPr>
        <p:txBody>
          <a:bodyPr wrap="square" rtlCol="0">
            <a:noAutofit/>
          </a:bodyPr>
          <a:lstStyle>
            <a:defPPr>
              <a:defRPr lang="ja-JP"/>
            </a:defPPr>
            <a:lvl1pPr>
              <a:defRPr b="1">
                <a:solidFill>
                  <a:schemeClr val="accent2"/>
                </a:solidFill>
              </a:defRPr>
            </a:lvl1pPr>
          </a:lstStyle>
          <a:p>
            <a:r>
              <a:rPr lang="en-US" altLang="ja-JP" dirty="0"/>
              <a:t>CPS</a:t>
            </a:r>
            <a:r>
              <a:rPr lang="ja-JP" altLang="en-US" dirty="0"/>
              <a:t>は、石油・ガス需要の強い継続的成長を予測するシナリオ群の中間付近に位置する。一方</a:t>
            </a:r>
            <a:r>
              <a:rPr lang="en-US" altLang="ja-JP" dirty="0"/>
              <a:t>STEPS</a:t>
            </a:r>
            <a:r>
              <a:rPr lang="ja-JP" altLang="en-US" dirty="0"/>
              <a:t>は、</a:t>
            </a:r>
            <a:r>
              <a:rPr lang="en-US" altLang="ja-JP" dirty="0"/>
              <a:t>2050</a:t>
            </a:r>
            <a:r>
              <a:rPr lang="ja-JP" altLang="en-US" dirty="0"/>
              <a:t>年までに需要が減少すると予測する他の見通しと同様の位置にある。</a:t>
            </a:r>
          </a:p>
        </p:txBody>
      </p:sp>
      <p:sp>
        <p:nvSpPr>
          <p:cNvPr id="4" name="テキスト ボックス 3">
            <a:extLst>
              <a:ext uri="{FF2B5EF4-FFF2-40B4-BE49-F238E27FC236}">
                <a16:creationId xmlns:a16="http://schemas.microsoft.com/office/drawing/2014/main" id="{E62BE25C-F4B9-20EF-2AED-5864C02637E6}"/>
              </a:ext>
            </a:extLst>
          </p:cNvPr>
          <p:cNvSpPr txBox="1"/>
          <p:nvPr/>
        </p:nvSpPr>
        <p:spPr>
          <a:xfrm>
            <a:off x="3080214" y="969258"/>
            <a:ext cx="6966154" cy="410368"/>
          </a:xfrm>
          <a:prstGeom prst="rect">
            <a:avLst/>
          </a:prstGeom>
          <a:solidFill>
            <a:srgbClr val="FDEFE1"/>
          </a:solidFill>
        </p:spPr>
        <p:txBody>
          <a:bodyPr wrap="square" rtlCol="0">
            <a:noAutofit/>
          </a:bodyPr>
          <a:lstStyle>
            <a:defPPr>
              <a:defRPr lang="ja-JP"/>
            </a:defPPr>
            <a:lvl1pPr>
              <a:defRPr b="1">
                <a:solidFill>
                  <a:schemeClr val="accent2"/>
                </a:solidFill>
              </a:defRPr>
            </a:lvl1pPr>
          </a:lstStyle>
          <a:p>
            <a:r>
              <a:rPr lang="ja-JP" altLang="en-US" dirty="0">
                <a:solidFill>
                  <a:schemeClr val="tx1"/>
                </a:solidFill>
              </a:rPr>
              <a:t>世界の</a:t>
            </a:r>
            <a:r>
              <a:rPr lang="en-US" altLang="ja-JP" dirty="0">
                <a:solidFill>
                  <a:schemeClr val="tx1"/>
                </a:solidFill>
              </a:rPr>
              <a:t>2050</a:t>
            </a:r>
            <a:r>
              <a:rPr lang="ja-JP" altLang="en-US" dirty="0">
                <a:solidFill>
                  <a:schemeClr val="tx1"/>
                </a:solidFill>
              </a:rPr>
              <a:t>年までの石油・ガス需要のシナリオ比較</a:t>
            </a:r>
          </a:p>
        </p:txBody>
      </p:sp>
      <p:sp>
        <p:nvSpPr>
          <p:cNvPr id="5" name="スライド番号プレースホルダー 3">
            <a:extLst>
              <a:ext uri="{FF2B5EF4-FFF2-40B4-BE49-F238E27FC236}">
                <a16:creationId xmlns:a16="http://schemas.microsoft.com/office/drawing/2014/main" id="{0E0C0EE1-DA97-9396-533C-E21F13F2067D}"/>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55494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9BB7-64BF-564D-A109-F82AE10746E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5625D5-AB5B-0918-ECC3-972F0F1DEABE}"/>
              </a:ext>
            </a:extLst>
          </p:cNvPr>
          <p:cNvSpPr>
            <a:spLocks noGrp="1"/>
          </p:cNvSpPr>
          <p:nvPr>
            <p:ph type="title"/>
          </p:nvPr>
        </p:nvSpPr>
        <p:spPr/>
        <p:txBody>
          <a:bodyPr/>
          <a:lstStyle/>
          <a:p>
            <a:r>
              <a:rPr kumimoji="1" lang="en-US" altLang="ja-JP" dirty="0"/>
              <a:t>CPS</a:t>
            </a:r>
            <a:r>
              <a:rPr kumimoji="1" lang="ja-JP" altLang="en-US" dirty="0"/>
              <a:t>と</a:t>
            </a:r>
            <a:r>
              <a:rPr kumimoji="1" lang="en-US" altLang="ja-JP" dirty="0"/>
              <a:t>STEPS</a:t>
            </a:r>
            <a:r>
              <a:rPr kumimoji="1" lang="ja-JP" altLang="en-US" dirty="0"/>
              <a:t>の比較：</a:t>
            </a:r>
            <a:r>
              <a:rPr kumimoji="1" lang="en-US" altLang="ja-JP" dirty="0"/>
              <a:t>CO2</a:t>
            </a:r>
            <a:r>
              <a:rPr kumimoji="1" lang="ja-JP" altLang="en-US" dirty="0"/>
              <a:t>排出量</a:t>
            </a:r>
          </a:p>
        </p:txBody>
      </p:sp>
      <p:pic>
        <p:nvPicPr>
          <p:cNvPr id="6" name="図 5">
            <a:extLst>
              <a:ext uri="{FF2B5EF4-FFF2-40B4-BE49-F238E27FC236}">
                <a16:creationId xmlns:a16="http://schemas.microsoft.com/office/drawing/2014/main" id="{80CC184E-8B8B-DDC0-D109-745289F523A9}"/>
              </a:ext>
            </a:extLst>
          </p:cNvPr>
          <p:cNvPicPr>
            <a:picLocks noChangeAspect="1"/>
          </p:cNvPicPr>
          <p:nvPr/>
        </p:nvPicPr>
        <p:blipFill>
          <a:blip r:embed="rId2"/>
          <a:stretch>
            <a:fillRect/>
          </a:stretch>
        </p:blipFill>
        <p:spPr>
          <a:xfrm>
            <a:off x="1403174" y="878533"/>
            <a:ext cx="9364124" cy="6116155"/>
          </a:xfrm>
          <a:prstGeom prst="rect">
            <a:avLst/>
          </a:prstGeom>
        </p:spPr>
      </p:pic>
      <p:sp>
        <p:nvSpPr>
          <p:cNvPr id="9" name="テキスト ボックス 8">
            <a:extLst>
              <a:ext uri="{FF2B5EF4-FFF2-40B4-BE49-F238E27FC236}">
                <a16:creationId xmlns:a16="http://schemas.microsoft.com/office/drawing/2014/main" id="{6BB21F2B-1287-961B-3547-1074821E4415}"/>
              </a:ext>
            </a:extLst>
          </p:cNvPr>
          <p:cNvSpPr txBox="1"/>
          <p:nvPr/>
        </p:nvSpPr>
        <p:spPr>
          <a:xfrm>
            <a:off x="1851581" y="6174557"/>
            <a:ext cx="8631025" cy="772998"/>
          </a:xfrm>
          <a:prstGeom prst="rect">
            <a:avLst/>
          </a:prstGeom>
          <a:solidFill>
            <a:schemeClr val="bg1"/>
          </a:solidFill>
        </p:spPr>
        <p:txBody>
          <a:bodyPr wrap="square" rtlCol="0">
            <a:noAutofit/>
          </a:bodyPr>
          <a:lstStyle>
            <a:defPPr>
              <a:defRPr lang="ja-JP"/>
            </a:defPPr>
            <a:lvl1pPr>
              <a:defRPr b="1">
                <a:solidFill>
                  <a:schemeClr val="accent2"/>
                </a:solidFill>
              </a:defRPr>
            </a:lvl1pPr>
          </a:lstStyle>
          <a:p>
            <a:pPr marL="715963"/>
            <a:r>
              <a:rPr lang="ja-JP" altLang="en-US" dirty="0"/>
              <a:t>石炭火力発電の増加がシナリオ間の排出量差の主な要因である。</a:t>
            </a:r>
            <a:endParaRPr lang="en-US" altLang="ja-JP" dirty="0"/>
          </a:p>
          <a:p>
            <a:pPr marL="715963"/>
            <a:r>
              <a:rPr lang="ja-JP" altLang="en-US" dirty="0"/>
              <a:t>ただし</a:t>
            </a:r>
            <a:r>
              <a:rPr lang="en-US" altLang="ja-JP" dirty="0"/>
              <a:t>CPS</a:t>
            </a:r>
            <a:r>
              <a:rPr lang="ja-JP" altLang="en-US" dirty="0"/>
              <a:t>の最終消費部門でも排出量は増加している。</a:t>
            </a:r>
          </a:p>
        </p:txBody>
      </p:sp>
      <p:sp>
        <p:nvSpPr>
          <p:cNvPr id="4" name="テキスト ボックス 3">
            <a:extLst>
              <a:ext uri="{FF2B5EF4-FFF2-40B4-BE49-F238E27FC236}">
                <a16:creationId xmlns:a16="http://schemas.microsoft.com/office/drawing/2014/main" id="{F512ACC7-7AB2-D50B-95D1-4FB36400CE33}"/>
              </a:ext>
            </a:extLst>
          </p:cNvPr>
          <p:cNvSpPr txBox="1"/>
          <p:nvPr/>
        </p:nvSpPr>
        <p:spPr>
          <a:xfrm>
            <a:off x="3383810" y="911812"/>
            <a:ext cx="7195049" cy="601346"/>
          </a:xfrm>
          <a:prstGeom prst="rect">
            <a:avLst/>
          </a:prstGeom>
          <a:solidFill>
            <a:schemeClr val="bg1"/>
          </a:solidFill>
        </p:spPr>
        <p:txBody>
          <a:bodyPr wrap="square" rtlCol="0">
            <a:noAutofit/>
          </a:bodyPr>
          <a:lstStyle>
            <a:defPPr>
              <a:defRPr lang="ja-JP"/>
            </a:defPPr>
            <a:lvl1pPr>
              <a:defRPr b="1">
                <a:solidFill>
                  <a:schemeClr val="accent2"/>
                </a:solidFill>
              </a:defRPr>
            </a:lvl1pPr>
          </a:lstStyle>
          <a:p>
            <a:r>
              <a:rPr lang="ja-JP" altLang="en-US" dirty="0">
                <a:solidFill>
                  <a:schemeClr val="tx1"/>
                </a:solidFill>
              </a:rPr>
              <a:t>要因別のシナリオ間の</a:t>
            </a:r>
            <a:r>
              <a:rPr lang="en-US" altLang="ja-JP" dirty="0">
                <a:solidFill>
                  <a:schemeClr val="tx1"/>
                </a:solidFill>
              </a:rPr>
              <a:t>CO2</a:t>
            </a:r>
            <a:r>
              <a:rPr lang="ja-JP" altLang="en-US" dirty="0">
                <a:solidFill>
                  <a:schemeClr val="tx1"/>
                </a:solidFill>
              </a:rPr>
              <a:t>排出量の違い（</a:t>
            </a:r>
            <a:r>
              <a:rPr lang="en-US" altLang="ja-JP" dirty="0">
                <a:solidFill>
                  <a:schemeClr val="tx1"/>
                </a:solidFill>
              </a:rPr>
              <a:t>2010-2035</a:t>
            </a:r>
            <a:r>
              <a:rPr lang="ja-JP" altLang="en-US" dirty="0">
                <a:solidFill>
                  <a:schemeClr val="tx1"/>
                </a:solidFill>
              </a:rPr>
              <a:t>）</a:t>
            </a:r>
          </a:p>
        </p:txBody>
      </p:sp>
      <p:sp>
        <p:nvSpPr>
          <p:cNvPr id="3" name="スライド番号プレースホルダー 3">
            <a:extLst>
              <a:ext uri="{FF2B5EF4-FFF2-40B4-BE49-F238E27FC236}">
                <a16:creationId xmlns:a16="http://schemas.microsoft.com/office/drawing/2014/main" id="{52BC176D-24D9-B75F-54BB-8BB1286DEED5}"/>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24</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716679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F54510-9938-2D46-CE20-0C44106E9D74}"/>
              </a:ext>
            </a:extLst>
          </p:cNvPr>
          <p:cNvSpPr>
            <a:spLocks noGrp="1"/>
          </p:cNvSpPr>
          <p:nvPr>
            <p:ph type="title"/>
          </p:nvPr>
        </p:nvSpPr>
        <p:spPr/>
        <p:txBody>
          <a:bodyPr/>
          <a:lstStyle/>
          <a:p>
            <a:r>
              <a:rPr kumimoji="1" lang="ja-JP" altLang="en-US" dirty="0"/>
              <a:t>石炭需要が</a:t>
            </a:r>
            <a:r>
              <a:rPr kumimoji="1" lang="en-US" altLang="ja-JP" dirty="0"/>
              <a:t>CPS</a:t>
            </a:r>
            <a:r>
              <a:rPr kumimoji="1" lang="ja-JP" altLang="en-US" dirty="0"/>
              <a:t>想定より上振れする可能性</a:t>
            </a:r>
          </a:p>
        </p:txBody>
      </p:sp>
      <p:sp>
        <p:nvSpPr>
          <p:cNvPr id="3" name="コンテンツ プレースホルダー 2">
            <a:extLst>
              <a:ext uri="{FF2B5EF4-FFF2-40B4-BE49-F238E27FC236}">
                <a16:creationId xmlns:a16="http://schemas.microsoft.com/office/drawing/2014/main" id="{A3D9A244-6FBE-244E-EF0A-DB96BE254AB8}"/>
              </a:ext>
            </a:extLst>
          </p:cNvPr>
          <p:cNvSpPr>
            <a:spLocks noGrp="1"/>
          </p:cNvSpPr>
          <p:nvPr>
            <p:ph idx="1"/>
          </p:nvPr>
        </p:nvSpPr>
        <p:spPr>
          <a:xfrm>
            <a:off x="8198338" y="1032387"/>
            <a:ext cx="3384062" cy="5460488"/>
          </a:xfrm>
        </p:spPr>
        <p:txBody>
          <a:bodyPr>
            <a:normAutofit/>
          </a:bodyPr>
          <a:lstStyle/>
          <a:p>
            <a:r>
              <a:rPr lang="ja-JP" altLang="en-US" sz="2000" dirty="0"/>
              <a:t>石炭需要について、</a:t>
            </a:r>
            <a:r>
              <a:rPr lang="en-US" altLang="ja-JP" sz="2000" dirty="0"/>
              <a:t>CPS</a:t>
            </a:r>
            <a:r>
              <a:rPr lang="ja-JP" altLang="en-US" sz="2000" dirty="0"/>
              <a:t>想定より更に増加する可能性があることを示している</a:t>
            </a:r>
            <a:endParaRPr lang="en-US" altLang="ja-JP" sz="2000" dirty="0"/>
          </a:p>
          <a:p>
            <a:r>
              <a:rPr kumimoji="1" lang="ja-JP" altLang="en-US" sz="2000" dirty="0"/>
              <a:t>その要因として、（</a:t>
            </a:r>
            <a:r>
              <a:rPr kumimoji="1" lang="en-US" altLang="ja-JP" sz="2000" dirty="0"/>
              <a:t>CPS</a:t>
            </a:r>
            <a:r>
              <a:rPr kumimoji="1" lang="ja-JP" altLang="en-US" sz="2000" dirty="0"/>
              <a:t>想定と比較して）石炭からガスへの転換の下振れ、発電効率の向上がない場合、</a:t>
            </a:r>
            <a:r>
              <a:rPr lang="en-US" altLang="ja-JP" sz="2000" dirty="0"/>
              <a:t> </a:t>
            </a:r>
            <a:r>
              <a:rPr lang="ja-JP" altLang="en-US" sz="2000" dirty="0"/>
              <a:t>電力需要の上振れ、</a:t>
            </a:r>
            <a:r>
              <a:rPr kumimoji="1" lang="ja-JP" altLang="en-US" sz="2000" dirty="0"/>
              <a:t>太陽光と風力の下振れ、を挙げている</a:t>
            </a:r>
            <a:endParaRPr kumimoji="1" lang="en-US" altLang="ja-JP" sz="2000" dirty="0"/>
          </a:p>
          <a:p>
            <a:r>
              <a:rPr lang="ja-JP" altLang="en-US" sz="2000" dirty="0"/>
              <a:t>中でも影響が大きいのは、電力需要の上振れと風力・太陽光の下振れ</a:t>
            </a:r>
            <a:endParaRPr lang="en-US" altLang="ja-JP" sz="2000" dirty="0"/>
          </a:p>
          <a:p>
            <a:endParaRPr kumimoji="1" lang="ja-JP" altLang="en-US" sz="2000" dirty="0"/>
          </a:p>
        </p:txBody>
      </p:sp>
      <p:pic>
        <p:nvPicPr>
          <p:cNvPr id="5" name="図 4">
            <a:extLst>
              <a:ext uri="{FF2B5EF4-FFF2-40B4-BE49-F238E27FC236}">
                <a16:creationId xmlns:a16="http://schemas.microsoft.com/office/drawing/2014/main" id="{4C7C761A-FBE9-0DBF-F77F-C2CC1AB82696}"/>
              </a:ext>
            </a:extLst>
          </p:cNvPr>
          <p:cNvPicPr>
            <a:picLocks noChangeAspect="1"/>
          </p:cNvPicPr>
          <p:nvPr/>
        </p:nvPicPr>
        <p:blipFill>
          <a:blip r:embed="rId2"/>
          <a:srcRect r="1192" b="3570"/>
          <a:stretch>
            <a:fillRect/>
          </a:stretch>
        </p:blipFill>
        <p:spPr>
          <a:xfrm>
            <a:off x="713397" y="1032387"/>
            <a:ext cx="7258295" cy="4960914"/>
          </a:xfrm>
          <a:prstGeom prst="rect">
            <a:avLst/>
          </a:prstGeom>
        </p:spPr>
      </p:pic>
      <p:sp>
        <p:nvSpPr>
          <p:cNvPr id="6" name="テキスト ボックス 5">
            <a:extLst>
              <a:ext uri="{FF2B5EF4-FFF2-40B4-BE49-F238E27FC236}">
                <a16:creationId xmlns:a16="http://schemas.microsoft.com/office/drawing/2014/main" id="{C7A0E77C-C1AC-19E8-C9F1-B19D0CFAC4E2}"/>
              </a:ext>
            </a:extLst>
          </p:cNvPr>
          <p:cNvSpPr txBox="1"/>
          <p:nvPr/>
        </p:nvSpPr>
        <p:spPr>
          <a:xfrm>
            <a:off x="838201" y="5924062"/>
            <a:ext cx="6883400" cy="646331"/>
          </a:xfrm>
          <a:prstGeom prst="rect">
            <a:avLst/>
          </a:prstGeom>
          <a:noFill/>
        </p:spPr>
        <p:txBody>
          <a:bodyPr wrap="square" rtlCol="0">
            <a:spAutoFit/>
          </a:bodyPr>
          <a:lstStyle/>
          <a:p>
            <a:r>
              <a:rPr lang="ja-JP" altLang="en-US" b="1" dirty="0">
                <a:solidFill>
                  <a:schemeClr val="accent2"/>
                </a:solidFill>
              </a:rPr>
              <a:t>石炭需要のさらなる増加は、クリーン技術の導入が大幅に減速し、効率向上の効果が大きく低下したことを示している可能性がある。</a:t>
            </a:r>
            <a:endParaRPr kumimoji="1" lang="ja-JP" altLang="en-US" b="1" dirty="0">
              <a:solidFill>
                <a:schemeClr val="accent2"/>
              </a:solidFill>
            </a:endParaRPr>
          </a:p>
        </p:txBody>
      </p:sp>
      <p:sp>
        <p:nvSpPr>
          <p:cNvPr id="4" name="スライド番号プレースホルダー 3">
            <a:extLst>
              <a:ext uri="{FF2B5EF4-FFF2-40B4-BE49-F238E27FC236}">
                <a16:creationId xmlns:a16="http://schemas.microsoft.com/office/drawing/2014/main" id="{8F1EB1EC-5181-9366-58CF-16E814C5F38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25</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76831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70A76-5E06-2FDC-0F42-66F4B4DC37AB}"/>
              </a:ext>
            </a:extLst>
          </p:cNvPr>
          <p:cNvSpPr>
            <a:spLocks noGrp="1"/>
          </p:cNvSpPr>
          <p:nvPr>
            <p:ph type="title"/>
          </p:nvPr>
        </p:nvSpPr>
        <p:spPr/>
        <p:txBody>
          <a:bodyPr/>
          <a:lstStyle/>
          <a:p>
            <a:r>
              <a:rPr kumimoji="1" lang="en-US" altLang="ja-JP" dirty="0"/>
              <a:t>WEO2025</a:t>
            </a:r>
            <a:r>
              <a:rPr kumimoji="1" lang="ja-JP" altLang="en-US" dirty="0"/>
              <a:t>の</a:t>
            </a:r>
            <a:r>
              <a:rPr lang="ja-JP" altLang="en-US" dirty="0"/>
              <a:t>（本文から見える）</a:t>
            </a:r>
            <a:r>
              <a:rPr kumimoji="1" lang="ja-JP" altLang="en-US" dirty="0"/>
              <a:t>特徴</a:t>
            </a:r>
          </a:p>
        </p:txBody>
      </p:sp>
      <p:sp>
        <p:nvSpPr>
          <p:cNvPr id="3" name="コンテンツ プレースホルダー 2">
            <a:extLst>
              <a:ext uri="{FF2B5EF4-FFF2-40B4-BE49-F238E27FC236}">
                <a16:creationId xmlns:a16="http://schemas.microsoft.com/office/drawing/2014/main" id="{45D9B1E0-F85E-4564-FD43-0D9C66A145CA}"/>
              </a:ext>
            </a:extLst>
          </p:cNvPr>
          <p:cNvSpPr>
            <a:spLocks noGrp="1"/>
          </p:cNvSpPr>
          <p:nvPr>
            <p:ph idx="1"/>
          </p:nvPr>
        </p:nvSpPr>
        <p:spPr>
          <a:xfrm>
            <a:off x="838200" y="924076"/>
            <a:ext cx="10515600" cy="5622639"/>
          </a:xfrm>
        </p:spPr>
        <p:txBody>
          <a:bodyPr>
            <a:normAutofit/>
          </a:bodyPr>
          <a:lstStyle/>
          <a:p>
            <a:r>
              <a:rPr kumimoji="1" lang="en-US" altLang="ja-JP" sz="2000" dirty="0"/>
              <a:t>NZE</a:t>
            </a:r>
            <a:r>
              <a:rPr kumimoji="1" lang="ja-JP" altLang="en-US" sz="2000" dirty="0"/>
              <a:t>が完全に脇役となり、主役は</a:t>
            </a:r>
            <a:r>
              <a:rPr kumimoji="1" lang="en-US" altLang="ja-JP" sz="2000" dirty="0"/>
              <a:t>CPS</a:t>
            </a:r>
            <a:r>
              <a:rPr kumimoji="1" lang="ja-JP" altLang="en-US" sz="2000" dirty="0"/>
              <a:t>と</a:t>
            </a:r>
            <a:r>
              <a:rPr kumimoji="1" lang="en-US" altLang="ja-JP" sz="2000" dirty="0"/>
              <a:t>STEPS</a:t>
            </a:r>
            <a:r>
              <a:rPr lang="ja-JP" altLang="en-US" sz="2000" dirty="0"/>
              <a:t>となっている</a:t>
            </a:r>
            <a:endParaRPr kumimoji="1" lang="en-US" altLang="ja-JP" sz="2000" dirty="0"/>
          </a:p>
          <a:p>
            <a:r>
              <a:rPr kumimoji="1" lang="ja-JP" altLang="en-US" sz="2000" dirty="0"/>
              <a:t>復活した</a:t>
            </a:r>
            <a:r>
              <a:rPr kumimoji="1" lang="en-US" altLang="ja-JP" sz="2000" dirty="0"/>
              <a:t>CPS</a:t>
            </a:r>
            <a:r>
              <a:rPr kumimoji="1" lang="ja-JP" altLang="en-US" sz="2000" dirty="0"/>
              <a:t>は、完全に</a:t>
            </a:r>
            <a:r>
              <a:rPr kumimoji="1" lang="en-US" altLang="ja-JP" sz="2000" dirty="0"/>
              <a:t>STEPS</a:t>
            </a:r>
            <a:r>
              <a:rPr kumimoji="1" lang="ja-JP" altLang="en-US" sz="2000" dirty="0"/>
              <a:t>と平等に扱われており、</a:t>
            </a:r>
            <a:r>
              <a:rPr kumimoji="1" lang="en-US" altLang="ja-JP" sz="2000" dirty="0"/>
              <a:t>PartB</a:t>
            </a:r>
            <a:r>
              <a:rPr kumimoji="1" lang="ja-JP" altLang="en-US" sz="2000" dirty="0"/>
              <a:t>では</a:t>
            </a:r>
            <a:r>
              <a:rPr kumimoji="1" lang="en-US" altLang="ja-JP" sz="2000" dirty="0"/>
              <a:t>CPS</a:t>
            </a:r>
            <a:r>
              <a:rPr kumimoji="1" lang="ja-JP" altLang="en-US" sz="2000" dirty="0"/>
              <a:t>を</a:t>
            </a:r>
            <a:r>
              <a:rPr kumimoji="1" lang="en-US" altLang="ja-JP" sz="2000" dirty="0"/>
              <a:t>STEPS</a:t>
            </a:r>
            <a:r>
              <a:rPr kumimoji="1" lang="ja-JP" altLang="en-US" sz="2000" dirty="0"/>
              <a:t>より先に記載するなど、（米国への？）配慮が伺える</a:t>
            </a:r>
            <a:endParaRPr kumimoji="1" lang="en-US" altLang="ja-JP" sz="2000" dirty="0"/>
          </a:p>
          <a:p>
            <a:r>
              <a:rPr lang="ja-JP" altLang="en-US" sz="2000" dirty="0"/>
              <a:t>シナリオ別の記載が多く、</a:t>
            </a:r>
            <a:r>
              <a:rPr lang="en-US" altLang="ja-JP" sz="2000" dirty="0"/>
              <a:t>CPS</a:t>
            </a:r>
            <a:r>
              <a:rPr lang="ja-JP" altLang="en-US" sz="2000" dirty="0"/>
              <a:t>と</a:t>
            </a:r>
            <a:r>
              <a:rPr lang="en-US" altLang="ja-JP" sz="2000" dirty="0"/>
              <a:t>STEPS</a:t>
            </a:r>
            <a:r>
              <a:rPr lang="ja-JP" altLang="en-US" sz="2000" dirty="0"/>
              <a:t>の比較は限定的</a:t>
            </a:r>
            <a:endParaRPr lang="en-US" altLang="ja-JP" sz="2000" dirty="0"/>
          </a:p>
          <a:p>
            <a:r>
              <a:rPr kumimoji="1" lang="en-US" altLang="ja-JP" sz="2000" dirty="0"/>
              <a:t>CPS</a:t>
            </a:r>
            <a:r>
              <a:rPr kumimoji="1" lang="ja-JP" altLang="en-US" sz="2000" dirty="0"/>
              <a:t>は化石燃料多目、再エネ少な目、</a:t>
            </a:r>
            <a:r>
              <a:rPr kumimoji="1" lang="en-US" altLang="ja-JP" sz="2000" dirty="0"/>
              <a:t>STEPS</a:t>
            </a:r>
            <a:r>
              <a:rPr kumimoji="1" lang="ja-JP" altLang="en-US" sz="2000" dirty="0"/>
              <a:t>は化石燃料少な目、再エネ多目という点が一番の差異、しかし、発電電力量と原子力はほぼ同量</a:t>
            </a:r>
            <a:endParaRPr kumimoji="1" lang="en-US" altLang="ja-JP" sz="2000" dirty="0"/>
          </a:p>
          <a:p>
            <a:r>
              <a:rPr lang="en-US" altLang="ja-JP" sz="2000" dirty="0"/>
              <a:t>CPS</a:t>
            </a:r>
            <a:r>
              <a:rPr lang="ja-JP" altLang="en-US" sz="2000" dirty="0"/>
              <a:t>でも</a:t>
            </a:r>
            <a:r>
              <a:rPr lang="en-US" altLang="ja-JP" sz="2000" dirty="0"/>
              <a:t>CO2</a:t>
            </a:r>
            <a:r>
              <a:rPr lang="ja-JP" altLang="en-US" sz="2000" dirty="0"/>
              <a:t>排出量は間もなくピークを迎えることになっており、その主要因は石炭需要が現状の増加傾向から間もなく減少に転じる、という想定（前頁の通り上振れの可能性も示す）</a:t>
            </a:r>
            <a:endParaRPr lang="en-US" altLang="ja-JP" sz="2000" dirty="0"/>
          </a:p>
          <a:p>
            <a:r>
              <a:rPr lang="ja-JP" altLang="en-US" sz="2000" dirty="0"/>
              <a:t>米国の政策変更（</a:t>
            </a:r>
            <a:r>
              <a:rPr lang="en-US" altLang="ja-JP" sz="2000" dirty="0"/>
              <a:t>OBBB</a:t>
            </a:r>
            <a:r>
              <a:rPr lang="ja-JP" altLang="en-US" sz="2000" dirty="0"/>
              <a:t>による</a:t>
            </a:r>
            <a:r>
              <a:rPr lang="en-US" altLang="ja-JP" sz="2000" dirty="0"/>
              <a:t>IRA</a:t>
            </a:r>
            <a:r>
              <a:rPr lang="ja-JP" altLang="en-US" sz="2000" dirty="0"/>
              <a:t>修正など）について、その結果として</a:t>
            </a:r>
            <a:r>
              <a:rPr lang="en-US" altLang="ja-JP" sz="2000" dirty="0"/>
              <a:t>EV</a:t>
            </a:r>
            <a:r>
              <a:rPr lang="ja-JP" altLang="en-US" sz="2000" dirty="0"/>
              <a:t>、太陽光、風力などの想定を見直していることが、（しつこいくらい）各所に記載されている</a:t>
            </a:r>
            <a:endParaRPr lang="en-US" altLang="ja-JP" sz="2000" dirty="0"/>
          </a:p>
          <a:p>
            <a:r>
              <a:rPr lang="ja-JP" altLang="en-US" sz="2000" dirty="0"/>
              <a:t>主役ではないが、</a:t>
            </a:r>
            <a:r>
              <a:rPr lang="en-US" altLang="ja-JP" sz="2000" dirty="0"/>
              <a:t>NZE</a:t>
            </a:r>
            <a:r>
              <a:rPr lang="ja-JP" altLang="en-US" sz="2000" dirty="0"/>
              <a:t>について「まだ実現可能」とし、</a:t>
            </a:r>
            <a:r>
              <a:rPr lang="en-US" altLang="ja-JP" sz="2000" dirty="0"/>
              <a:t>NZE</a:t>
            </a:r>
            <a:r>
              <a:rPr lang="ja-JP" altLang="en-US" sz="2000" dirty="0"/>
              <a:t>による社会的包摂やエネルギーセキュリティ強化などのメリットを強調している</a:t>
            </a:r>
            <a:endParaRPr lang="en-US" altLang="ja-JP" sz="2000" dirty="0"/>
          </a:p>
          <a:p>
            <a:r>
              <a:rPr lang="ja-JP" altLang="en-US" sz="2000" dirty="0"/>
              <a:t>しかしながら、</a:t>
            </a:r>
            <a:r>
              <a:rPr lang="en-US" altLang="ja-JP" sz="2000" dirty="0"/>
              <a:t>NZE</a:t>
            </a:r>
            <a:r>
              <a:rPr lang="ja-JP" altLang="en-US" sz="2000" dirty="0"/>
              <a:t>を（さり気なく）</a:t>
            </a:r>
            <a:r>
              <a:rPr lang="en-US" altLang="ja-JP" sz="2000" dirty="0"/>
              <a:t>1.5℃</a:t>
            </a:r>
            <a:r>
              <a:rPr lang="ja-JP" altLang="en-US" sz="2000" dirty="0"/>
              <a:t>抑制シナリオからオーバーシュートシナリオに変化させ、カーボン価格を引き上げる、などの策</a:t>
            </a:r>
            <a:r>
              <a:rPr lang="ja-JP" altLang="en-US" sz="2000"/>
              <a:t>を弄している感がある</a:t>
            </a:r>
            <a:endParaRPr lang="en-US" altLang="ja-JP" sz="2000" dirty="0"/>
          </a:p>
          <a:p>
            <a:endParaRPr lang="en-US" altLang="ja-JP" sz="1600" dirty="0"/>
          </a:p>
          <a:p>
            <a:pPr marL="457200" lvl="1" indent="0">
              <a:buNone/>
            </a:pPr>
            <a:endParaRPr lang="en-US" altLang="ja-JP" sz="1600" dirty="0"/>
          </a:p>
          <a:p>
            <a:endParaRPr lang="en-US" altLang="ja-JP" sz="2000" dirty="0"/>
          </a:p>
          <a:p>
            <a:endParaRPr kumimoji="1" lang="en-US" altLang="ja-JP" sz="2000" dirty="0"/>
          </a:p>
          <a:p>
            <a:endParaRPr kumimoji="1" lang="en-US" altLang="ja-JP" sz="2000" dirty="0"/>
          </a:p>
          <a:p>
            <a:endParaRPr kumimoji="1" lang="ja-JP" altLang="en-US" sz="2000" dirty="0"/>
          </a:p>
        </p:txBody>
      </p:sp>
    </p:spTree>
    <p:extLst>
      <p:ext uri="{BB962C8B-B14F-4D97-AF65-F5344CB8AC3E}">
        <p14:creationId xmlns:p14="http://schemas.microsoft.com/office/powerpoint/2010/main" val="208811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A0B266-392E-DA64-AB0C-57FD35BA72DF}"/>
              </a:ext>
            </a:extLst>
          </p:cNvPr>
          <p:cNvSpPr>
            <a:spLocks noGrp="1"/>
          </p:cNvSpPr>
          <p:nvPr>
            <p:ph type="title"/>
          </p:nvPr>
        </p:nvSpPr>
        <p:spPr/>
        <p:txBody>
          <a:bodyPr>
            <a:normAutofit/>
          </a:bodyPr>
          <a:lstStyle/>
          <a:p>
            <a:pPr algn="ctr">
              <a:spcBef>
                <a:spcPts val="1800"/>
              </a:spcBef>
            </a:pPr>
            <a:r>
              <a:rPr kumimoji="1" lang="en-US" altLang="ja-JP" sz="4800" b="1" dirty="0"/>
              <a:t>WEO2021</a:t>
            </a:r>
            <a:r>
              <a:rPr kumimoji="1" lang="ja-JP" altLang="en-US" sz="4800" b="1" dirty="0"/>
              <a:t>～</a:t>
            </a:r>
            <a:r>
              <a:rPr kumimoji="1" lang="en-US" altLang="ja-JP" sz="4800" b="1" dirty="0"/>
              <a:t>WEO2025</a:t>
            </a:r>
            <a:r>
              <a:rPr kumimoji="1" lang="ja-JP" altLang="en-US" sz="4800" b="1" dirty="0"/>
              <a:t>比較分析</a:t>
            </a:r>
            <a:br>
              <a:rPr kumimoji="1" lang="en-US" altLang="ja-JP" sz="4800" b="1" dirty="0"/>
            </a:br>
            <a:r>
              <a:rPr kumimoji="1" lang="en-US" altLang="ja-JP" sz="2800" b="1" dirty="0"/>
              <a:t> </a:t>
            </a:r>
            <a:br>
              <a:rPr kumimoji="1" lang="en-US" altLang="ja-JP" sz="4800" b="1" dirty="0"/>
            </a:br>
            <a:r>
              <a:rPr kumimoji="1" lang="ja-JP" altLang="en-US" sz="3600" b="0" dirty="0"/>
              <a:t>有料の詳細データを使って分析</a:t>
            </a:r>
            <a:endParaRPr kumimoji="1" lang="ja-JP" altLang="en-US" sz="4800" b="1" dirty="0"/>
          </a:p>
        </p:txBody>
      </p:sp>
      <p:sp>
        <p:nvSpPr>
          <p:cNvPr id="3" name="テキスト プレースホルダー 2">
            <a:extLst>
              <a:ext uri="{FF2B5EF4-FFF2-40B4-BE49-F238E27FC236}">
                <a16:creationId xmlns:a16="http://schemas.microsoft.com/office/drawing/2014/main" id="{CC8777F6-56EB-803F-C9AB-FF67996F5798}"/>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6108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a:extLst>
              <a:ext uri="{FF2B5EF4-FFF2-40B4-BE49-F238E27FC236}">
                <a16:creationId xmlns:a16="http://schemas.microsoft.com/office/drawing/2014/main" id="{4C5BE44E-54C4-4E78-A598-1C801E08D5E2}"/>
              </a:ext>
            </a:extLst>
          </p:cNvPr>
          <p:cNvGraphicFramePr>
            <a:graphicFrameLocks/>
          </p:cNvGraphicFramePr>
          <p:nvPr>
            <p:extLst>
              <p:ext uri="{D42A27DB-BD31-4B8C-83A1-F6EECF244321}">
                <p14:modId xmlns:p14="http://schemas.microsoft.com/office/powerpoint/2010/main" val="1745981289"/>
              </p:ext>
            </p:extLst>
          </p:nvPr>
        </p:nvGraphicFramePr>
        <p:xfrm>
          <a:off x="5362256" y="2529348"/>
          <a:ext cx="3501525" cy="4191815"/>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a:extLst>
              <a:ext uri="{FF2B5EF4-FFF2-40B4-BE49-F238E27FC236}">
                <a16:creationId xmlns:a16="http://schemas.microsoft.com/office/drawing/2014/main" id="{0A562A49-7B99-4168-F57E-8B3155C10D49}"/>
              </a:ext>
            </a:extLst>
          </p:cNvPr>
          <p:cNvSpPr>
            <a:spLocks noGrp="1"/>
          </p:cNvSpPr>
          <p:nvPr>
            <p:ph type="title"/>
          </p:nvPr>
        </p:nvSpPr>
        <p:spPr/>
        <p:txBody>
          <a:bodyPr/>
          <a:lstStyle/>
          <a:p>
            <a:r>
              <a:rPr lang="ja-JP" altLang="en-US" dirty="0"/>
              <a:t>主要な指標の比較</a:t>
            </a:r>
            <a:endParaRPr kumimoji="1" lang="ja-JP" altLang="en-US" dirty="0"/>
          </a:p>
        </p:txBody>
      </p:sp>
      <p:sp>
        <p:nvSpPr>
          <p:cNvPr id="3" name="コンテンツ プレースホルダー 2">
            <a:extLst>
              <a:ext uri="{FF2B5EF4-FFF2-40B4-BE49-F238E27FC236}">
                <a16:creationId xmlns:a16="http://schemas.microsoft.com/office/drawing/2014/main" id="{DFA8141B-9F8E-79E5-3B44-C6D8655FE046}"/>
              </a:ext>
            </a:extLst>
          </p:cNvPr>
          <p:cNvSpPr>
            <a:spLocks noGrp="1"/>
          </p:cNvSpPr>
          <p:nvPr>
            <p:ph idx="1"/>
          </p:nvPr>
        </p:nvSpPr>
        <p:spPr>
          <a:xfrm>
            <a:off x="838200" y="1032387"/>
            <a:ext cx="10650794" cy="1696636"/>
          </a:xfrm>
        </p:spPr>
        <p:txBody>
          <a:bodyPr>
            <a:normAutofit fontScale="92500"/>
          </a:bodyPr>
          <a:lstStyle/>
          <a:p>
            <a:r>
              <a:rPr kumimoji="1" lang="ja-JP" altLang="en-US" sz="2000" dirty="0"/>
              <a:t>一次エネルギー供給は</a:t>
            </a:r>
            <a:r>
              <a:rPr kumimoji="1" lang="en-US" altLang="ja-JP" sz="2000" dirty="0"/>
              <a:t>WEO2021</a:t>
            </a:r>
            <a:r>
              <a:rPr kumimoji="1" lang="ja-JP" altLang="en-US" sz="2000" dirty="0"/>
              <a:t>～</a:t>
            </a:r>
            <a:r>
              <a:rPr kumimoji="1" lang="en-US" altLang="ja-JP" sz="2000" dirty="0"/>
              <a:t>2024</a:t>
            </a:r>
            <a:r>
              <a:rPr lang="ja-JP" altLang="en-US" sz="2000" dirty="0"/>
              <a:t>の連続</a:t>
            </a:r>
            <a:r>
              <a:rPr kumimoji="1" lang="ja-JP" altLang="en-US" sz="2000" dirty="0"/>
              <a:t>下方シフトから</a:t>
            </a:r>
            <a:r>
              <a:rPr kumimoji="1" lang="en-US" altLang="ja-JP" sz="2000" dirty="0"/>
              <a:t>WEO2025</a:t>
            </a:r>
            <a:r>
              <a:rPr kumimoji="1" lang="ja-JP" altLang="en-US" sz="2000" dirty="0"/>
              <a:t>では</a:t>
            </a:r>
            <a:r>
              <a:rPr kumimoji="1" lang="ja-JP" altLang="en-US" sz="2000" u="sng" dirty="0"/>
              <a:t>上方シフトに変化</a:t>
            </a:r>
            <a:endParaRPr kumimoji="1" lang="en-US" altLang="ja-JP" sz="2000" u="sng" dirty="0"/>
          </a:p>
          <a:p>
            <a:r>
              <a:rPr lang="ja-JP" altLang="en-US" sz="2000" dirty="0"/>
              <a:t>最終エネルギー消費は</a:t>
            </a:r>
            <a:r>
              <a:rPr lang="en-US" altLang="ja-JP" sz="2000" dirty="0"/>
              <a:t>WEO2021</a:t>
            </a:r>
            <a:r>
              <a:rPr lang="ja-JP" altLang="en-US" sz="2000" dirty="0"/>
              <a:t>～</a:t>
            </a:r>
            <a:r>
              <a:rPr lang="en-US" altLang="ja-JP" sz="2000" dirty="0"/>
              <a:t>2024</a:t>
            </a:r>
            <a:r>
              <a:rPr lang="ja-JP" altLang="en-US" sz="2000" dirty="0"/>
              <a:t>で連続下方シフトから</a:t>
            </a:r>
            <a:r>
              <a:rPr lang="en-US" altLang="ja-JP" sz="2000" dirty="0"/>
              <a:t>WEO2025</a:t>
            </a:r>
            <a:r>
              <a:rPr lang="ja-JP" altLang="en-US" sz="2000" dirty="0"/>
              <a:t>では</a:t>
            </a:r>
            <a:r>
              <a:rPr lang="ja-JP" altLang="en-US" sz="2000" u="sng" dirty="0"/>
              <a:t>上方シフトに変化</a:t>
            </a:r>
            <a:endParaRPr kumimoji="1" lang="en-US" altLang="ja-JP" sz="2000" u="sng" dirty="0"/>
          </a:p>
          <a:p>
            <a:r>
              <a:rPr lang="ja-JP" altLang="en-US" sz="2000" dirty="0"/>
              <a:t>発電電力量は</a:t>
            </a:r>
            <a:r>
              <a:rPr lang="en-US" altLang="ja-JP" sz="2000" dirty="0"/>
              <a:t>WEO2021</a:t>
            </a:r>
            <a:r>
              <a:rPr lang="ja-JP" altLang="en-US" sz="2000" dirty="0"/>
              <a:t>～</a:t>
            </a:r>
            <a:r>
              <a:rPr lang="en-US" altLang="ja-JP" sz="2000" dirty="0"/>
              <a:t>2024</a:t>
            </a:r>
            <a:r>
              <a:rPr lang="ja-JP" altLang="en-US" sz="2000" dirty="0"/>
              <a:t>で連続上方シフト、</a:t>
            </a:r>
            <a:r>
              <a:rPr lang="en-US" altLang="ja-JP" sz="2000" dirty="0"/>
              <a:t>WEO2025</a:t>
            </a:r>
            <a:r>
              <a:rPr lang="ja-JP" altLang="en-US" sz="2000" dirty="0"/>
              <a:t>では</a:t>
            </a:r>
            <a:r>
              <a:rPr lang="en-US" altLang="ja-JP" sz="2000" dirty="0"/>
              <a:t>WEO2024</a:t>
            </a:r>
            <a:r>
              <a:rPr lang="ja-JP" altLang="en-US" sz="2000" dirty="0"/>
              <a:t>からほぼ変化なし</a:t>
            </a:r>
            <a:endParaRPr lang="en-US" altLang="ja-JP" sz="2000" dirty="0"/>
          </a:p>
          <a:p>
            <a:r>
              <a:rPr kumimoji="1" lang="en-US" altLang="ja-JP" sz="2000" dirty="0"/>
              <a:t>CO2</a:t>
            </a:r>
            <a:r>
              <a:rPr kumimoji="1" lang="ja-JP" altLang="en-US" sz="2000" dirty="0"/>
              <a:t>排出量は</a:t>
            </a:r>
            <a:r>
              <a:rPr lang="en-US" altLang="ja-JP" sz="2000" dirty="0"/>
              <a:t>WEO2021</a:t>
            </a:r>
            <a:r>
              <a:rPr lang="ja-JP" altLang="en-US" sz="2000" dirty="0"/>
              <a:t>～</a:t>
            </a:r>
            <a:r>
              <a:rPr lang="en-US" altLang="ja-JP" sz="2000" dirty="0"/>
              <a:t>2024</a:t>
            </a:r>
            <a:r>
              <a:rPr lang="ja-JP" altLang="en-US" sz="2000" dirty="0"/>
              <a:t>の連続下方シフトから</a:t>
            </a:r>
            <a:r>
              <a:rPr lang="en-US" altLang="ja-JP" sz="2000" dirty="0"/>
              <a:t>WEO2025</a:t>
            </a:r>
            <a:r>
              <a:rPr lang="ja-JP" altLang="en-US" sz="2000" dirty="0"/>
              <a:t>では</a:t>
            </a:r>
            <a:r>
              <a:rPr lang="ja-JP" altLang="en-US" sz="2000" u="sng" dirty="0"/>
              <a:t>上方シフトに変化</a:t>
            </a:r>
            <a:endParaRPr kumimoji="1" lang="ja-JP" altLang="en-US" sz="2000" u="sng" dirty="0"/>
          </a:p>
        </p:txBody>
      </p:sp>
      <p:graphicFrame>
        <p:nvGraphicFramePr>
          <p:cNvPr id="4" name="グラフ 3">
            <a:extLst>
              <a:ext uri="{FF2B5EF4-FFF2-40B4-BE49-F238E27FC236}">
                <a16:creationId xmlns:a16="http://schemas.microsoft.com/office/drawing/2014/main" id="{5FB90A70-FB75-4218-AE7D-DF03585F5CE0}"/>
              </a:ext>
            </a:extLst>
          </p:cNvPr>
          <p:cNvGraphicFramePr>
            <a:graphicFrameLocks/>
          </p:cNvGraphicFramePr>
          <p:nvPr>
            <p:extLst>
              <p:ext uri="{D42A27DB-BD31-4B8C-83A1-F6EECF244321}">
                <p14:modId xmlns:p14="http://schemas.microsoft.com/office/powerpoint/2010/main" val="4256400252"/>
              </p:ext>
            </p:extLst>
          </p:nvPr>
        </p:nvGraphicFramePr>
        <p:xfrm>
          <a:off x="97975" y="2768914"/>
          <a:ext cx="2822671" cy="3849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5F6C8F25-4A46-4FB2-B4DD-DFEE040DF7EB}"/>
              </a:ext>
            </a:extLst>
          </p:cNvPr>
          <p:cNvGraphicFramePr>
            <a:graphicFrameLocks/>
          </p:cNvGraphicFramePr>
          <p:nvPr>
            <p:extLst>
              <p:ext uri="{D42A27DB-BD31-4B8C-83A1-F6EECF244321}">
                <p14:modId xmlns:p14="http://schemas.microsoft.com/office/powerpoint/2010/main" val="4092155754"/>
              </p:ext>
            </p:extLst>
          </p:nvPr>
        </p:nvGraphicFramePr>
        <p:xfrm>
          <a:off x="8274598" y="2684111"/>
          <a:ext cx="3668253" cy="3997159"/>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a:extLst>
              <a:ext uri="{FF2B5EF4-FFF2-40B4-BE49-F238E27FC236}">
                <a16:creationId xmlns:a16="http://schemas.microsoft.com/office/drawing/2014/main" id="{181CA1F0-95D6-228E-B2F8-F569912B0A24}"/>
              </a:ext>
            </a:extLst>
          </p:cNvPr>
          <p:cNvSpPr txBox="1"/>
          <p:nvPr/>
        </p:nvSpPr>
        <p:spPr>
          <a:xfrm>
            <a:off x="5529171" y="2844517"/>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9" name="テキスト ボックス 8">
            <a:extLst>
              <a:ext uri="{FF2B5EF4-FFF2-40B4-BE49-F238E27FC236}">
                <a16:creationId xmlns:a16="http://schemas.microsoft.com/office/drawing/2014/main" id="{065E7380-2449-9EC8-DEBC-7FB9464A481D}"/>
              </a:ext>
            </a:extLst>
          </p:cNvPr>
          <p:cNvSpPr txBox="1"/>
          <p:nvPr/>
        </p:nvSpPr>
        <p:spPr>
          <a:xfrm>
            <a:off x="65670" y="2980564"/>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10" name="テキスト ボックス 9">
            <a:extLst>
              <a:ext uri="{FF2B5EF4-FFF2-40B4-BE49-F238E27FC236}">
                <a16:creationId xmlns:a16="http://schemas.microsoft.com/office/drawing/2014/main" id="{A2D4C70D-2914-4830-EA33-1E821C2CA765}"/>
              </a:ext>
            </a:extLst>
          </p:cNvPr>
          <p:cNvSpPr txBox="1"/>
          <p:nvPr/>
        </p:nvSpPr>
        <p:spPr>
          <a:xfrm>
            <a:off x="2874599" y="286412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1" name="テキスト ボックス 10">
            <a:extLst>
              <a:ext uri="{FF2B5EF4-FFF2-40B4-BE49-F238E27FC236}">
                <a16:creationId xmlns:a16="http://schemas.microsoft.com/office/drawing/2014/main" id="{15CE15E3-6E9E-3288-FBA8-CEBE3A55D27C}"/>
              </a:ext>
            </a:extLst>
          </p:cNvPr>
          <p:cNvSpPr txBox="1"/>
          <p:nvPr/>
        </p:nvSpPr>
        <p:spPr>
          <a:xfrm>
            <a:off x="8231414" y="2856297"/>
            <a:ext cx="912585" cy="246221"/>
          </a:xfrm>
          <a:prstGeom prst="rect">
            <a:avLst/>
          </a:prstGeom>
          <a:noFill/>
        </p:spPr>
        <p:txBody>
          <a:bodyPr wrap="square" rtlCol="0">
            <a:spAutoFit/>
          </a:bodyPr>
          <a:lstStyle/>
          <a:p>
            <a:r>
              <a:rPr lang="en-US" altLang="ja-JP" sz="1000" dirty="0"/>
              <a:t>Gt-CO2</a:t>
            </a:r>
            <a:endParaRPr kumimoji="1" lang="ja-JP" altLang="en-US" sz="1000" dirty="0"/>
          </a:p>
        </p:txBody>
      </p:sp>
      <p:graphicFrame>
        <p:nvGraphicFramePr>
          <p:cNvPr id="13" name="グラフ 12">
            <a:extLst>
              <a:ext uri="{FF2B5EF4-FFF2-40B4-BE49-F238E27FC236}">
                <a16:creationId xmlns:a16="http://schemas.microsoft.com/office/drawing/2014/main" id="{A188A62A-9F35-4CE1-A770-5663F39B32B9}"/>
              </a:ext>
            </a:extLst>
          </p:cNvPr>
          <p:cNvGraphicFramePr>
            <a:graphicFrameLocks/>
          </p:cNvGraphicFramePr>
          <p:nvPr>
            <p:extLst>
              <p:ext uri="{D42A27DB-BD31-4B8C-83A1-F6EECF244321}">
                <p14:modId xmlns:p14="http://schemas.microsoft.com/office/powerpoint/2010/main" val="1837882523"/>
              </p:ext>
            </p:extLst>
          </p:nvPr>
        </p:nvGraphicFramePr>
        <p:xfrm>
          <a:off x="2729984" y="2768914"/>
          <a:ext cx="3103004" cy="3849187"/>
        </p:xfrm>
        <a:graphic>
          <a:graphicData uri="http://schemas.openxmlformats.org/drawingml/2006/chart">
            <c:chart xmlns:c="http://schemas.openxmlformats.org/drawingml/2006/chart" xmlns:r="http://schemas.openxmlformats.org/officeDocument/2006/relationships" r:id="rId5"/>
          </a:graphicData>
        </a:graphic>
      </p:graphicFrame>
      <p:sp>
        <p:nvSpPr>
          <p:cNvPr id="5" name="スライド番号プレースホルダー 3">
            <a:extLst>
              <a:ext uri="{FF2B5EF4-FFF2-40B4-BE49-F238E27FC236}">
                <a16:creationId xmlns:a16="http://schemas.microsoft.com/office/drawing/2014/main" id="{A1E91570-CE64-307E-94D8-92F412865047}"/>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28</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84848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7C95D30C-0DFD-428F-B0E2-31BFC25C27D8}"/>
              </a:ext>
            </a:extLst>
          </p:cNvPr>
          <p:cNvGraphicFramePr>
            <a:graphicFrameLocks/>
          </p:cNvGraphicFramePr>
          <p:nvPr>
            <p:extLst>
              <p:ext uri="{D42A27DB-BD31-4B8C-83A1-F6EECF244321}">
                <p14:modId xmlns:p14="http://schemas.microsoft.com/office/powerpoint/2010/main" val="3511268936"/>
              </p:ext>
            </p:extLst>
          </p:nvPr>
        </p:nvGraphicFramePr>
        <p:xfrm>
          <a:off x="349530" y="4146401"/>
          <a:ext cx="3669835" cy="2607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1E40244D-08A4-411D-84C4-1D561C64B2CE}"/>
              </a:ext>
            </a:extLst>
          </p:cNvPr>
          <p:cNvGraphicFramePr>
            <a:graphicFrameLocks/>
          </p:cNvGraphicFramePr>
          <p:nvPr>
            <p:extLst>
              <p:ext uri="{D42A27DB-BD31-4B8C-83A1-F6EECF244321}">
                <p14:modId xmlns:p14="http://schemas.microsoft.com/office/powerpoint/2010/main" val="250470115"/>
              </p:ext>
            </p:extLst>
          </p:nvPr>
        </p:nvGraphicFramePr>
        <p:xfrm>
          <a:off x="3860008" y="4146401"/>
          <a:ext cx="4603414" cy="2607389"/>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39184C19-F57B-81F8-4F87-1E227370302D}"/>
              </a:ext>
            </a:extLst>
          </p:cNvPr>
          <p:cNvSpPr>
            <a:spLocks noGrp="1"/>
          </p:cNvSpPr>
          <p:nvPr>
            <p:ph type="title"/>
          </p:nvPr>
        </p:nvSpPr>
        <p:spPr>
          <a:xfrm>
            <a:off x="838199" y="365125"/>
            <a:ext cx="11240729" cy="564023"/>
          </a:xfrm>
        </p:spPr>
        <p:txBody>
          <a:bodyPr>
            <a:noAutofit/>
          </a:bodyPr>
          <a:lstStyle/>
          <a:p>
            <a:r>
              <a:rPr kumimoji="1" lang="en-US" altLang="ja-JP" sz="2800" dirty="0"/>
              <a:t>WEO2025STEPS</a:t>
            </a:r>
            <a:r>
              <a:rPr kumimoji="1" lang="ja-JP" altLang="en-US" sz="2800" dirty="0"/>
              <a:t>の変化：</a:t>
            </a:r>
            <a:r>
              <a:rPr lang="ja-JP" altLang="en-US" sz="2800" dirty="0"/>
              <a:t>化石燃料</a:t>
            </a:r>
            <a:r>
              <a:rPr lang="ja-JP" altLang="en-US" sz="2000" dirty="0"/>
              <a:t>（上：一次エネルギー供給、下：発電電力量）</a:t>
            </a:r>
            <a:endParaRPr kumimoji="1" lang="ja-JP" altLang="en-US" sz="2200" dirty="0"/>
          </a:p>
        </p:txBody>
      </p:sp>
      <p:sp>
        <p:nvSpPr>
          <p:cNvPr id="3" name="コンテンツ プレースホルダー 2">
            <a:extLst>
              <a:ext uri="{FF2B5EF4-FFF2-40B4-BE49-F238E27FC236}">
                <a16:creationId xmlns:a16="http://schemas.microsoft.com/office/drawing/2014/main" id="{FC527638-034A-BB5F-291E-9D49DD853842}"/>
              </a:ext>
            </a:extLst>
          </p:cNvPr>
          <p:cNvSpPr>
            <a:spLocks noGrp="1"/>
          </p:cNvSpPr>
          <p:nvPr>
            <p:ph idx="1"/>
          </p:nvPr>
        </p:nvSpPr>
        <p:spPr>
          <a:xfrm>
            <a:off x="838199" y="904305"/>
            <a:ext cx="11078498" cy="803237"/>
          </a:xfrm>
        </p:spPr>
        <p:txBody>
          <a:bodyPr>
            <a:normAutofit fontScale="85000" lnSpcReduction="10000"/>
          </a:bodyPr>
          <a:lstStyle/>
          <a:p>
            <a:r>
              <a:rPr kumimoji="1" lang="en-US" altLang="ja-JP" sz="2000" dirty="0"/>
              <a:t>WEO2021</a:t>
            </a:r>
            <a:r>
              <a:rPr kumimoji="1" lang="ja-JP" altLang="en-US" sz="2000" dirty="0"/>
              <a:t>から連続下方シフト</a:t>
            </a:r>
            <a:r>
              <a:rPr lang="ja-JP" altLang="en-US" sz="2000" dirty="0"/>
              <a:t>の</a:t>
            </a:r>
            <a:r>
              <a:rPr kumimoji="1" lang="ja-JP" altLang="en-US" sz="2000" dirty="0"/>
              <a:t>化石燃料の一次エネルギー供給</a:t>
            </a:r>
            <a:r>
              <a:rPr lang="ja-JP" altLang="en-US" sz="2000" dirty="0"/>
              <a:t>が</a:t>
            </a:r>
            <a:r>
              <a:rPr lang="en-US" altLang="ja-JP" sz="2000" u="sng" dirty="0"/>
              <a:t>WEO2025</a:t>
            </a:r>
            <a:r>
              <a:rPr lang="ja-JP" altLang="en-US" sz="2000" u="sng" dirty="0"/>
              <a:t>で</a:t>
            </a:r>
            <a:r>
              <a:rPr kumimoji="1" lang="ja-JP" altLang="en-US" sz="2000" u="sng" dirty="0"/>
              <a:t>上方シフト </a:t>
            </a:r>
            <a:r>
              <a:rPr kumimoji="1" lang="ja-JP" altLang="en-US" sz="2000" dirty="0"/>
              <a:t> </a:t>
            </a:r>
            <a:r>
              <a:rPr lang="en-US" altLang="ja-JP" sz="2000" dirty="0"/>
              <a:t>but</a:t>
            </a:r>
            <a:r>
              <a:rPr lang="ja-JP" altLang="en-US" sz="2000" dirty="0"/>
              <a:t>「低下」は維持</a:t>
            </a:r>
            <a:endParaRPr kumimoji="1" lang="en-US" altLang="ja-JP" sz="2000" dirty="0"/>
          </a:p>
          <a:p>
            <a:r>
              <a:rPr lang="en-US" altLang="ja-JP" sz="2000" dirty="0"/>
              <a:t>WEO2021</a:t>
            </a:r>
            <a:r>
              <a:rPr lang="ja-JP" altLang="en-US" sz="2000" dirty="0"/>
              <a:t>から連続下方シフトの化石燃料の発電電力量が</a:t>
            </a:r>
            <a:r>
              <a:rPr lang="en-US" altLang="ja-JP" sz="2000" u="sng" dirty="0"/>
              <a:t>WEO2025</a:t>
            </a:r>
            <a:r>
              <a:rPr lang="ja-JP" altLang="en-US" sz="2000" u="sng" dirty="0"/>
              <a:t>で上方シフト </a:t>
            </a:r>
            <a:r>
              <a:rPr lang="en-US" altLang="ja-JP" sz="2000" dirty="0"/>
              <a:t>but</a:t>
            </a:r>
            <a:r>
              <a:rPr lang="ja-JP" altLang="en-US" sz="2000" dirty="0"/>
              <a:t>「低下」は維持</a:t>
            </a:r>
          </a:p>
        </p:txBody>
      </p:sp>
      <p:graphicFrame>
        <p:nvGraphicFramePr>
          <p:cNvPr id="12" name="グラフ 11">
            <a:extLst>
              <a:ext uri="{FF2B5EF4-FFF2-40B4-BE49-F238E27FC236}">
                <a16:creationId xmlns:a16="http://schemas.microsoft.com/office/drawing/2014/main" id="{53F38953-BA01-4A51-84DC-0EB217529B52}"/>
              </a:ext>
            </a:extLst>
          </p:cNvPr>
          <p:cNvGraphicFramePr>
            <a:graphicFrameLocks/>
          </p:cNvGraphicFramePr>
          <p:nvPr>
            <p:extLst>
              <p:ext uri="{D42A27DB-BD31-4B8C-83A1-F6EECF244321}">
                <p14:modId xmlns:p14="http://schemas.microsoft.com/office/powerpoint/2010/main" val="3640446045"/>
              </p:ext>
            </p:extLst>
          </p:nvPr>
        </p:nvGraphicFramePr>
        <p:xfrm>
          <a:off x="3938716" y="1491313"/>
          <a:ext cx="3279639" cy="2607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id="{7A7D7F41-7DE9-4AED-852B-F9138BEAC82E}"/>
              </a:ext>
            </a:extLst>
          </p:cNvPr>
          <p:cNvGraphicFramePr>
            <a:graphicFrameLocks/>
          </p:cNvGraphicFramePr>
          <p:nvPr>
            <p:extLst>
              <p:ext uri="{D42A27DB-BD31-4B8C-83A1-F6EECF244321}">
                <p14:modId xmlns:p14="http://schemas.microsoft.com/office/powerpoint/2010/main" val="1698655732"/>
              </p:ext>
            </p:extLst>
          </p:nvPr>
        </p:nvGraphicFramePr>
        <p:xfrm>
          <a:off x="432391" y="1507911"/>
          <a:ext cx="3352800" cy="26073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グラフ 13">
            <a:extLst>
              <a:ext uri="{FF2B5EF4-FFF2-40B4-BE49-F238E27FC236}">
                <a16:creationId xmlns:a16="http://schemas.microsoft.com/office/drawing/2014/main" id="{ED4548A2-83ED-4794-AA61-82E822358E99}"/>
              </a:ext>
            </a:extLst>
          </p:cNvPr>
          <p:cNvGraphicFramePr>
            <a:graphicFrameLocks/>
          </p:cNvGraphicFramePr>
          <p:nvPr>
            <p:extLst>
              <p:ext uri="{D42A27DB-BD31-4B8C-83A1-F6EECF244321}">
                <p14:modId xmlns:p14="http://schemas.microsoft.com/office/powerpoint/2010/main" val="3542230617"/>
              </p:ext>
            </p:extLst>
          </p:nvPr>
        </p:nvGraphicFramePr>
        <p:xfrm>
          <a:off x="7218355" y="1468328"/>
          <a:ext cx="4541254" cy="2500169"/>
        </p:xfrm>
        <a:graphic>
          <a:graphicData uri="http://schemas.openxmlformats.org/drawingml/2006/chart">
            <c:chart xmlns:c="http://schemas.openxmlformats.org/drawingml/2006/chart" xmlns:r="http://schemas.openxmlformats.org/officeDocument/2006/relationships" r:id="rId7"/>
          </a:graphicData>
        </a:graphic>
      </p:graphicFrame>
      <p:sp>
        <p:nvSpPr>
          <p:cNvPr id="10" name="テキスト ボックス 9">
            <a:extLst>
              <a:ext uri="{FF2B5EF4-FFF2-40B4-BE49-F238E27FC236}">
                <a16:creationId xmlns:a16="http://schemas.microsoft.com/office/drawing/2014/main" id="{285E76CF-873B-0019-134D-609762987943}"/>
              </a:ext>
            </a:extLst>
          </p:cNvPr>
          <p:cNvSpPr txBox="1"/>
          <p:nvPr/>
        </p:nvSpPr>
        <p:spPr>
          <a:xfrm>
            <a:off x="3914074" y="4147555"/>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11" name="テキスト ボックス 10">
            <a:extLst>
              <a:ext uri="{FF2B5EF4-FFF2-40B4-BE49-F238E27FC236}">
                <a16:creationId xmlns:a16="http://schemas.microsoft.com/office/drawing/2014/main" id="{37016F88-0473-FB65-D10B-D77B8066064A}"/>
              </a:ext>
            </a:extLst>
          </p:cNvPr>
          <p:cNvSpPr txBox="1"/>
          <p:nvPr/>
        </p:nvSpPr>
        <p:spPr>
          <a:xfrm>
            <a:off x="500412" y="4140180"/>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15" name="テキスト ボックス 14">
            <a:extLst>
              <a:ext uri="{FF2B5EF4-FFF2-40B4-BE49-F238E27FC236}">
                <a16:creationId xmlns:a16="http://schemas.microsoft.com/office/drawing/2014/main" id="{888D5A5B-7E2F-9544-CC0D-0DA0D8D7B851}"/>
              </a:ext>
            </a:extLst>
          </p:cNvPr>
          <p:cNvSpPr txBox="1"/>
          <p:nvPr/>
        </p:nvSpPr>
        <p:spPr>
          <a:xfrm>
            <a:off x="7156195" y="4152257"/>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graphicFrame>
        <p:nvGraphicFramePr>
          <p:cNvPr id="6" name="グラフ 5">
            <a:extLst>
              <a:ext uri="{FF2B5EF4-FFF2-40B4-BE49-F238E27FC236}">
                <a16:creationId xmlns:a16="http://schemas.microsoft.com/office/drawing/2014/main" id="{58B3F388-C432-4A03-8383-52F436657ABD}"/>
              </a:ext>
            </a:extLst>
          </p:cNvPr>
          <p:cNvGraphicFramePr>
            <a:graphicFrameLocks/>
          </p:cNvGraphicFramePr>
          <p:nvPr>
            <p:extLst>
              <p:ext uri="{D42A27DB-BD31-4B8C-83A1-F6EECF244321}">
                <p14:modId xmlns:p14="http://schemas.microsoft.com/office/powerpoint/2010/main" val="3761447124"/>
              </p:ext>
            </p:extLst>
          </p:nvPr>
        </p:nvGraphicFramePr>
        <p:xfrm>
          <a:off x="7119882" y="4146401"/>
          <a:ext cx="4722588" cy="2607389"/>
        </p:xfrm>
        <a:graphic>
          <a:graphicData uri="http://schemas.openxmlformats.org/drawingml/2006/chart">
            <c:chart xmlns:c="http://schemas.openxmlformats.org/drawingml/2006/chart" xmlns:r="http://schemas.openxmlformats.org/officeDocument/2006/relationships" r:id="rId8"/>
          </a:graphicData>
        </a:graphic>
      </p:graphicFrame>
      <p:sp>
        <p:nvSpPr>
          <p:cNvPr id="4" name="テキスト ボックス 3">
            <a:extLst>
              <a:ext uri="{FF2B5EF4-FFF2-40B4-BE49-F238E27FC236}">
                <a16:creationId xmlns:a16="http://schemas.microsoft.com/office/drawing/2014/main" id="{A20E144D-BC56-0F69-752D-865BAF600A78}"/>
              </a:ext>
            </a:extLst>
          </p:cNvPr>
          <p:cNvSpPr txBox="1"/>
          <p:nvPr/>
        </p:nvSpPr>
        <p:spPr>
          <a:xfrm>
            <a:off x="500412" y="1730527"/>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8" name="テキスト ボックス 7">
            <a:extLst>
              <a:ext uri="{FF2B5EF4-FFF2-40B4-BE49-F238E27FC236}">
                <a16:creationId xmlns:a16="http://schemas.microsoft.com/office/drawing/2014/main" id="{4B05357D-2F55-7C56-31CF-F9B8ED46A245}"/>
              </a:ext>
            </a:extLst>
          </p:cNvPr>
          <p:cNvSpPr txBox="1"/>
          <p:nvPr/>
        </p:nvSpPr>
        <p:spPr>
          <a:xfrm>
            <a:off x="4048398" y="1615533"/>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9" name="テキスト ボックス 8">
            <a:extLst>
              <a:ext uri="{FF2B5EF4-FFF2-40B4-BE49-F238E27FC236}">
                <a16:creationId xmlns:a16="http://schemas.microsoft.com/office/drawing/2014/main" id="{471C9378-96E2-CB4A-BBFD-845DBF0DBCE8}"/>
              </a:ext>
            </a:extLst>
          </p:cNvPr>
          <p:cNvSpPr txBox="1"/>
          <p:nvPr/>
        </p:nvSpPr>
        <p:spPr>
          <a:xfrm>
            <a:off x="7269779" y="1581744"/>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6" name="スライド番号プレースホルダー 3">
            <a:extLst>
              <a:ext uri="{FF2B5EF4-FFF2-40B4-BE49-F238E27FC236}">
                <a16:creationId xmlns:a16="http://schemas.microsoft.com/office/drawing/2014/main" id="{3A5F07B5-EE18-0A80-3AC0-3209836C8383}"/>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29</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20564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コンテンツ プレースホルダー 6">
            <a:extLst>
              <a:ext uri="{FF2B5EF4-FFF2-40B4-BE49-F238E27FC236}">
                <a16:creationId xmlns:a16="http://schemas.microsoft.com/office/drawing/2014/main" id="{FF9EE54C-EDF7-4975-9873-7EE3625B9882}"/>
              </a:ext>
            </a:extLst>
          </p:cNvPr>
          <p:cNvGraphicFramePr>
            <a:graphicFrameLocks noGrp="1"/>
          </p:cNvGraphicFramePr>
          <p:nvPr>
            <p:ph idx="1"/>
            <p:extLst>
              <p:ext uri="{D42A27DB-BD31-4B8C-83A1-F6EECF244321}">
                <p14:modId xmlns:p14="http://schemas.microsoft.com/office/powerpoint/2010/main" val="346631151"/>
              </p:ext>
            </p:extLst>
          </p:nvPr>
        </p:nvGraphicFramePr>
        <p:xfrm>
          <a:off x="425206" y="908352"/>
          <a:ext cx="11582140" cy="5558429"/>
        </p:xfrm>
        <a:graphic>
          <a:graphicData uri="http://schemas.openxmlformats.org/drawingml/2006/table">
            <a:tbl>
              <a:tblPr>
                <a:tableStyleId>{616DA210-FB5B-4158-B5E0-FEB733F419BA}</a:tableStyleId>
              </a:tblPr>
              <a:tblGrid>
                <a:gridCol w="579107">
                  <a:extLst>
                    <a:ext uri="{9D8B030D-6E8A-4147-A177-3AD203B41FA5}">
                      <a16:colId xmlns:a16="http://schemas.microsoft.com/office/drawing/2014/main" val="3525012362"/>
                    </a:ext>
                  </a:extLst>
                </a:gridCol>
                <a:gridCol w="579107">
                  <a:extLst>
                    <a:ext uri="{9D8B030D-6E8A-4147-A177-3AD203B41FA5}">
                      <a16:colId xmlns:a16="http://schemas.microsoft.com/office/drawing/2014/main" val="3828238282"/>
                    </a:ext>
                  </a:extLst>
                </a:gridCol>
                <a:gridCol w="579107">
                  <a:extLst>
                    <a:ext uri="{9D8B030D-6E8A-4147-A177-3AD203B41FA5}">
                      <a16:colId xmlns:a16="http://schemas.microsoft.com/office/drawing/2014/main" val="2661517321"/>
                    </a:ext>
                  </a:extLst>
                </a:gridCol>
                <a:gridCol w="579107">
                  <a:extLst>
                    <a:ext uri="{9D8B030D-6E8A-4147-A177-3AD203B41FA5}">
                      <a16:colId xmlns:a16="http://schemas.microsoft.com/office/drawing/2014/main" val="3569084585"/>
                    </a:ext>
                  </a:extLst>
                </a:gridCol>
                <a:gridCol w="579107">
                  <a:extLst>
                    <a:ext uri="{9D8B030D-6E8A-4147-A177-3AD203B41FA5}">
                      <a16:colId xmlns:a16="http://schemas.microsoft.com/office/drawing/2014/main" val="1617003927"/>
                    </a:ext>
                  </a:extLst>
                </a:gridCol>
                <a:gridCol w="579107">
                  <a:extLst>
                    <a:ext uri="{9D8B030D-6E8A-4147-A177-3AD203B41FA5}">
                      <a16:colId xmlns:a16="http://schemas.microsoft.com/office/drawing/2014/main" val="3718014868"/>
                    </a:ext>
                  </a:extLst>
                </a:gridCol>
                <a:gridCol w="579107">
                  <a:extLst>
                    <a:ext uri="{9D8B030D-6E8A-4147-A177-3AD203B41FA5}">
                      <a16:colId xmlns:a16="http://schemas.microsoft.com/office/drawing/2014/main" val="982644297"/>
                    </a:ext>
                  </a:extLst>
                </a:gridCol>
                <a:gridCol w="579107">
                  <a:extLst>
                    <a:ext uri="{9D8B030D-6E8A-4147-A177-3AD203B41FA5}">
                      <a16:colId xmlns:a16="http://schemas.microsoft.com/office/drawing/2014/main" val="2646221982"/>
                    </a:ext>
                  </a:extLst>
                </a:gridCol>
                <a:gridCol w="579107">
                  <a:extLst>
                    <a:ext uri="{9D8B030D-6E8A-4147-A177-3AD203B41FA5}">
                      <a16:colId xmlns:a16="http://schemas.microsoft.com/office/drawing/2014/main" val="1075313427"/>
                    </a:ext>
                  </a:extLst>
                </a:gridCol>
                <a:gridCol w="579107">
                  <a:extLst>
                    <a:ext uri="{9D8B030D-6E8A-4147-A177-3AD203B41FA5}">
                      <a16:colId xmlns:a16="http://schemas.microsoft.com/office/drawing/2014/main" val="299897227"/>
                    </a:ext>
                  </a:extLst>
                </a:gridCol>
                <a:gridCol w="579107">
                  <a:extLst>
                    <a:ext uri="{9D8B030D-6E8A-4147-A177-3AD203B41FA5}">
                      <a16:colId xmlns:a16="http://schemas.microsoft.com/office/drawing/2014/main" val="3130447891"/>
                    </a:ext>
                  </a:extLst>
                </a:gridCol>
                <a:gridCol w="579107">
                  <a:extLst>
                    <a:ext uri="{9D8B030D-6E8A-4147-A177-3AD203B41FA5}">
                      <a16:colId xmlns:a16="http://schemas.microsoft.com/office/drawing/2014/main" val="534527851"/>
                    </a:ext>
                  </a:extLst>
                </a:gridCol>
                <a:gridCol w="579107">
                  <a:extLst>
                    <a:ext uri="{9D8B030D-6E8A-4147-A177-3AD203B41FA5}">
                      <a16:colId xmlns:a16="http://schemas.microsoft.com/office/drawing/2014/main" val="2749905562"/>
                    </a:ext>
                  </a:extLst>
                </a:gridCol>
                <a:gridCol w="579107">
                  <a:extLst>
                    <a:ext uri="{9D8B030D-6E8A-4147-A177-3AD203B41FA5}">
                      <a16:colId xmlns:a16="http://schemas.microsoft.com/office/drawing/2014/main" val="2852362976"/>
                    </a:ext>
                  </a:extLst>
                </a:gridCol>
                <a:gridCol w="579107">
                  <a:extLst>
                    <a:ext uri="{9D8B030D-6E8A-4147-A177-3AD203B41FA5}">
                      <a16:colId xmlns:a16="http://schemas.microsoft.com/office/drawing/2014/main" val="2309208936"/>
                    </a:ext>
                  </a:extLst>
                </a:gridCol>
                <a:gridCol w="579107">
                  <a:extLst>
                    <a:ext uri="{9D8B030D-6E8A-4147-A177-3AD203B41FA5}">
                      <a16:colId xmlns:a16="http://schemas.microsoft.com/office/drawing/2014/main" val="1302337845"/>
                    </a:ext>
                  </a:extLst>
                </a:gridCol>
                <a:gridCol w="579107">
                  <a:extLst>
                    <a:ext uri="{9D8B030D-6E8A-4147-A177-3AD203B41FA5}">
                      <a16:colId xmlns:a16="http://schemas.microsoft.com/office/drawing/2014/main" val="1130789390"/>
                    </a:ext>
                  </a:extLst>
                </a:gridCol>
                <a:gridCol w="579107">
                  <a:extLst>
                    <a:ext uri="{9D8B030D-6E8A-4147-A177-3AD203B41FA5}">
                      <a16:colId xmlns:a16="http://schemas.microsoft.com/office/drawing/2014/main" val="1686315009"/>
                    </a:ext>
                  </a:extLst>
                </a:gridCol>
                <a:gridCol w="579107">
                  <a:extLst>
                    <a:ext uri="{9D8B030D-6E8A-4147-A177-3AD203B41FA5}">
                      <a16:colId xmlns:a16="http://schemas.microsoft.com/office/drawing/2014/main" val="584330483"/>
                    </a:ext>
                  </a:extLst>
                </a:gridCol>
                <a:gridCol w="579107">
                  <a:extLst>
                    <a:ext uri="{9D8B030D-6E8A-4147-A177-3AD203B41FA5}">
                      <a16:colId xmlns:a16="http://schemas.microsoft.com/office/drawing/2014/main" val="2985126330"/>
                    </a:ext>
                  </a:extLst>
                </a:gridCol>
              </a:tblGrid>
              <a:tr h="1152000">
                <a:tc>
                  <a:txBody>
                    <a:bodyPr/>
                    <a:lstStyle/>
                    <a:p>
                      <a:pPr algn="l" fontAlgn="ctr"/>
                      <a:r>
                        <a:rPr lang="en-US" sz="1600" u="none" strike="noStrike" dirty="0">
                          <a:effectLst/>
                        </a:rPr>
                        <a:t>WEO2006</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WEO2007</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WEO2008</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WEO2009</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WEO2010</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WEO2011</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WEO2012</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a:effectLst/>
                        </a:rPr>
                        <a:t>WEO2013</a:t>
                      </a:r>
                      <a:endParaRPr lang="en-US" sz="1600" b="0" i="0" u="none" strike="noStrike">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WEO2014</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WEO2015</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WEO2016</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WEO2017</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WEO2018</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WEO2019</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WEO2020</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WEO2021</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u="none" strike="noStrike" dirty="0">
                          <a:effectLst/>
                        </a:rPr>
                        <a:t>WEO2022</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WEO2023</a:t>
                      </a:r>
                      <a:endParaRPr 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b="0" i="0" u="none" strike="noStrike" dirty="0">
                          <a:solidFill>
                            <a:srgbClr val="000000"/>
                          </a:solidFill>
                          <a:effectLst/>
                          <a:latin typeface="游ゴシック" panose="020B0400000000000000" pitchFamily="50" charset="-128"/>
                          <a:ea typeface="游ゴシック" panose="020B0400000000000000" pitchFamily="50" charset="-128"/>
                        </a:rPr>
                        <a:t>WEO2024</a:t>
                      </a: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r>
                        <a:rPr lang="en-US" sz="1600" b="1" i="0" u="none" strike="noStrike" dirty="0">
                          <a:solidFill>
                            <a:srgbClr val="000000"/>
                          </a:solidFill>
                          <a:effectLst/>
                          <a:latin typeface="游ゴシック" panose="020B0400000000000000" pitchFamily="50" charset="-128"/>
                          <a:ea typeface="游ゴシック" panose="020B0400000000000000" pitchFamily="50" charset="-128"/>
                        </a:rPr>
                        <a:t>WEO2025</a:t>
                      </a:r>
                    </a:p>
                  </a:txBody>
                  <a:tcPr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3109761"/>
                  </a:ext>
                </a:extLst>
              </a:tr>
              <a:tr h="4406429">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fontAlgn="ct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5948" marR="5948" marT="5948"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70410235"/>
                  </a:ext>
                </a:extLst>
              </a:tr>
            </a:tbl>
          </a:graphicData>
        </a:graphic>
      </p:graphicFrame>
      <p:sp>
        <p:nvSpPr>
          <p:cNvPr id="2" name="タイトル 1">
            <a:extLst>
              <a:ext uri="{FF2B5EF4-FFF2-40B4-BE49-F238E27FC236}">
                <a16:creationId xmlns:a16="http://schemas.microsoft.com/office/drawing/2014/main" id="{E20D9F97-4144-141E-D4A3-37B938512D59}"/>
              </a:ext>
            </a:extLst>
          </p:cNvPr>
          <p:cNvSpPr>
            <a:spLocks noGrp="1"/>
          </p:cNvSpPr>
          <p:nvPr>
            <p:ph type="title"/>
          </p:nvPr>
        </p:nvSpPr>
        <p:spPr/>
        <p:txBody>
          <a:bodyPr/>
          <a:lstStyle/>
          <a:p>
            <a:r>
              <a:rPr kumimoji="1" lang="en-US" altLang="ja-JP" dirty="0"/>
              <a:t>WEO</a:t>
            </a:r>
            <a:r>
              <a:rPr kumimoji="1" lang="ja-JP" altLang="en-US" dirty="0"/>
              <a:t>シナリオの歴史</a:t>
            </a:r>
          </a:p>
        </p:txBody>
      </p:sp>
      <p:cxnSp>
        <p:nvCxnSpPr>
          <p:cNvPr id="9" name="直線矢印コネクタ 8">
            <a:extLst>
              <a:ext uri="{FF2B5EF4-FFF2-40B4-BE49-F238E27FC236}">
                <a16:creationId xmlns:a16="http://schemas.microsoft.com/office/drawing/2014/main" id="{FB41FAB6-6CB6-5640-6579-0F4BF87A9ECB}"/>
              </a:ext>
            </a:extLst>
          </p:cNvPr>
          <p:cNvCxnSpPr>
            <a:cxnSpLocks/>
          </p:cNvCxnSpPr>
          <p:nvPr/>
        </p:nvCxnSpPr>
        <p:spPr>
          <a:xfrm flipV="1">
            <a:off x="425211" y="2642749"/>
            <a:ext cx="2338160" cy="8773"/>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A23E38A4-F211-73CC-188F-752EB305E5D7}"/>
              </a:ext>
            </a:extLst>
          </p:cNvPr>
          <p:cNvSpPr txBox="1"/>
          <p:nvPr/>
        </p:nvSpPr>
        <p:spPr>
          <a:xfrm>
            <a:off x="332043" y="2727826"/>
            <a:ext cx="2560320" cy="369332"/>
          </a:xfrm>
          <a:prstGeom prst="rect">
            <a:avLst/>
          </a:prstGeom>
          <a:noFill/>
        </p:spPr>
        <p:txBody>
          <a:bodyPr wrap="square" rtlCol="0">
            <a:spAutoFit/>
          </a:bodyPr>
          <a:lstStyle/>
          <a:p>
            <a:r>
              <a:rPr lang="ja-JP" altLang="en-US" b="1" dirty="0">
                <a:solidFill>
                  <a:srgbClr val="FF0000"/>
                </a:solidFill>
              </a:rPr>
              <a:t>リファレンスシナリオ</a:t>
            </a:r>
            <a:endParaRPr kumimoji="1" lang="ja-JP" altLang="en-US" b="1" dirty="0">
              <a:solidFill>
                <a:srgbClr val="FF0000"/>
              </a:solidFill>
            </a:endParaRPr>
          </a:p>
        </p:txBody>
      </p:sp>
      <p:cxnSp>
        <p:nvCxnSpPr>
          <p:cNvPr id="12" name="直線矢印コネクタ 11">
            <a:extLst>
              <a:ext uri="{FF2B5EF4-FFF2-40B4-BE49-F238E27FC236}">
                <a16:creationId xmlns:a16="http://schemas.microsoft.com/office/drawing/2014/main" id="{D4B375C0-44A2-2CAC-FCF1-C3FE13C32B29}"/>
              </a:ext>
            </a:extLst>
          </p:cNvPr>
          <p:cNvCxnSpPr>
            <a:cxnSpLocks/>
            <a:stCxn id="46" idx="3"/>
          </p:cNvCxnSpPr>
          <p:nvPr/>
        </p:nvCxnSpPr>
        <p:spPr>
          <a:xfrm>
            <a:off x="2710810" y="3400630"/>
            <a:ext cx="5854289" cy="23823"/>
          </a:xfrm>
          <a:prstGeom prst="straightConnector1">
            <a:avLst/>
          </a:prstGeom>
          <a:ln w="38100">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E834F88-1C84-656E-C963-295A36A37C60}"/>
              </a:ext>
            </a:extLst>
          </p:cNvPr>
          <p:cNvSpPr txBox="1"/>
          <p:nvPr/>
        </p:nvSpPr>
        <p:spPr>
          <a:xfrm>
            <a:off x="4431001" y="3400630"/>
            <a:ext cx="2918458" cy="369330"/>
          </a:xfrm>
          <a:prstGeom prst="rect">
            <a:avLst/>
          </a:prstGeom>
          <a:noFill/>
        </p:spPr>
        <p:txBody>
          <a:bodyPr wrap="square" rtlCol="0">
            <a:spAutoFit/>
          </a:bodyPr>
          <a:lstStyle/>
          <a:p>
            <a:r>
              <a:rPr lang="ja-JP" altLang="en-US" b="1" dirty="0">
                <a:solidFill>
                  <a:srgbClr val="0070C0"/>
                </a:solidFill>
              </a:rPr>
              <a:t>新政策シナリオ（</a:t>
            </a:r>
            <a:r>
              <a:rPr lang="en-US" altLang="ja-JP" b="1" dirty="0">
                <a:solidFill>
                  <a:srgbClr val="0070C0"/>
                </a:solidFill>
              </a:rPr>
              <a:t>NPS</a:t>
            </a:r>
            <a:r>
              <a:rPr lang="ja-JP" altLang="en-US" b="1" dirty="0">
                <a:solidFill>
                  <a:srgbClr val="0070C0"/>
                </a:solidFill>
              </a:rPr>
              <a:t>）</a:t>
            </a:r>
            <a:endParaRPr kumimoji="1" lang="ja-JP" altLang="en-US" b="1" dirty="0">
              <a:solidFill>
                <a:srgbClr val="0070C0"/>
              </a:solidFill>
            </a:endParaRPr>
          </a:p>
        </p:txBody>
      </p:sp>
      <p:cxnSp>
        <p:nvCxnSpPr>
          <p:cNvPr id="16" name="直線矢印コネクタ 15">
            <a:extLst>
              <a:ext uri="{FF2B5EF4-FFF2-40B4-BE49-F238E27FC236}">
                <a16:creationId xmlns:a16="http://schemas.microsoft.com/office/drawing/2014/main" id="{F33384F9-1FF9-DCF0-A28F-D4E1AF929DA5}"/>
              </a:ext>
            </a:extLst>
          </p:cNvPr>
          <p:cNvCxnSpPr>
            <a:cxnSpLocks/>
          </p:cNvCxnSpPr>
          <p:nvPr/>
        </p:nvCxnSpPr>
        <p:spPr>
          <a:xfrm flipV="1">
            <a:off x="8565099" y="3528685"/>
            <a:ext cx="3467083" cy="25057"/>
          </a:xfrm>
          <a:prstGeom prst="straightConnector1">
            <a:avLst/>
          </a:prstGeom>
          <a:ln w="57150">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C0AF0FDF-906D-9734-C1F4-8A042ABAFF20}"/>
              </a:ext>
            </a:extLst>
          </p:cNvPr>
          <p:cNvSpPr txBox="1"/>
          <p:nvPr/>
        </p:nvSpPr>
        <p:spPr>
          <a:xfrm>
            <a:off x="8976483" y="3582541"/>
            <a:ext cx="3680958" cy="400110"/>
          </a:xfrm>
          <a:prstGeom prst="rect">
            <a:avLst/>
          </a:prstGeom>
          <a:noFill/>
        </p:spPr>
        <p:txBody>
          <a:bodyPr wrap="square" rtlCol="0">
            <a:spAutoFit/>
          </a:bodyPr>
          <a:lstStyle/>
          <a:p>
            <a:r>
              <a:rPr lang="ja-JP" altLang="en-US" sz="2000" b="1" dirty="0">
                <a:solidFill>
                  <a:srgbClr val="0070C0"/>
                </a:solidFill>
                <a:latin typeface="Meiryo UI" panose="020B0604030504040204" pitchFamily="50" charset="-128"/>
                <a:ea typeface="Meiryo UI" panose="020B0604030504040204" pitchFamily="50" charset="-128"/>
              </a:rPr>
              <a:t>公表政策シナリオ（</a:t>
            </a:r>
            <a:r>
              <a:rPr lang="en-US" altLang="ja-JP" sz="2000" b="1" u="sng" dirty="0">
                <a:solidFill>
                  <a:srgbClr val="0070C0"/>
                </a:solidFill>
                <a:latin typeface="Meiryo UI" panose="020B0604030504040204" pitchFamily="50" charset="-128"/>
                <a:ea typeface="Meiryo UI" panose="020B0604030504040204" pitchFamily="50" charset="-128"/>
              </a:rPr>
              <a:t>STEPS</a:t>
            </a:r>
            <a:r>
              <a:rPr lang="ja-JP" altLang="en-US" sz="2000" b="1" dirty="0">
                <a:solidFill>
                  <a:srgbClr val="0070C0"/>
                </a:solidFill>
                <a:latin typeface="Meiryo UI" panose="020B0604030504040204" pitchFamily="50" charset="-128"/>
                <a:ea typeface="Meiryo UI" panose="020B0604030504040204" pitchFamily="50" charset="-128"/>
              </a:rPr>
              <a:t>）</a:t>
            </a:r>
            <a:endParaRPr kumimoji="1" lang="ja-JP" altLang="en-US" sz="2000" b="1" dirty="0">
              <a:solidFill>
                <a:srgbClr val="0070C0"/>
              </a:solidFill>
              <a:latin typeface="Meiryo UI" panose="020B0604030504040204" pitchFamily="50" charset="-128"/>
              <a:ea typeface="Meiryo UI" panose="020B0604030504040204" pitchFamily="50" charset="-128"/>
            </a:endParaRPr>
          </a:p>
        </p:txBody>
      </p:sp>
      <p:cxnSp>
        <p:nvCxnSpPr>
          <p:cNvPr id="21" name="直線矢印コネクタ 20">
            <a:extLst>
              <a:ext uri="{FF2B5EF4-FFF2-40B4-BE49-F238E27FC236}">
                <a16:creationId xmlns:a16="http://schemas.microsoft.com/office/drawing/2014/main" id="{1D494732-0875-AEC5-43AF-08FC3872BCB1}"/>
              </a:ext>
            </a:extLst>
          </p:cNvPr>
          <p:cNvCxnSpPr>
            <a:cxnSpLocks/>
            <a:stCxn id="60" idx="3"/>
          </p:cNvCxnSpPr>
          <p:nvPr/>
        </p:nvCxnSpPr>
        <p:spPr>
          <a:xfrm>
            <a:off x="1589471" y="4007689"/>
            <a:ext cx="5255082" cy="22781"/>
          </a:xfrm>
          <a:prstGeom prst="straightConnector1">
            <a:avLst/>
          </a:prstGeom>
          <a:ln w="38100">
            <a:solidFill>
              <a:srgbClr val="92D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955E924C-7E1B-F2A3-6B79-EFCF4053BE67}"/>
              </a:ext>
            </a:extLst>
          </p:cNvPr>
          <p:cNvSpPr txBox="1"/>
          <p:nvPr/>
        </p:nvSpPr>
        <p:spPr>
          <a:xfrm>
            <a:off x="2612584" y="4030461"/>
            <a:ext cx="2918458" cy="369332"/>
          </a:xfrm>
          <a:prstGeom prst="rect">
            <a:avLst/>
          </a:prstGeom>
          <a:noFill/>
        </p:spPr>
        <p:txBody>
          <a:bodyPr wrap="square" rtlCol="0">
            <a:spAutoFit/>
          </a:bodyPr>
          <a:lstStyle/>
          <a:p>
            <a:pPr algn="ctr"/>
            <a:r>
              <a:rPr lang="en-US" altLang="ja-JP" b="1" dirty="0">
                <a:solidFill>
                  <a:srgbClr val="92D050"/>
                </a:solidFill>
              </a:rPr>
              <a:t>450</a:t>
            </a:r>
            <a:r>
              <a:rPr lang="ja-JP" altLang="en-US" b="1" dirty="0">
                <a:solidFill>
                  <a:srgbClr val="92D050"/>
                </a:solidFill>
              </a:rPr>
              <a:t>シナリオ</a:t>
            </a:r>
            <a:endParaRPr kumimoji="1" lang="ja-JP" altLang="en-US" b="1" dirty="0">
              <a:solidFill>
                <a:srgbClr val="92D050"/>
              </a:solidFill>
            </a:endParaRPr>
          </a:p>
        </p:txBody>
      </p:sp>
      <p:cxnSp>
        <p:nvCxnSpPr>
          <p:cNvPr id="23" name="直線矢印コネクタ 22">
            <a:extLst>
              <a:ext uri="{FF2B5EF4-FFF2-40B4-BE49-F238E27FC236}">
                <a16:creationId xmlns:a16="http://schemas.microsoft.com/office/drawing/2014/main" id="{36129DAB-CC14-1959-363A-1119C7C7F258}"/>
              </a:ext>
            </a:extLst>
          </p:cNvPr>
          <p:cNvCxnSpPr>
            <a:cxnSpLocks/>
          </p:cNvCxnSpPr>
          <p:nvPr/>
        </p:nvCxnSpPr>
        <p:spPr>
          <a:xfrm>
            <a:off x="6767484" y="4193493"/>
            <a:ext cx="3477875" cy="0"/>
          </a:xfrm>
          <a:prstGeom prst="straightConnector1">
            <a:avLst/>
          </a:prstGeom>
          <a:ln w="38100">
            <a:solidFill>
              <a:srgbClr val="92D05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317B21CB-39A8-9C93-B644-15ED7630BA76}"/>
              </a:ext>
            </a:extLst>
          </p:cNvPr>
          <p:cNvSpPr txBox="1"/>
          <p:nvPr/>
        </p:nvSpPr>
        <p:spPr>
          <a:xfrm>
            <a:off x="6917814" y="4263553"/>
            <a:ext cx="4117338" cy="369332"/>
          </a:xfrm>
          <a:prstGeom prst="rect">
            <a:avLst/>
          </a:prstGeom>
          <a:noFill/>
        </p:spPr>
        <p:txBody>
          <a:bodyPr wrap="square" rtlCol="0">
            <a:spAutoFit/>
          </a:bodyPr>
          <a:lstStyle/>
          <a:p>
            <a:r>
              <a:rPr lang="ja-JP" altLang="en-US" b="1" dirty="0">
                <a:solidFill>
                  <a:srgbClr val="92D050"/>
                </a:solidFill>
              </a:rPr>
              <a:t>持続可能な開発シナリオ</a:t>
            </a:r>
            <a:r>
              <a:rPr kumimoji="1" lang="ja-JP" altLang="en-US" b="1" dirty="0">
                <a:solidFill>
                  <a:srgbClr val="92D050"/>
                </a:solidFill>
              </a:rPr>
              <a:t>（</a:t>
            </a:r>
            <a:r>
              <a:rPr kumimoji="1" lang="en-US" altLang="ja-JP" b="1" dirty="0">
                <a:solidFill>
                  <a:srgbClr val="92D050"/>
                </a:solidFill>
              </a:rPr>
              <a:t>SDS</a:t>
            </a:r>
            <a:r>
              <a:rPr kumimoji="1" lang="ja-JP" altLang="en-US" b="1" dirty="0">
                <a:solidFill>
                  <a:srgbClr val="92D050"/>
                </a:solidFill>
              </a:rPr>
              <a:t>）</a:t>
            </a:r>
          </a:p>
        </p:txBody>
      </p:sp>
      <p:cxnSp>
        <p:nvCxnSpPr>
          <p:cNvPr id="31" name="直線矢印コネクタ 30">
            <a:extLst>
              <a:ext uri="{FF2B5EF4-FFF2-40B4-BE49-F238E27FC236}">
                <a16:creationId xmlns:a16="http://schemas.microsoft.com/office/drawing/2014/main" id="{E6389BB6-A3E0-2048-0660-ECF1EB94F7D0}"/>
              </a:ext>
            </a:extLst>
          </p:cNvPr>
          <p:cNvCxnSpPr>
            <a:cxnSpLocks/>
          </p:cNvCxnSpPr>
          <p:nvPr/>
        </p:nvCxnSpPr>
        <p:spPr>
          <a:xfrm>
            <a:off x="9131952" y="5832238"/>
            <a:ext cx="2875386" cy="0"/>
          </a:xfrm>
          <a:prstGeom prst="straightConnector1">
            <a:avLst/>
          </a:prstGeom>
          <a:ln w="57150">
            <a:solidFill>
              <a:srgbClr val="00B05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9774574-45AC-5C5B-1107-9AFB79F359C1}"/>
              </a:ext>
            </a:extLst>
          </p:cNvPr>
          <p:cNvSpPr txBox="1"/>
          <p:nvPr/>
        </p:nvSpPr>
        <p:spPr>
          <a:xfrm>
            <a:off x="8527431" y="5955841"/>
            <a:ext cx="4154453" cy="400110"/>
          </a:xfrm>
          <a:prstGeom prst="rect">
            <a:avLst/>
          </a:prstGeom>
          <a:noFill/>
        </p:spPr>
        <p:txBody>
          <a:bodyPr wrap="square" rtlCol="0">
            <a:spAutoFit/>
          </a:bodyPr>
          <a:lstStyle/>
          <a:p>
            <a:r>
              <a:rPr lang="en-US" altLang="ja-JP" sz="2000" b="1" dirty="0">
                <a:solidFill>
                  <a:srgbClr val="00B050"/>
                </a:solidFill>
              </a:rPr>
              <a:t>2050</a:t>
            </a:r>
            <a:r>
              <a:rPr lang="ja-JP" altLang="en-US" sz="2000" b="1" dirty="0">
                <a:solidFill>
                  <a:srgbClr val="00B050"/>
                </a:solidFill>
              </a:rPr>
              <a:t>年ﾈｯﾄｾﾞﾛ排出ｼﾅﾘｵ</a:t>
            </a:r>
            <a:r>
              <a:rPr kumimoji="1" lang="ja-JP" altLang="en-US" sz="2000" b="1" dirty="0">
                <a:solidFill>
                  <a:srgbClr val="00B050"/>
                </a:solidFill>
              </a:rPr>
              <a:t>（</a:t>
            </a:r>
            <a:r>
              <a:rPr lang="en-US" altLang="ja-JP" sz="2000" b="1" u="sng" dirty="0">
                <a:solidFill>
                  <a:srgbClr val="00B050"/>
                </a:solidFill>
                <a:latin typeface="Arial Black" panose="020B0A04020102020204" pitchFamily="34" charset="0"/>
              </a:rPr>
              <a:t>NZE</a:t>
            </a:r>
            <a:r>
              <a:rPr kumimoji="1" lang="ja-JP" altLang="en-US" sz="2000" b="1" dirty="0">
                <a:solidFill>
                  <a:srgbClr val="00B050"/>
                </a:solidFill>
              </a:rPr>
              <a:t>）</a:t>
            </a:r>
          </a:p>
        </p:txBody>
      </p:sp>
      <p:cxnSp>
        <p:nvCxnSpPr>
          <p:cNvPr id="35" name="直線矢印コネクタ 34">
            <a:extLst>
              <a:ext uri="{FF2B5EF4-FFF2-40B4-BE49-F238E27FC236}">
                <a16:creationId xmlns:a16="http://schemas.microsoft.com/office/drawing/2014/main" id="{3E2480B1-9829-70C9-B8E7-1FD73C7927B0}"/>
              </a:ext>
            </a:extLst>
          </p:cNvPr>
          <p:cNvCxnSpPr>
            <a:cxnSpLocks/>
          </p:cNvCxnSpPr>
          <p:nvPr/>
        </p:nvCxnSpPr>
        <p:spPr>
          <a:xfrm flipV="1">
            <a:off x="2710810" y="2727826"/>
            <a:ext cx="5854289" cy="20456"/>
          </a:xfrm>
          <a:prstGeom prst="straightConnector1">
            <a:avLst/>
          </a:prstGeom>
          <a:ln w="3810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7D758459-1A50-A1E7-2CFE-29CE22F3A8FB}"/>
              </a:ext>
            </a:extLst>
          </p:cNvPr>
          <p:cNvSpPr txBox="1"/>
          <p:nvPr/>
        </p:nvSpPr>
        <p:spPr>
          <a:xfrm>
            <a:off x="4488269" y="2801125"/>
            <a:ext cx="3570522" cy="369332"/>
          </a:xfrm>
          <a:prstGeom prst="rect">
            <a:avLst/>
          </a:prstGeom>
          <a:noFill/>
        </p:spPr>
        <p:txBody>
          <a:bodyPr wrap="square" rtlCol="0">
            <a:spAutoFit/>
          </a:bodyPr>
          <a:lstStyle>
            <a:defPPr>
              <a:defRPr lang="ja-JP"/>
            </a:defPPr>
            <a:lvl1pPr>
              <a:defRPr b="1">
                <a:solidFill>
                  <a:srgbClr val="0070C0"/>
                </a:solidFill>
              </a:defRPr>
            </a:lvl1pPr>
          </a:lstStyle>
          <a:p>
            <a:r>
              <a:rPr lang="ja-JP" altLang="en-US" dirty="0">
                <a:solidFill>
                  <a:srgbClr val="FF0000"/>
                </a:solidFill>
              </a:rPr>
              <a:t>現行政策シナリオ（</a:t>
            </a:r>
            <a:r>
              <a:rPr lang="en-US" altLang="ja-JP" dirty="0">
                <a:solidFill>
                  <a:srgbClr val="FF0000"/>
                </a:solidFill>
              </a:rPr>
              <a:t>CPS</a:t>
            </a:r>
            <a:r>
              <a:rPr lang="ja-JP" altLang="en-US" dirty="0">
                <a:solidFill>
                  <a:srgbClr val="FF0000"/>
                </a:solidFill>
              </a:rPr>
              <a:t>）</a:t>
            </a:r>
          </a:p>
        </p:txBody>
      </p:sp>
      <p:cxnSp>
        <p:nvCxnSpPr>
          <p:cNvPr id="37" name="直線矢印コネクタ 36">
            <a:extLst>
              <a:ext uri="{FF2B5EF4-FFF2-40B4-BE49-F238E27FC236}">
                <a16:creationId xmlns:a16="http://schemas.microsoft.com/office/drawing/2014/main" id="{08BE7490-7DD3-D61B-29C3-8293C4AFD076}"/>
              </a:ext>
            </a:extLst>
          </p:cNvPr>
          <p:cNvCxnSpPr>
            <a:cxnSpLocks/>
          </p:cNvCxnSpPr>
          <p:nvPr/>
        </p:nvCxnSpPr>
        <p:spPr>
          <a:xfrm>
            <a:off x="9131952" y="5113533"/>
            <a:ext cx="2273803" cy="0"/>
          </a:xfrm>
          <a:prstGeom prst="straightConnector1">
            <a:avLst/>
          </a:prstGeom>
          <a:ln w="38100">
            <a:solidFill>
              <a:srgbClr val="FFC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5D19D0E-2912-0480-DC88-27523BE942FE}"/>
              </a:ext>
            </a:extLst>
          </p:cNvPr>
          <p:cNvSpPr txBox="1"/>
          <p:nvPr/>
        </p:nvSpPr>
        <p:spPr>
          <a:xfrm>
            <a:off x="8976483" y="5171655"/>
            <a:ext cx="2918458" cy="400110"/>
          </a:xfrm>
          <a:prstGeom prst="rect">
            <a:avLst/>
          </a:prstGeom>
          <a:noFill/>
        </p:spPr>
        <p:txBody>
          <a:bodyPr wrap="square" rtlCol="0">
            <a:spAutoFit/>
          </a:bodyPr>
          <a:lstStyle/>
          <a:p>
            <a:r>
              <a:rPr lang="ja-JP" altLang="en-US" sz="2000" b="1" dirty="0">
                <a:solidFill>
                  <a:srgbClr val="FFC000"/>
                </a:solidFill>
                <a:latin typeface="Meiryo UI" panose="020B0604030504040204" pitchFamily="50" charset="-128"/>
                <a:ea typeface="Meiryo UI" panose="020B0604030504040204" pitchFamily="50" charset="-128"/>
              </a:rPr>
              <a:t>公約シナリオ</a:t>
            </a:r>
            <a:r>
              <a:rPr kumimoji="1" lang="ja-JP" altLang="en-US" sz="2000" b="1" dirty="0">
                <a:solidFill>
                  <a:srgbClr val="FFC000"/>
                </a:solidFill>
                <a:latin typeface="Meiryo UI" panose="020B0604030504040204" pitchFamily="50" charset="-128"/>
                <a:ea typeface="Meiryo UI" panose="020B0604030504040204" pitchFamily="50" charset="-128"/>
              </a:rPr>
              <a:t>（</a:t>
            </a:r>
            <a:r>
              <a:rPr kumimoji="1" lang="en-US" altLang="ja-JP" sz="2000" b="1" dirty="0">
                <a:solidFill>
                  <a:srgbClr val="FFC000"/>
                </a:solidFill>
                <a:latin typeface="Meiryo UI" panose="020B0604030504040204" pitchFamily="50" charset="-128"/>
                <a:ea typeface="Meiryo UI" panose="020B0604030504040204" pitchFamily="50" charset="-128"/>
              </a:rPr>
              <a:t>APS</a:t>
            </a:r>
            <a:r>
              <a:rPr kumimoji="1" lang="ja-JP" altLang="en-US" sz="2000" b="1" dirty="0">
                <a:solidFill>
                  <a:srgbClr val="FFC000"/>
                </a:solidFill>
                <a:latin typeface="Meiryo UI" panose="020B0604030504040204" pitchFamily="50" charset="-128"/>
                <a:ea typeface="Meiryo UI" panose="020B0604030504040204" pitchFamily="50" charset="-128"/>
              </a:rPr>
              <a:t>）</a:t>
            </a:r>
          </a:p>
        </p:txBody>
      </p:sp>
      <p:sp>
        <p:nvSpPr>
          <p:cNvPr id="46" name="テキスト ボックス 45">
            <a:extLst>
              <a:ext uri="{FF2B5EF4-FFF2-40B4-BE49-F238E27FC236}">
                <a16:creationId xmlns:a16="http://schemas.microsoft.com/office/drawing/2014/main" id="{93213152-DEE4-29F3-4523-C914CA971CCE}"/>
              </a:ext>
            </a:extLst>
          </p:cNvPr>
          <p:cNvSpPr txBox="1"/>
          <p:nvPr/>
        </p:nvSpPr>
        <p:spPr>
          <a:xfrm>
            <a:off x="1088714" y="3215973"/>
            <a:ext cx="1622096" cy="369314"/>
          </a:xfrm>
          <a:prstGeom prst="rect">
            <a:avLst/>
          </a:prstGeom>
          <a:solidFill>
            <a:srgbClr val="0070C0"/>
          </a:solidFill>
        </p:spPr>
        <p:txBody>
          <a:bodyPr wrap="square" rtlCol="0">
            <a:spAutoFit/>
          </a:bodyPr>
          <a:lstStyle/>
          <a:p>
            <a:r>
              <a:rPr lang="ja-JP" altLang="en-US" b="1" dirty="0">
                <a:solidFill>
                  <a:schemeClr val="bg1"/>
                </a:solidFill>
              </a:rPr>
              <a:t>中心シナリオ</a:t>
            </a:r>
            <a:endParaRPr kumimoji="1" lang="ja-JP" altLang="en-US" b="1" dirty="0">
              <a:solidFill>
                <a:schemeClr val="bg1"/>
              </a:solidFill>
            </a:endParaRPr>
          </a:p>
        </p:txBody>
      </p:sp>
      <p:sp>
        <p:nvSpPr>
          <p:cNvPr id="60" name="テキスト ボックス 59">
            <a:extLst>
              <a:ext uri="{FF2B5EF4-FFF2-40B4-BE49-F238E27FC236}">
                <a16:creationId xmlns:a16="http://schemas.microsoft.com/office/drawing/2014/main" id="{0AA00930-E8C8-8450-EC4B-4F5CA1CB1957}"/>
              </a:ext>
            </a:extLst>
          </p:cNvPr>
          <p:cNvSpPr txBox="1"/>
          <p:nvPr/>
        </p:nvSpPr>
        <p:spPr>
          <a:xfrm>
            <a:off x="96334" y="3823032"/>
            <a:ext cx="1493137" cy="369313"/>
          </a:xfrm>
          <a:prstGeom prst="rect">
            <a:avLst/>
          </a:prstGeom>
          <a:solidFill>
            <a:srgbClr val="92D050"/>
          </a:solidFill>
        </p:spPr>
        <p:txBody>
          <a:bodyPr wrap="square" rtlCol="0">
            <a:spAutoFit/>
          </a:bodyPr>
          <a:lstStyle/>
          <a:p>
            <a:r>
              <a:rPr lang="en-US" altLang="ja-JP" b="1" dirty="0">
                <a:solidFill>
                  <a:schemeClr val="bg1"/>
                </a:solidFill>
              </a:rPr>
              <a:t>2℃</a:t>
            </a:r>
            <a:r>
              <a:rPr lang="ja-JP" altLang="en-US" b="1" dirty="0">
                <a:solidFill>
                  <a:schemeClr val="bg1"/>
                </a:solidFill>
              </a:rPr>
              <a:t>シナリオ</a:t>
            </a:r>
            <a:endParaRPr kumimoji="1" lang="ja-JP" altLang="en-US" b="1" dirty="0">
              <a:solidFill>
                <a:schemeClr val="bg1"/>
              </a:solidFill>
            </a:endParaRPr>
          </a:p>
        </p:txBody>
      </p:sp>
      <p:sp>
        <p:nvSpPr>
          <p:cNvPr id="66" name="テキスト ボックス 65">
            <a:extLst>
              <a:ext uri="{FF2B5EF4-FFF2-40B4-BE49-F238E27FC236}">
                <a16:creationId xmlns:a16="http://schemas.microsoft.com/office/drawing/2014/main" id="{B82BF61A-B49B-AC14-6783-EB3021DDDBB0}"/>
              </a:ext>
            </a:extLst>
          </p:cNvPr>
          <p:cNvSpPr txBox="1"/>
          <p:nvPr/>
        </p:nvSpPr>
        <p:spPr>
          <a:xfrm>
            <a:off x="10299699" y="4041591"/>
            <a:ext cx="1145540" cy="369332"/>
          </a:xfrm>
          <a:prstGeom prst="rect">
            <a:avLst/>
          </a:prstGeom>
          <a:noFill/>
        </p:spPr>
        <p:txBody>
          <a:bodyPr wrap="square" rtlCol="0">
            <a:spAutoFit/>
          </a:bodyPr>
          <a:lstStyle/>
          <a:p>
            <a:r>
              <a:rPr kumimoji="1" lang="ja-JP" altLang="en-US" b="1" dirty="0"/>
              <a:t>打ち切り</a:t>
            </a:r>
          </a:p>
        </p:txBody>
      </p:sp>
      <p:sp>
        <p:nvSpPr>
          <p:cNvPr id="3" name="テキスト ボックス 2">
            <a:extLst>
              <a:ext uri="{FF2B5EF4-FFF2-40B4-BE49-F238E27FC236}">
                <a16:creationId xmlns:a16="http://schemas.microsoft.com/office/drawing/2014/main" id="{C4CDE4C7-066B-235D-062D-4038E4D90003}"/>
              </a:ext>
            </a:extLst>
          </p:cNvPr>
          <p:cNvSpPr txBox="1"/>
          <p:nvPr/>
        </p:nvSpPr>
        <p:spPr>
          <a:xfrm>
            <a:off x="7335615" y="5663077"/>
            <a:ext cx="1729886" cy="369332"/>
          </a:xfrm>
          <a:prstGeom prst="rect">
            <a:avLst/>
          </a:prstGeom>
          <a:solidFill>
            <a:srgbClr val="00B050"/>
          </a:solidFill>
        </p:spPr>
        <p:txBody>
          <a:bodyPr wrap="square" rtlCol="0">
            <a:spAutoFit/>
          </a:bodyPr>
          <a:lstStyle/>
          <a:p>
            <a:r>
              <a:rPr lang="en-US" altLang="ja-JP" b="1" dirty="0">
                <a:solidFill>
                  <a:schemeClr val="bg1"/>
                </a:solidFill>
              </a:rPr>
              <a:t>15℃</a:t>
            </a:r>
            <a:r>
              <a:rPr lang="ja-JP" altLang="en-US" b="1" dirty="0">
                <a:solidFill>
                  <a:schemeClr val="bg1"/>
                </a:solidFill>
              </a:rPr>
              <a:t>シナリオ</a:t>
            </a:r>
            <a:endParaRPr kumimoji="1" lang="ja-JP" altLang="en-US" b="1" dirty="0">
              <a:solidFill>
                <a:schemeClr val="bg1"/>
              </a:solidFill>
            </a:endParaRPr>
          </a:p>
        </p:txBody>
      </p:sp>
      <p:sp>
        <p:nvSpPr>
          <p:cNvPr id="61" name="テキスト ボックス 60">
            <a:extLst>
              <a:ext uri="{FF2B5EF4-FFF2-40B4-BE49-F238E27FC236}">
                <a16:creationId xmlns:a16="http://schemas.microsoft.com/office/drawing/2014/main" id="{AA6C4835-DD4A-DBDD-E5A1-AE85992A0473}"/>
              </a:ext>
            </a:extLst>
          </p:cNvPr>
          <p:cNvSpPr txBox="1"/>
          <p:nvPr/>
        </p:nvSpPr>
        <p:spPr>
          <a:xfrm>
            <a:off x="292393" y="2127687"/>
            <a:ext cx="1671491" cy="369332"/>
          </a:xfrm>
          <a:prstGeom prst="rect">
            <a:avLst/>
          </a:prstGeom>
          <a:solidFill>
            <a:srgbClr val="FF0000"/>
          </a:solidFill>
        </p:spPr>
        <p:txBody>
          <a:bodyPr wrap="square" rtlCol="0">
            <a:spAutoFit/>
          </a:bodyPr>
          <a:lstStyle/>
          <a:p>
            <a:r>
              <a:rPr lang="en-US" altLang="ja-JP" b="1" dirty="0">
                <a:solidFill>
                  <a:schemeClr val="bg1"/>
                </a:solidFill>
              </a:rPr>
              <a:t>BAU</a:t>
            </a:r>
            <a:r>
              <a:rPr lang="ja-JP" altLang="en-US" b="1" dirty="0">
                <a:solidFill>
                  <a:schemeClr val="bg1"/>
                </a:solidFill>
              </a:rPr>
              <a:t>シナリオ</a:t>
            </a:r>
            <a:endParaRPr kumimoji="1" lang="ja-JP" altLang="en-US" b="1" dirty="0">
              <a:solidFill>
                <a:schemeClr val="bg1"/>
              </a:solidFill>
            </a:endParaRPr>
          </a:p>
        </p:txBody>
      </p:sp>
      <p:cxnSp>
        <p:nvCxnSpPr>
          <p:cNvPr id="4" name="直線矢印コネクタ 3">
            <a:extLst>
              <a:ext uri="{FF2B5EF4-FFF2-40B4-BE49-F238E27FC236}">
                <a16:creationId xmlns:a16="http://schemas.microsoft.com/office/drawing/2014/main" id="{5496EDED-130D-3056-8B6A-CCCFDF673936}"/>
              </a:ext>
            </a:extLst>
          </p:cNvPr>
          <p:cNvCxnSpPr>
            <a:cxnSpLocks/>
          </p:cNvCxnSpPr>
          <p:nvPr/>
        </p:nvCxnSpPr>
        <p:spPr>
          <a:xfrm>
            <a:off x="11447652" y="2787047"/>
            <a:ext cx="559686" cy="0"/>
          </a:xfrm>
          <a:prstGeom prst="straightConnector1">
            <a:avLst/>
          </a:prstGeom>
          <a:ln w="57150">
            <a:solidFill>
              <a:srgbClr val="FF0000"/>
            </a:solidFill>
            <a:headEnd type="arrow" w="lg" len="lg"/>
            <a:tailEnd type="none" w="lg" len="lg"/>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34B1AE38-CE30-6208-5EBE-0C9147E09C1C}"/>
              </a:ext>
            </a:extLst>
          </p:cNvPr>
          <p:cNvSpPr txBox="1"/>
          <p:nvPr/>
        </p:nvSpPr>
        <p:spPr>
          <a:xfrm>
            <a:off x="11421916" y="2241384"/>
            <a:ext cx="747975" cy="369332"/>
          </a:xfrm>
          <a:prstGeom prst="rect">
            <a:avLst/>
          </a:prstGeom>
          <a:noFill/>
        </p:spPr>
        <p:txBody>
          <a:bodyPr wrap="square" rtlCol="0">
            <a:spAutoFit/>
          </a:bodyPr>
          <a:lstStyle/>
          <a:p>
            <a:r>
              <a:rPr lang="ja-JP" altLang="en-US" b="1" dirty="0"/>
              <a:t>復活</a:t>
            </a:r>
            <a:endParaRPr kumimoji="1" lang="ja-JP" altLang="en-US" b="1" dirty="0"/>
          </a:p>
        </p:txBody>
      </p:sp>
      <p:sp>
        <p:nvSpPr>
          <p:cNvPr id="11" name="テキスト ボックス 10">
            <a:extLst>
              <a:ext uri="{FF2B5EF4-FFF2-40B4-BE49-F238E27FC236}">
                <a16:creationId xmlns:a16="http://schemas.microsoft.com/office/drawing/2014/main" id="{498D1D0D-6D6B-A1BC-CB25-BDCEBA02B56E}"/>
              </a:ext>
            </a:extLst>
          </p:cNvPr>
          <p:cNvSpPr txBox="1"/>
          <p:nvPr/>
        </p:nvSpPr>
        <p:spPr>
          <a:xfrm>
            <a:off x="11421916" y="4908766"/>
            <a:ext cx="794620" cy="646331"/>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rPr>
              <a:t>1</a:t>
            </a:r>
            <a:r>
              <a:rPr lang="ja-JP" altLang="en-US" dirty="0">
                <a:latin typeface="Meiryo UI" panose="020B0604030504040204" pitchFamily="50" charset="-128"/>
                <a:ea typeface="Meiryo UI" panose="020B0604030504040204" pitchFamily="50" charset="-128"/>
              </a:rPr>
              <a:t>回</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休み</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7445F8B-BC2F-6B46-9C59-4F772E399D46}"/>
              </a:ext>
            </a:extLst>
          </p:cNvPr>
          <p:cNvSpPr txBox="1"/>
          <p:nvPr/>
        </p:nvSpPr>
        <p:spPr>
          <a:xfrm>
            <a:off x="11405755" y="2904149"/>
            <a:ext cx="875354" cy="400110"/>
          </a:xfrm>
          <a:prstGeom prst="rect">
            <a:avLst/>
          </a:prstGeom>
          <a:noFill/>
        </p:spPr>
        <p:txBody>
          <a:bodyPr wrap="square" rtlCol="0">
            <a:spAutoFit/>
          </a:bodyPr>
          <a:lstStyle/>
          <a:p>
            <a:r>
              <a:rPr lang="en-US" altLang="ja-JP" sz="2000" b="1" u="sng" dirty="0">
                <a:solidFill>
                  <a:srgbClr val="FF0000"/>
                </a:solidFill>
                <a:latin typeface="Meiryo UI" panose="020B0604030504040204" pitchFamily="50" charset="-128"/>
                <a:ea typeface="Meiryo UI" panose="020B0604030504040204" pitchFamily="50" charset="-128"/>
              </a:rPr>
              <a:t>CPS</a:t>
            </a:r>
            <a:endParaRPr kumimoji="1" lang="ja-JP" altLang="en-US" sz="2000" b="1" u="sng"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98E874F-6033-38AB-FBBB-9157F460D2BE}"/>
              </a:ext>
            </a:extLst>
          </p:cNvPr>
          <p:cNvSpPr txBox="1"/>
          <p:nvPr/>
        </p:nvSpPr>
        <p:spPr>
          <a:xfrm>
            <a:off x="8586733" y="2553388"/>
            <a:ext cx="1145540" cy="369332"/>
          </a:xfrm>
          <a:prstGeom prst="rect">
            <a:avLst/>
          </a:prstGeom>
          <a:noFill/>
        </p:spPr>
        <p:txBody>
          <a:bodyPr wrap="square" rtlCol="0">
            <a:spAutoFit/>
          </a:bodyPr>
          <a:lstStyle/>
          <a:p>
            <a:r>
              <a:rPr kumimoji="1" lang="ja-JP" altLang="en-US" b="1" dirty="0"/>
              <a:t>打ち切り</a:t>
            </a:r>
          </a:p>
        </p:txBody>
      </p:sp>
      <p:sp>
        <p:nvSpPr>
          <p:cNvPr id="5" name="スライド番号プレースホルダー 3">
            <a:extLst>
              <a:ext uri="{FF2B5EF4-FFF2-40B4-BE49-F238E27FC236}">
                <a16:creationId xmlns:a16="http://schemas.microsoft.com/office/drawing/2014/main" id="{E58FD496-B657-C97A-9066-74902C2E731C}"/>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17059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8" grpId="0"/>
      <p:bldP spid="46" grpId="0" animBg="1"/>
      <p:bldP spid="60" grpId="0" animBg="1"/>
      <p:bldP spid="66" grpId="0"/>
      <p:bldP spid="3" grpId="0" animBg="1"/>
      <p:bldP spid="61" grpId="0" animBg="1"/>
      <p:bldP spid="6" grpId="0"/>
      <p:bldP spid="11" grpId="0"/>
      <p:bldP spid="8"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5722D-56B5-B41D-3EDF-85C19D0A41E5}"/>
            </a:ext>
          </a:extLst>
        </p:cNvPr>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69FDE749-603B-4F3C-BE55-50489A53DD91}"/>
              </a:ext>
            </a:extLst>
          </p:cNvPr>
          <p:cNvGraphicFramePr>
            <a:graphicFrameLocks/>
          </p:cNvGraphicFramePr>
          <p:nvPr>
            <p:extLst>
              <p:ext uri="{D42A27DB-BD31-4B8C-83A1-F6EECF244321}">
                <p14:modId xmlns:p14="http://schemas.microsoft.com/office/powerpoint/2010/main" val="1536540540"/>
              </p:ext>
            </p:extLst>
          </p:nvPr>
        </p:nvGraphicFramePr>
        <p:xfrm>
          <a:off x="5047869" y="4287663"/>
          <a:ext cx="5438234" cy="2536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83F672C3-E75F-5FE5-72C6-ED8D63AA6D0C}"/>
              </a:ext>
            </a:extLst>
          </p:cNvPr>
          <p:cNvGraphicFramePr>
            <a:graphicFrameLocks/>
          </p:cNvGraphicFramePr>
          <p:nvPr>
            <p:extLst>
              <p:ext uri="{D42A27DB-BD31-4B8C-83A1-F6EECF244321}">
                <p14:modId xmlns:p14="http://schemas.microsoft.com/office/powerpoint/2010/main" val="4220109394"/>
              </p:ext>
            </p:extLst>
          </p:nvPr>
        </p:nvGraphicFramePr>
        <p:xfrm>
          <a:off x="1512668" y="1659674"/>
          <a:ext cx="9088160" cy="2627989"/>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a:extLst>
              <a:ext uri="{FF2B5EF4-FFF2-40B4-BE49-F238E27FC236}">
                <a16:creationId xmlns:a16="http://schemas.microsoft.com/office/drawing/2014/main" id="{7480EDBB-A425-DE49-0AD6-2B9AD1324252}"/>
              </a:ext>
            </a:extLst>
          </p:cNvPr>
          <p:cNvSpPr>
            <a:spLocks noGrp="1"/>
          </p:cNvSpPr>
          <p:nvPr>
            <p:ph type="title"/>
          </p:nvPr>
        </p:nvSpPr>
        <p:spPr>
          <a:xfrm>
            <a:off x="838200" y="365125"/>
            <a:ext cx="10650794" cy="564023"/>
          </a:xfrm>
        </p:spPr>
        <p:txBody>
          <a:bodyPr>
            <a:noAutofit/>
          </a:bodyPr>
          <a:lstStyle/>
          <a:p>
            <a:r>
              <a:rPr kumimoji="1" lang="en-US" altLang="ja-JP" sz="2800" dirty="0"/>
              <a:t>WEO2025STEPS</a:t>
            </a:r>
            <a:r>
              <a:rPr kumimoji="1" lang="ja-JP" altLang="en-US" sz="2800" dirty="0"/>
              <a:t>の変化</a:t>
            </a:r>
            <a:r>
              <a:rPr lang="ja-JP" altLang="en-US" sz="2800" dirty="0"/>
              <a:t>：非化石</a:t>
            </a:r>
            <a:r>
              <a:rPr lang="ja-JP" altLang="en-US" sz="2000" dirty="0"/>
              <a:t>（上：一次エネルギー供給、下：発電電力量）</a:t>
            </a:r>
            <a:endParaRPr kumimoji="1" lang="ja-JP" altLang="en-US" sz="2800" dirty="0"/>
          </a:p>
        </p:txBody>
      </p:sp>
      <p:sp>
        <p:nvSpPr>
          <p:cNvPr id="3" name="コンテンツ プレースホルダー 2">
            <a:extLst>
              <a:ext uri="{FF2B5EF4-FFF2-40B4-BE49-F238E27FC236}">
                <a16:creationId xmlns:a16="http://schemas.microsoft.com/office/drawing/2014/main" id="{1470BA98-AEA3-BC27-CE9C-2A9E38794742}"/>
              </a:ext>
            </a:extLst>
          </p:cNvPr>
          <p:cNvSpPr>
            <a:spLocks noGrp="1"/>
          </p:cNvSpPr>
          <p:nvPr>
            <p:ph idx="1"/>
          </p:nvPr>
        </p:nvSpPr>
        <p:spPr>
          <a:xfrm>
            <a:off x="838200" y="904305"/>
            <a:ext cx="10515600" cy="931869"/>
          </a:xfrm>
        </p:spPr>
        <p:txBody>
          <a:bodyPr>
            <a:normAutofit fontScale="85000" lnSpcReduction="10000"/>
          </a:bodyPr>
          <a:lstStyle/>
          <a:p>
            <a:r>
              <a:rPr lang="en-US" altLang="ja-JP" sz="2000" dirty="0"/>
              <a:t>WEO2021</a:t>
            </a:r>
            <a:r>
              <a:rPr lang="ja-JP" altLang="en-US" sz="2000" dirty="0"/>
              <a:t>から連続上方シフトの</a:t>
            </a:r>
            <a:r>
              <a:rPr lang="ja-JP" altLang="en-US" sz="2000" b="1" dirty="0"/>
              <a:t>再エネ</a:t>
            </a:r>
            <a:r>
              <a:rPr lang="ja-JP" altLang="en-US" sz="2000" dirty="0"/>
              <a:t>の一次エネルギー供給・発電電力量が</a:t>
            </a:r>
            <a:r>
              <a:rPr lang="en-US" altLang="ja-JP" sz="2000" dirty="0"/>
              <a:t>WEO2025</a:t>
            </a:r>
            <a:r>
              <a:rPr lang="ja-JP" altLang="en-US" sz="2000" dirty="0"/>
              <a:t>では</a:t>
            </a:r>
            <a:r>
              <a:rPr lang="ja-JP" altLang="en-US" sz="2000" u="sng" dirty="0"/>
              <a:t>下方シフト</a:t>
            </a:r>
            <a:endParaRPr lang="en-US" altLang="ja-JP" sz="2000" u="sng" dirty="0"/>
          </a:p>
          <a:p>
            <a:r>
              <a:rPr lang="en-US" altLang="ja-JP" sz="2000" dirty="0"/>
              <a:t>WEO2021</a:t>
            </a:r>
            <a:r>
              <a:rPr lang="ja-JP" altLang="en-US" sz="2000" dirty="0"/>
              <a:t>から連続上方シフトの</a:t>
            </a:r>
            <a:r>
              <a:rPr lang="ja-JP" altLang="en-US" sz="2000" b="1" dirty="0"/>
              <a:t>原子力</a:t>
            </a:r>
            <a:r>
              <a:rPr lang="ja-JP" altLang="en-US" sz="2000" dirty="0"/>
              <a:t>の一次エネルギー供給・発電電力量が</a:t>
            </a:r>
            <a:r>
              <a:rPr lang="en-US" altLang="ja-JP" sz="2000" dirty="0"/>
              <a:t>WEO2025</a:t>
            </a:r>
            <a:r>
              <a:rPr lang="ja-JP" altLang="en-US" sz="2000" dirty="0"/>
              <a:t>では</a:t>
            </a:r>
            <a:r>
              <a:rPr lang="ja-JP" altLang="en-US" sz="2100" u="sng" dirty="0"/>
              <a:t>更に大きく上方シフト</a:t>
            </a:r>
            <a:endParaRPr lang="en-US" altLang="ja-JP" sz="2000" u="sng" dirty="0"/>
          </a:p>
          <a:p>
            <a:endParaRPr lang="en-US" altLang="ja-JP" sz="2000" dirty="0"/>
          </a:p>
          <a:p>
            <a:endParaRPr kumimoji="1" lang="ja-JP" altLang="en-US" sz="2000" dirty="0"/>
          </a:p>
        </p:txBody>
      </p:sp>
      <p:sp>
        <p:nvSpPr>
          <p:cNvPr id="10" name="テキスト ボックス 9">
            <a:extLst>
              <a:ext uri="{FF2B5EF4-FFF2-40B4-BE49-F238E27FC236}">
                <a16:creationId xmlns:a16="http://schemas.microsoft.com/office/drawing/2014/main" id="{D71D44C8-C758-CB8D-7F60-F8DB9E81E957}"/>
              </a:ext>
            </a:extLst>
          </p:cNvPr>
          <p:cNvSpPr txBox="1"/>
          <p:nvPr/>
        </p:nvSpPr>
        <p:spPr>
          <a:xfrm>
            <a:off x="5492149" y="4308541"/>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11" name="テキスト ボックス 10">
            <a:extLst>
              <a:ext uri="{FF2B5EF4-FFF2-40B4-BE49-F238E27FC236}">
                <a16:creationId xmlns:a16="http://schemas.microsoft.com/office/drawing/2014/main" id="{86479F6B-88DB-0C19-8BD5-21B444AEBDE7}"/>
              </a:ext>
            </a:extLst>
          </p:cNvPr>
          <p:cNvSpPr txBox="1"/>
          <p:nvPr/>
        </p:nvSpPr>
        <p:spPr>
          <a:xfrm>
            <a:off x="1414811" y="4287663"/>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graphicFrame>
        <p:nvGraphicFramePr>
          <p:cNvPr id="16" name="グラフ 15">
            <a:extLst>
              <a:ext uri="{FF2B5EF4-FFF2-40B4-BE49-F238E27FC236}">
                <a16:creationId xmlns:a16="http://schemas.microsoft.com/office/drawing/2014/main" id="{05DC618F-0F8F-4AAB-B898-D4B3BDB371E9}"/>
              </a:ext>
            </a:extLst>
          </p:cNvPr>
          <p:cNvGraphicFramePr>
            <a:graphicFrameLocks/>
          </p:cNvGraphicFramePr>
          <p:nvPr>
            <p:extLst>
              <p:ext uri="{D42A27DB-BD31-4B8C-83A1-F6EECF244321}">
                <p14:modId xmlns:p14="http://schemas.microsoft.com/office/powerpoint/2010/main" val="2878122680"/>
              </p:ext>
            </p:extLst>
          </p:nvPr>
        </p:nvGraphicFramePr>
        <p:xfrm>
          <a:off x="1365719" y="4194158"/>
          <a:ext cx="3361645" cy="2630482"/>
        </p:xfrm>
        <a:graphic>
          <a:graphicData uri="http://schemas.openxmlformats.org/drawingml/2006/chart">
            <c:chart xmlns:c="http://schemas.openxmlformats.org/drawingml/2006/chart" xmlns:r="http://schemas.openxmlformats.org/officeDocument/2006/relationships" r:id="rId5"/>
          </a:graphicData>
        </a:graphic>
      </p:graphicFrame>
      <p:sp>
        <p:nvSpPr>
          <p:cNvPr id="4" name="テキスト ボックス 3">
            <a:extLst>
              <a:ext uri="{FF2B5EF4-FFF2-40B4-BE49-F238E27FC236}">
                <a16:creationId xmlns:a16="http://schemas.microsoft.com/office/drawing/2014/main" id="{E3776BF3-D856-3792-155F-BD5B2246DC75}"/>
              </a:ext>
            </a:extLst>
          </p:cNvPr>
          <p:cNvSpPr txBox="1"/>
          <p:nvPr/>
        </p:nvSpPr>
        <p:spPr>
          <a:xfrm>
            <a:off x="1584252" y="1664543"/>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9" name="テキスト ボックス 8">
            <a:extLst>
              <a:ext uri="{FF2B5EF4-FFF2-40B4-BE49-F238E27FC236}">
                <a16:creationId xmlns:a16="http://schemas.microsoft.com/office/drawing/2014/main" id="{FCE842E2-B88D-94FE-B0FC-B206B02E39C0}"/>
              </a:ext>
            </a:extLst>
          </p:cNvPr>
          <p:cNvSpPr txBox="1"/>
          <p:nvPr/>
        </p:nvSpPr>
        <p:spPr>
          <a:xfrm>
            <a:off x="5558176" y="177360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graphicFrame>
        <p:nvGraphicFramePr>
          <p:cNvPr id="12" name="グラフ 11">
            <a:extLst>
              <a:ext uri="{FF2B5EF4-FFF2-40B4-BE49-F238E27FC236}">
                <a16:creationId xmlns:a16="http://schemas.microsoft.com/office/drawing/2014/main" id="{12CE62A4-8FB7-4F23-BFC7-67BDCF3C5B55}"/>
              </a:ext>
            </a:extLst>
          </p:cNvPr>
          <p:cNvGraphicFramePr>
            <a:graphicFrameLocks/>
          </p:cNvGraphicFramePr>
          <p:nvPr>
            <p:extLst>
              <p:ext uri="{D42A27DB-BD31-4B8C-83A1-F6EECF244321}">
                <p14:modId xmlns:p14="http://schemas.microsoft.com/office/powerpoint/2010/main" val="2016215348"/>
              </p:ext>
            </p:extLst>
          </p:nvPr>
        </p:nvGraphicFramePr>
        <p:xfrm>
          <a:off x="5558794" y="1659674"/>
          <a:ext cx="4742954" cy="2630483"/>
        </p:xfrm>
        <a:graphic>
          <a:graphicData uri="http://schemas.openxmlformats.org/drawingml/2006/chart">
            <c:chart xmlns:c="http://schemas.openxmlformats.org/drawingml/2006/chart" xmlns:r="http://schemas.openxmlformats.org/officeDocument/2006/relationships" r:id="rId6"/>
          </a:graphicData>
        </a:graphic>
      </p:graphicFrame>
      <p:sp>
        <p:nvSpPr>
          <p:cNvPr id="5" name="スライド番号プレースホルダー 3">
            <a:extLst>
              <a:ext uri="{FF2B5EF4-FFF2-40B4-BE49-F238E27FC236}">
                <a16:creationId xmlns:a16="http://schemas.microsoft.com/office/drawing/2014/main" id="{2964D3E9-6DEC-F7A9-1B6E-42030948E9A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30</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292479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15116-A4B8-C598-5CF7-AC19AE9E6DEF}"/>
            </a:ext>
          </a:extLst>
        </p:cNvPr>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C1B38CAA-62FD-7547-99B8-F63173FA5536}"/>
              </a:ext>
            </a:extLst>
          </p:cNvPr>
          <p:cNvGraphicFramePr>
            <a:graphicFrameLocks/>
          </p:cNvGraphicFramePr>
          <p:nvPr/>
        </p:nvGraphicFramePr>
        <p:xfrm>
          <a:off x="376084" y="1636380"/>
          <a:ext cx="11367814" cy="2440209"/>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CE1847E7-23F5-DAFD-3C5B-D13D0E14F56D}"/>
              </a:ext>
            </a:extLst>
          </p:cNvPr>
          <p:cNvSpPr>
            <a:spLocks noGrp="1"/>
          </p:cNvSpPr>
          <p:nvPr>
            <p:ph type="title"/>
          </p:nvPr>
        </p:nvSpPr>
        <p:spPr>
          <a:xfrm>
            <a:off x="838200" y="365125"/>
            <a:ext cx="10650794" cy="564023"/>
          </a:xfrm>
        </p:spPr>
        <p:txBody>
          <a:bodyPr>
            <a:noAutofit/>
          </a:bodyPr>
          <a:lstStyle/>
          <a:p>
            <a:r>
              <a:rPr kumimoji="1" lang="en-US" altLang="ja-JP" sz="2800" dirty="0"/>
              <a:t>WEO2025STEPS</a:t>
            </a:r>
            <a:r>
              <a:rPr kumimoji="1" lang="ja-JP" altLang="en-US" sz="2800" dirty="0"/>
              <a:t>の変化</a:t>
            </a:r>
            <a:r>
              <a:rPr lang="ja-JP" altLang="en-US" sz="2800" dirty="0"/>
              <a:t>：再エネ</a:t>
            </a:r>
            <a:r>
              <a:rPr lang="ja-JP" altLang="en-US" sz="2000" dirty="0"/>
              <a:t>（上：一次エネルギー供給、下：発電電力量）</a:t>
            </a:r>
            <a:endParaRPr kumimoji="1" lang="ja-JP" altLang="en-US" sz="2800" dirty="0"/>
          </a:p>
        </p:txBody>
      </p:sp>
      <p:sp>
        <p:nvSpPr>
          <p:cNvPr id="3" name="コンテンツ プレースホルダー 2">
            <a:extLst>
              <a:ext uri="{FF2B5EF4-FFF2-40B4-BE49-F238E27FC236}">
                <a16:creationId xmlns:a16="http://schemas.microsoft.com/office/drawing/2014/main" id="{4432E161-096D-8D07-51D6-080CC1450C8C}"/>
              </a:ext>
            </a:extLst>
          </p:cNvPr>
          <p:cNvSpPr>
            <a:spLocks noGrp="1"/>
          </p:cNvSpPr>
          <p:nvPr>
            <p:ph idx="1"/>
          </p:nvPr>
        </p:nvSpPr>
        <p:spPr>
          <a:xfrm>
            <a:off x="838200" y="904305"/>
            <a:ext cx="10515600" cy="803237"/>
          </a:xfrm>
        </p:spPr>
        <p:txBody>
          <a:bodyPr>
            <a:normAutofit/>
          </a:bodyPr>
          <a:lstStyle/>
          <a:p>
            <a:r>
              <a:rPr lang="en-US" altLang="ja-JP" sz="2000" dirty="0"/>
              <a:t>WEO2021</a:t>
            </a:r>
            <a:r>
              <a:rPr lang="ja-JP" altLang="en-US" sz="2000" dirty="0"/>
              <a:t>から連続上方シフトの一次エネルギー供給が</a:t>
            </a:r>
            <a:r>
              <a:rPr lang="en-US" altLang="ja-JP" sz="2000" dirty="0"/>
              <a:t>WEO2025</a:t>
            </a:r>
            <a:r>
              <a:rPr lang="ja-JP" altLang="en-US" sz="2000" dirty="0"/>
              <a:t>では</a:t>
            </a:r>
            <a:r>
              <a:rPr lang="ja-JP" altLang="en-US" sz="2000" u="sng" dirty="0"/>
              <a:t>下方シフト</a:t>
            </a:r>
            <a:endParaRPr lang="en-US" altLang="ja-JP" sz="2000" dirty="0"/>
          </a:p>
          <a:p>
            <a:r>
              <a:rPr lang="en-US" altLang="ja-JP" sz="2000" dirty="0"/>
              <a:t>WEO2021</a:t>
            </a:r>
            <a:r>
              <a:rPr lang="ja-JP" altLang="en-US" sz="2000" dirty="0"/>
              <a:t>から連続上方シフトの発電電力量が</a:t>
            </a:r>
            <a:r>
              <a:rPr lang="ja-JP" altLang="en-US" sz="2000" u="sng" dirty="0"/>
              <a:t>下方シフト</a:t>
            </a:r>
            <a:endParaRPr lang="ja-JP" altLang="en-US" sz="2000" dirty="0"/>
          </a:p>
          <a:p>
            <a:endParaRPr kumimoji="1" lang="ja-JP" altLang="en-US" sz="2000" dirty="0"/>
          </a:p>
        </p:txBody>
      </p:sp>
      <p:graphicFrame>
        <p:nvGraphicFramePr>
          <p:cNvPr id="5" name="グラフ 4">
            <a:extLst>
              <a:ext uri="{FF2B5EF4-FFF2-40B4-BE49-F238E27FC236}">
                <a16:creationId xmlns:a16="http://schemas.microsoft.com/office/drawing/2014/main" id="{0E10A8DE-FE9B-D8E7-73FE-C4DF0FB6456C}"/>
              </a:ext>
            </a:extLst>
          </p:cNvPr>
          <p:cNvGraphicFramePr>
            <a:graphicFrameLocks/>
          </p:cNvGraphicFramePr>
          <p:nvPr/>
        </p:nvGraphicFramePr>
        <p:xfrm>
          <a:off x="3820339" y="1538350"/>
          <a:ext cx="3312858" cy="2630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54AC35BD-4E9D-5DC3-2324-A150CBB7D0A6}"/>
              </a:ext>
            </a:extLst>
          </p:cNvPr>
          <p:cNvGraphicFramePr>
            <a:graphicFrameLocks/>
          </p:cNvGraphicFramePr>
          <p:nvPr/>
        </p:nvGraphicFramePr>
        <p:xfrm>
          <a:off x="7264594" y="1468328"/>
          <a:ext cx="3230248" cy="2723560"/>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D2EE46EF-F76F-CFCA-191D-A95231585B78}"/>
              </a:ext>
            </a:extLst>
          </p:cNvPr>
          <p:cNvSpPr txBox="1"/>
          <p:nvPr/>
        </p:nvSpPr>
        <p:spPr>
          <a:xfrm>
            <a:off x="3980440" y="4287664"/>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11" name="テキスト ボックス 10">
            <a:extLst>
              <a:ext uri="{FF2B5EF4-FFF2-40B4-BE49-F238E27FC236}">
                <a16:creationId xmlns:a16="http://schemas.microsoft.com/office/drawing/2014/main" id="{788DF8E2-4008-2AA3-EFDC-B5841AB62502}"/>
              </a:ext>
            </a:extLst>
          </p:cNvPr>
          <p:cNvSpPr txBox="1"/>
          <p:nvPr/>
        </p:nvSpPr>
        <p:spPr>
          <a:xfrm>
            <a:off x="507786" y="4287663"/>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sp>
        <p:nvSpPr>
          <p:cNvPr id="15" name="テキスト ボックス 14">
            <a:extLst>
              <a:ext uri="{FF2B5EF4-FFF2-40B4-BE49-F238E27FC236}">
                <a16:creationId xmlns:a16="http://schemas.microsoft.com/office/drawing/2014/main" id="{1008C62C-3A64-2058-36ED-B36E87B1C5E7}"/>
              </a:ext>
            </a:extLst>
          </p:cNvPr>
          <p:cNvSpPr txBox="1"/>
          <p:nvPr/>
        </p:nvSpPr>
        <p:spPr>
          <a:xfrm>
            <a:off x="7340030" y="4251126"/>
            <a:ext cx="536694" cy="246221"/>
          </a:xfrm>
          <a:prstGeom prst="rect">
            <a:avLst/>
          </a:prstGeom>
          <a:noFill/>
        </p:spPr>
        <p:txBody>
          <a:bodyPr wrap="square" rtlCol="0">
            <a:spAutoFit/>
          </a:bodyPr>
          <a:lstStyle/>
          <a:p>
            <a:r>
              <a:rPr kumimoji="1" lang="en-US" altLang="ja-JP" sz="1000" dirty="0"/>
              <a:t>TWh</a:t>
            </a:r>
            <a:endParaRPr kumimoji="1" lang="ja-JP" altLang="en-US" sz="1000" dirty="0"/>
          </a:p>
        </p:txBody>
      </p:sp>
      <p:graphicFrame>
        <p:nvGraphicFramePr>
          <p:cNvPr id="16" name="グラフ 15">
            <a:extLst>
              <a:ext uri="{FF2B5EF4-FFF2-40B4-BE49-F238E27FC236}">
                <a16:creationId xmlns:a16="http://schemas.microsoft.com/office/drawing/2014/main" id="{BC88266D-8AE8-7321-D352-C7B8AD84531A}"/>
              </a:ext>
            </a:extLst>
          </p:cNvPr>
          <p:cNvGraphicFramePr>
            <a:graphicFrameLocks/>
          </p:cNvGraphicFramePr>
          <p:nvPr/>
        </p:nvGraphicFramePr>
        <p:xfrm>
          <a:off x="458694" y="4194158"/>
          <a:ext cx="3361645" cy="26304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グラフ 16">
            <a:extLst>
              <a:ext uri="{FF2B5EF4-FFF2-40B4-BE49-F238E27FC236}">
                <a16:creationId xmlns:a16="http://schemas.microsoft.com/office/drawing/2014/main" id="{4739AFA4-1100-79C5-F39E-50A0AC1913A3}"/>
              </a:ext>
            </a:extLst>
          </p:cNvPr>
          <p:cNvGraphicFramePr>
            <a:graphicFrameLocks/>
          </p:cNvGraphicFramePr>
          <p:nvPr/>
        </p:nvGraphicFramePr>
        <p:xfrm>
          <a:off x="3820340" y="3998789"/>
          <a:ext cx="3312858" cy="28258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グラフ 17">
            <a:extLst>
              <a:ext uri="{FF2B5EF4-FFF2-40B4-BE49-F238E27FC236}">
                <a16:creationId xmlns:a16="http://schemas.microsoft.com/office/drawing/2014/main" id="{3643239C-E8AB-1ACA-5000-7D3F6B43BA56}"/>
              </a:ext>
            </a:extLst>
          </p:cNvPr>
          <p:cNvGraphicFramePr>
            <a:graphicFrameLocks/>
          </p:cNvGraphicFramePr>
          <p:nvPr>
            <p:extLst>
              <p:ext uri="{D42A27DB-BD31-4B8C-83A1-F6EECF244321}">
                <p14:modId xmlns:p14="http://schemas.microsoft.com/office/powerpoint/2010/main" val="3953823982"/>
              </p:ext>
            </p:extLst>
          </p:nvPr>
        </p:nvGraphicFramePr>
        <p:xfrm>
          <a:off x="7264594" y="4200534"/>
          <a:ext cx="4462191" cy="2624105"/>
        </p:xfrm>
        <a:graphic>
          <a:graphicData uri="http://schemas.openxmlformats.org/drawingml/2006/chart">
            <c:chart xmlns:c="http://schemas.openxmlformats.org/drawingml/2006/chart" xmlns:r="http://schemas.openxmlformats.org/officeDocument/2006/relationships" r:id="rId8"/>
          </a:graphicData>
        </a:graphic>
      </p:graphicFrame>
      <p:sp>
        <p:nvSpPr>
          <p:cNvPr id="4" name="テキスト ボックス 3">
            <a:extLst>
              <a:ext uri="{FF2B5EF4-FFF2-40B4-BE49-F238E27FC236}">
                <a16:creationId xmlns:a16="http://schemas.microsoft.com/office/drawing/2014/main" id="{678E754F-CDF9-AF05-E0DF-9EE24F7F97D3}"/>
              </a:ext>
            </a:extLst>
          </p:cNvPr>
          <p:cNvSpPr txBox="1"/>
          <p:nvPr/>
        </p:nvSpPr>
        <p:spPr>
          <a:xfrm>
            <a:off x="500412" y="1664543"/>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8" name="テキスト ボックス 7">
            <a:extLst>
              <a:ext uri="{FF2B5EF4-FFF2-40B4-BE49-F238E27FC236}">
                <a16:creationId xmlns:a16="http://schemas.microsoft.com/office/drawing/2014/main" id="{1D042F5F-B344-CCF9-57B1-8FD6CB0E58BE}"/>
              </a:ext>
            </a:extLst>
          </p:cNvPr>
          <p:cNvSpPr txBox="1"/>
          <p:nvPr/>
        </p:nvSpPr>
        <p:spPr>
          <a:xfrm>
            <a:off x="4048398" y="1615533"/>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9" name="テキスト ボックス 8">
            <a:extLst>
              <a:ext uri="{FF2B5EF4-FFF2-40B4-BE49-F238E27FC236}">
                <a16:creationId xmlns:a16="http://schemas.microsoft.com/office/drawing/2014/main" id="{2868E810-B973-0373-DF15-88249612C174}"/>
              </a:ext>
            </a:extLst>
          </p:cNvPr>
          <p:cNvSpPr txBox="1"/>
          <p:nvPr/>
        </p:nvSpPr>
        <p:spPr>
          <a:xfrm>
            <a:off x="7294329" y="162702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2" name="スライド番号プレースホルダー 3">
            <a:extLst>
              <a:ext uri="{FF2B5EF4-FFF2-40B4-BE49-F238E27FC236}">
                <a16:creationId xmlns:a16="http://schemas.microsoft.com/office/drawing/2014/main" id="{9F162708-CA23-C335-4C69-99526ED0CF31}"/>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31</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23505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02824C-4272-575C-BA1F-26FA2C55F29A}"/>
              </a:ext>
            </a:extLst>
          </p:cNvPr>
          <p:cNvSpPr>
            <a:spLocks noGrp="1"/>
          </p:cNvSpPr>
          <p:nvPr>
            <p:ph type="title"/>
          </p:nvPr>
        </p:nvSpPr>
        <p:spPr/>
        <p:txBody>
          <a:bodyPr/>
          <a:lstStyle/>
          <a:p>
            <a:r>
              <a:rPr kumimoji="1" lang="en-US" altLang="ja-JP" dirty="0"/>
              <a:t>WEO2025STEPS</a:t>
            </a:r>
            <a:r>
              <a:rPr kumimoji="1" lang="ja-JP" altLang="en-US" dirty="0"/>
              <a:t>の変化：電化率</a:t>
            </a:r>
          </a:p>
        </p:txBody>
      </p:sp>
      <p:sp>
        <p:nvSpPr>
          <p:cNvPr id="7" name="コンテンツ プレースホルダー 6">
            <a:extLst>
              <a:ext uri="{FF2B5EF4-FFF2-40B4-BE49-F238E27FC236}">
                <a16:creationId xmlns:a16="http://schemas.microsoft.com/office/drawing/2014/main" id="{2DFF23DF-5208-6C2D-B63B-E2675E1F7994}"/>
              </a:ext>
            </a:extLst>
          </p:cNvPr>
          <p:cNvSpPr>
            <a:spLocks noGrp="1"/>
          </p:cNvSpPr>
          <p:nvPr>
            <p:ph idx="1"/>
          </p:nvPr>
        </p:nvSpPr>
        <p:spPr>
          <a:xfrm>
            <a:off x="838200" y="1032386"/>
            <a:ext cx="10515600" cy="1577951"/>
          </a:xfrm>
        </p:spPr>
        <p:txBody>
          <a:bodyPr>
            <a:normAutofit/>
          </a:bodyPr>
          <a:lstStyle/>
          <a:p>
            <a:r>
              <a:rPr lang="ja-JP" altLang="en-US" sz="1800" dirty="0"/>
              <a:t>電化率は、</a:t>
            </a:r>
            <a:r>
              <a:rPr lang="en-US" altLang="ja-JP" sz="1800" dirty="0"/>
              <a:t>WEO2021</a:t>
            </a:r>
            <a:r>
              <a:rPr lang="ja-JP" altLang="en-US" sz="1800" dirty="0"/>
              <a:t>～</a:t>
            </a:r>
            <a:r>
              <a:rPr lang="en-US" altLang="ja-JP" sz="1800" dirty="0"/>
              <a:t>WEO2024</a:t>
            </a:r>
            <a:r>
              <a:rPr lang="ja-JP" altLang="en-US" sz="1800" dirty="0"/>
              <a:t>では産業、運輸、民生の全ての部門で毎年上方シフト、特に運輸部門の増加は大きく</a:t>
            </a:r>
            <a:r>
              <a:rPr lang="en-US" altLang="ja-JP" sz="1800" dirty="0"/>
              <a:t>2050</a:t>
            </a:r>
            <a:r>
              <a:rPr lang="ja-JP" altLang="en-US" sz="1800" dirty="0"/>
              <a:t>年時点の電化率は</a:t>
            </a:r>
            <a:r>
              <a:rPr lang="en-US" altLang="ja-JP" sz="1800" dirty="0"/>
              <a:t>WEO2021</a:t>
            </a:r>
            <a:r>
              <a:rPr lang="ja-JP" altLang="en-US" sz="1800" dirty="0"/>
              <a:t>から</a:t>
            </a:r>
            <a:r>
              <a:rPr lang="en-US" altLang="ja-JP" sz="1800" dirty="0"/>
              <a:t>WEO2024</a:t>
            </a:r>
            <a:r>
              <a:rPr lang="ja-JP" altLang="en-US" sz="1800" dirty="0"/>
              <a:t>で</a:t>
            </a:r>
            <a:r>
              <a:rPr lang="en-US" altLang="ja-JP" sz="1800" dirty="0"/>
              <a:t>8</a:t>
            </a:r>
            <a:r>
              <a:rPr lang="ja-JP" altLang="en-US" sz="1800" dirty="0"/>
              <a:t>％→</a:t>
            </a:r>
            <a:r>
              <a:rPr lang="en-US" altLang="ja-JP" sz="1800" dirty="0"/>
              <a:t>15%</a:t>
            </a:r>
            <a:r>
              <a:rPr lang="ja-JP" altLang="en-US" sz="1800" dirty="0"/>
              <a:t>とほぼ倍増</a:t>
            </a:r>
            <a:endParaRPr lang="en-US" altLang="ja-JP" sz="1800" dirty="0"/>
          </a:p>
          <a:p>
            <a:r>
              <a:rPr lang="ja-JP" altLang="en-US" sz="1800" dirty="0"/>
              <a:t>しかし</a:t>
            </a:r>
            <a:r>
              <a:rPr lang="en-US" altLang="ja-JP" sz="1800" dirty="0"/>
              <a:t>WEO2025</a:t>
            </a:r>
            <a:r>
              <a:rPr lang="ja-JP" altLang="en-US" sz="1800" dirty="0"/>
              <a:t>では運輸は大きく下方シフト</a:t>
            </a:r>
            <a:endParaRPr lang="en-US" altLang="ja-JP" sz="1800" dirty="0">
              <a:solidFill>
                <a:srgbClr val="FF0000"/>
              </a:solidFill>
            </a:endParaRPr>
          </a:p>
          <a:p>
            <a:r>
              <a:rPr lang="ja-JP" altLang="en-US" sz="1800" dirty="0"/>
              <a:t>民生のみ</a:t>
            </a:r>
            <a:r>
              <a:rPr lang="en-US" altLang="ja-JP" sz="1800" dirty="0"/>
              <a:t>WEO2025</a:t>
            </a:r>
            <a:r>
              <a:rPr lang="ja-JP" altLang="en-US" sz="1800" dirty="0"/>
              <a:t>でも連続的に上方シフト</a:t>
            </a:r>
          </a:p>
        </p:txBody>
      </p:sp>
      <p:graphicFrame>
        <p:nvGraphicFramePr>
          <p:cNvPr id="3" name="グラフ 2">
            <a:extLst>
              <a:ext uri="{FF2B5EF4-FFF2-40B4-BE49-F238E27FC236}">
                <a16:creationId xmlns:a16="http://schemas.microsoft.com/office/drawing/2014/main" id="{09115EAB-415B-460B-BB7C-BA040D7576C5}"/>
              </a:ext>
            </a:extLst>
          </p:cNvPr>
          <p:cNvGraphicFramePr>
            <a:graphicFrameLocks/>
          </p:cNvGraphicFramePr>
          <p:nvPr>
            <p:extLst>
              <p:ext uri="{D42A27DB-BD31-4B8C-83A1-F6EECF244321}">
                <p14:modId xmlns:p14="http://schemas.microsoft.com/office/powerpoint/2010/main" val="3961535707"/>
              </p:ext>
            </p:extLst>
          </p:nvPr>
        </p:nvGraphicFramePr>
        <p:xfrm>
          <a:off x="438282" y="2610337"/>
          <a:ext cx="4369938" cy="4040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2CDC3189-847F-40A4-B8A6-F3AE10612683}"/>
              </a:ext>
            </a:extLst>
          </p:cNvPr>
          <p:cNvGraphicFramePr>
            <a:graphicFrameLocks/>
          </p:cNvGraphicFramePr>
          <p:nvPr>
            <p:extLst>
              <p:ext uri="{D42A27DB-BD31-4B8C-83A1-F6EECF244321}">
                <p14:modId xmlns:p14="http://schemas.microsoft.com/office/powerpoint/2010/main" val="862968909"/>
              </p:ext>
            </p:extLst>
          </p:nvPr>
        </p:nvGraphicFramePr>
        <p:xfrm>
          <a:off x="3909061" y="2610337"/>
          <a:ext cx="4440720" cy="40776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58970F42-6C38-4125-9736-4DCC97E66D91}"/>
              </a:ext>
            </a:extLst>
          </p:cNvPr>
          <p:cNvGraphicFramePr>
            <a:graphicFrameLocks/>
          </p:cNvGraphicFramePr>
          <p:nvPr>
            <p:extLst>
              <p:ext uri="{D42A27DB-BD31-4B8C-83A1-F6EECF244321}">
                <p14:modId xmlns:p14="http://schemas.microsoft.com/office/powerpoint/2010/main" val="542184360"/>
              </p:ext>
            </p:extLst>
          </p:nvPr>
        </p:nvGraphicFramePr>
        <p:xfrm>
          <a:off x="7423607" y="2468881"/>
          <a:ext cx="4491733" cy="4219138"/>
        </p:xfrm>
        <a:graphic>
          <a:graphicData uri="http://schemas.openxmlformats.org/drawingml/2006/chart">
            <c:chart xmlns:c="http://schemas.openxmlformats.org/drawingml/2006/chart" xmlns:r="http://schemas.openxmlformats.org/officeDocument/2006/relationships" r:id="rId4"/>
          </a:graphicData>
        </a:graphic>
      </p:graphicFrame>
      <p:sp>
        <p:nvSpPr>
          <p:cNvPr id="4" name="スライド番号プレースホルダー 3">
            <a:extLst>
              <a:ext uri="{FF2B5EF4-FFF2-40B4-BE49-F238E27FC236}">
                <a16:creationId xmlns:a16="http://schemas.microsoft.com/office/drawing/2014/main" id="{1656A318-AAD8-9772-D6C8-019FC86E68C9}"/>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32</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960133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F6D421-DC41-2EBF-81D3-B690B65ABD2F}"/>
              </a:ext>
            </a:extLst>
          </p:cNvPr>
          <p:cNvSpPr>
            <a:spLocks noGrp="1"/>
          </p:cNvSpPr>
          <p:nvPr>
            <p:ph type="title"/>
          </p:nvPr>
        </p:nvSpPr>
        <p:spPr/>
        <p:txBody>
          <a:bodyPr>
            <a:normAutofit/>
          </a:bodyPr>
          <a:lstStyle/>
          <a:p>
            <a:r>
              <a:rPr lang="en-US" altLang="ja-JP" dirty="0"/>
              <a:t>WEO2021</a:t>
            </a:r>
            <a:r>
              <a:rPr lang="ja-JP" altLang="en-US" dirty="0"/>
              <a:t>～</a:t>
            </a:r>
            <a:r>
              <a:rPr lang="en-US" altLang="ja-JP" dirty="0"/>
              <a:t>2025</a:t>
            </a:r>
            <a:r>
              <a:rPr lang="ja-JP" altLang="en-US" dirty="0"/>
              <a:t>の比較分析による</a:t>
            </a:r>
            <a:r>
              <a:rPr lang="en-US" altLang="ja-JP" dirty="0"/>
              <a:t>WEO2025STEPS</a:t>
            </a:r>
            <a:r>
              <a:rPr lang="ja-JP" altLang="en-US" dirty="0"/>
              <a:t>の特徴</a:t>
            </a:r>
            <a:endParaRPr kumimoji="1" lang="ja-JP" altLang="en-US" dirty="0"/>
          </a:p>
        </p:txBody>
      </p:sp>
      <p:sp>
        <p:nvSpPr>
          <p:cNvPr id="3" name="コンテンツ プレースホルダー 2">
            <a:extLst>
              <a:ext uri="{FF2B5EF4-FFF2-40B4-BE49-F238E27FC236}">
                <a16:creationId xmlns:a16="http://schemas.microsoft.com/office/drawing/2014/main" id="{64760D98-2F59-2ADB-245D-758829883502}"/>
              </a:ext>
            </a:extLst>
          </p:cNvPr>
          <p:cNvSpPr>
            <a:spLocks noGrp="1"/>
          </p:cNvSpPr>
          <p:nvPr>
            <p:ph idx="1"/>
          </p:nvPr>
        </p:nvSpPr>
        <p:spPr/>
        <p:txBody>
          <a:bodyPr>
            <a:normAutofit/>
          </a:bodyPr>
          <a:lstStyle/>
          <a:p>
            <a:r>
              <a:rPr kumimoji="1" lang="ja-JP" altLang="en-US" sz="2400" dirty="0"/>
              <a:t>化石燃料の</a:t>
            </a:r>
            <a:r>
              <a:rPr kumimoji="1" lang="en-US" altLang="ja-JP" sz="2400" dirty="0"/>
              <a:t>WEO2021</a:t>
            </a:r>
            <a:r>
              <a:rPr kumimoji="1" lang="ja-JP" altLang="en-US" sz="2400" dirty="0"/>
              <a:t>～</a:t>
            </a:r>
            <a:r>
              <a:rPr kumimoji="1" lang="en-US" altLang="ja-JP" sz="2400" dirty="0"/>
              <a:t>2024</a:t>
            </a:r>
            <a:r>
              <a:rPr kumimoji="1" lang="ja-JP" altLang="en-US" sz="2400" dirty="0"/>
              <a:t>の連続下方シフトが下げ止まった（</a:t>
            </a:r>
            <a:r>
              <a:rPr lang="ja-JP" altLang="en-US" sz="2400" dirty="0"/>
              <a:t>過去</a:t>
            </a:r>
            <a:r>
              <a:rPr kumimoji="1" lang="ja-JP" altLang="en-US" sz="2400" dirty="0"/>
              <a:t>の増加トレンドから今後は「低下に転じる」という見通しは維持している）</a:t>
            </a:r>
            <a:endParaRPr kumimoji="1" lang="en-US" altLang="ja-JP" sz="2400" dirty="0"/>
          </a:p>
          <a:p>
            <a:r>
              <a:rPr lang="ja-JP" altLang="en-US" sz="2400" dirty="0"/>
              <a:t>再エネの</a:t>
            </a:r>
            <a:r>
              <a:rPr lang="en-US" altLang="ja-JP" sz="2400" dirty="0"/>
              <a:t>WEO2021</a:t>
            </a:r>
            <a:r>
              <a:rPr lang="ja-JP" altLang="en-US" sz="2400" dirty="0"/>
              <a:t>～</a:t>
            </a:r>
            <a:r>
              <a:rPr lang="en-US" altLang="ja-JP" sz="2400" dirty="0"/>
              <a:t>2024</a:t>
            </a:r>
            <a:r>
              <a:rPr lang="ja-JP" altLang="en-US" sz="2400" dirty="0"/>
              <a:t>の連続上方シフトが上げ止まった、風力に関しては顕著な下方シフト</a:t>
            </a:r>
            <a:endParaRPr lang="en-US" altLang="ja-JP" sz="2400" dirty="0"/>
          </a:p>
          <a:p>
            <a:r>
              <a:rPr lang="ja-JP" altLang="en-US" sz="2400" dirty="0"/>
              <a:t>運輸の電化率の連続大幅上方シフトが初めて下方シフト</a:t>
            </a:r>
            <a:endParaRPr lang="en-US" altLang="ja-JP" sz="2400" dirty="0"/>
          </a:p>
          <a:p>
            <a:endParaRPr lang="en-US" altLang="ja-JP" dirty="0"/>
          </a:p>
          <a:p>
            <a:pPr marL="273050" indent="-273050">
              <a:buNone/>
            </a:pPr>
            <a:r>
              <a:rPr lang="ja-JP" altLang="en-US" b="1" dirty="0">
                <a:latin typeface="Meiryo UI" panose="020B0604030504040204" pitchFamily="50" charset="-128"/>
                <a:ea typeface="Meiryo UI" panose="020B0604030504040204" pitchFamily="50" charset="-128"/>
              </a:rPr>
              <a:t>⇒地域別</a:t>
            </a:r>
            <a:r>
              <a:rPr lang="en-US" altLang="ja-JP" b="1" dirty="0">
                <a:latin typeface="Meiryo UI" panose="020B0604030504040204" pitchFamily="50" charset="-128"/>
                <a:ea typeface="Meiryo UI" panose="020B0604030504040204" pitchFamily="50" charset="-128"/>
              </a:rPr>
              <a:t>STEPS</a:t>
            </a:r>
            <a:r>
              <a:rPr lang="ja-JP" altLang="en-US" b="1" dirty="0">
                <a:latin typeface="Meiryo UI" panose="020B0604030504040204" pitchFamily="50" charset="-128"/>
                <a:ea typeface="Meiryo UI" panose="020B0604030504040204" pitchFamily="50" charset="-128"/>
              </a:rPr>
              <a:t>の</a:t>
            </a:r>
            <a:r>
              <a:rPr lang="en-US" altLang="ja-JP" b="1" dirty="0">
                <a:latin typeface="Meiryo UI" panose="020B0604030504040204" pitchFamily="50" charset="-128"/>
                <a:ea typeface="Meiryo UI" panose="020B0604030504040204" pitchFamily="50" charset="-128"/>
              </a:rPr>
              <a:t>WEO2021</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2025</a:t>
            </a:r>
            <a:r>
              <a:rPr lang="ja-JP" altLang="en-US" b="1" dirty="0">
                <a:latin typeface="Meiryo UI" panose="020B0604030504040204" pitchFamily="50" charset="-128"/>
                <a:ea typeface="Meiryo UI" panose="020B0604030504040204" pitchFamily="50" charset="-128"/>
              </a:rPr>
              <a:t>の比較分析により、上記の変化の要因を探る（次頁以降）</a:t>
            </a:r>
            <a:endParaRPr lang="en-US" altLang="ja-JP" sz="2400" b="1" dirty="0">
              <a:latin typeface="Meiryo UI" panose="020B0604030504040204" pitchFamily="50" charset="-128"/>
              <a:ea typeface="Meiryo UI" panose="020B0604030504040204" pitchFamily="50" charset="-128"/>
            </a:endParaRPr>
          </a:p>
          <a:p>
            <a:endParaRPr kumimoji="1" lang="ja-JP" altLang="en-US" sz="2400" dirty="0"/>
          </a:p>
        </p:txBody>
      </p:sp>
      <p:sp>
        <p:nvSpPr>
          <p:cNvPr id="4" name="スライド番号プレースホルダー 3">
            <a:extLst>
              <a:ext uri="{FF2B5EF4-FFF2-40B4-BE49-F238E27FC236}">
                <a16:creationId xmlns:a16="http://schemas.microsoft.com/office/drawing/2014/main" id="{6C1E989C-A6F4-0180-A584-3E4D31D82D49}"/>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284490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D33B1-4965-63F6-A0E8-4C0DF2914FF0}"/>
              </a:ext>
            </a:extLst>
          </p:cNvPr>
          <p:cNvSpPr>
            <a:spLocks noGrp="1"/>
          </p:cNvSpPr>
          <p:nvPr>
            <p:ph type="title"/>
          </p:nvPr>
        </p:nvSpPr>
        <p:spPr/>
        <p:txBody>
          <a:bodyPr>
            <a:normAutofit/>
          </a:bodyPr>
          <a:lstStyle/>
          <a:p>
            <a:r>
              <a:rPr kumimoji="1" lang="ja-JP" altLang="en-US" dirty="0"/>
              <a:t>地域別の</a:t>
            </a:r>
            <a:r>
              <a:rPr lang="en-US" altLang="ja-JP" dirty="0"/>
              <a:t>WEO2021</a:t>
            </a:r>
            <a:r>
              <a:rPr lang="ja-JP" altLang="en-US" dirty="0"/>
              <a:t>～</a:t>
            </a:r>
            <a:r>
              <a:rPr lang="en-US" altLang="ja-JP" dirty="0"/>
              <a:t>WEO2025</a:t>
            </a:r>
            <a:r>
              <a:rPr lang="ja-JP" altLang="en-US" dirty="0"/>
              <a:t>の</a:t>
            </a:r>
            <a:r>
              <a:rPr kumimoji="1" lang="ja-JP" altLang="en-US" dirty="0"/>
              <a:t>変化：一次エネルギー供給</a:t>
            </a:r>
          </a:p>
        </p:txBody>
      </p:sp>
      <p:sp>
        <p:nvSpPr>
          <p:cNvPr id="13" name="コンテンツ プレースホルダー 12">
            <a:extLst>
              <a:ext uri="{FF2B5EF4-FFF2-40B4-BE49-F238E27FC236}">
                <a16:creationId xmlns:a16="http://schemas.microsoft.com/office/drawing/2014/main" id="{502922E2-E1EA-6A4B-ACE9-C78939A4944F}"/>
              </a:ext>
            </a:extLst>
          </p:cNvPr>
          <p:cNvSpPr>
            <a:spLocks noGrp="1"/>
          </p:cNvSpPr>
          <p:nvPr>
            <p:ph idx="1"/>
          </p:nvPr>
        </p:nvSpPr>
        <p:spPr>
          <a:xfrm>
            <a:off x="838200" y="949013"/>
            <a:ext cx="10515600" cy="730540"/>
          </a:xfrm>
        </p:spPr>
        <p:txBody>
          <a:bodyPr>
            <a:noAutofit/>
          </a:bodyPr>
          <a:lstStyle/>
          <a:p>
            <a:r>
              <a:rPr lang="en-US" altLang="ja-JP" sz="1800" dirty="0"/>
              <a:t>WEO2025</a:t>
            </a:r>
            <a:r>
              <a:rPr lang="ja-JP" altLang="en-US" sz="1800" dirty="0"/>
              <a:t>で上方シフトされているのは北米（これまで連続下方シフト）、中国、インド</a:t>
            </a:r>
            <a:endParaRPr lang="en-US" altLang="ja-JP" sz="1800" dirty="0"/>
          </a:p>
          <a:p>
            <a:r>
              <a:rPr lang="ja-JP" altLang="en-US" sz="1800" dirty="0"/>
              <a:t>中国だけが「過去のトレンド：増加⇒将来シナリオ：低下」という（不自然な）想定は変わらず</a:t>
            </a:r>
            <a:endParaRPr lang="en-US" altLang="ja-JP" sz="1800" dirty="0"/>
          </a:p>
          <a:p>
            <a:endParaRPr lang="ja-JP" altLang="en-US" sz="1800" dirty="0"/>
          </a:p>
        </p:txBody>
      </p:sp>
      <p:graphicFrame>
        <p:nvGraphicFramePr>
          <p:cNvPr id="4" name="グラフ 3">
            <a:extLst>
              <a:ext uri="{FF2B5EF4-FFF2-40B4-BE49-F238E27FC236}">
                <a16:creationId xmlns:a16="http://schemas.microsoft.com/office/drawing/2014/main" id="{42F52500-D346-4C36-9FAA-0178BBCCD199}"/>
              </a:ext>
            </a:extLst>
          </p:cNvPr>
          <p:cNvGraphicFramePr>
            <a:graphicFrameLocks/>
          </p:cNvGraphicFramePr>
          <p:nvPr/>
        </p:nvGraphicFramePr>
        <p:xfrm>
          <a:off x="24190" y="1637582"/>
          <a:ext cx="2433488" cy="26529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B33D51A3-7910-4CD0-9D51-CA034C929EE7}"/>
              </a:ext>
            </a:extLst>
          </p:cNvPr>
          <p:cNvGraphicFramePr>
            <a:graphicFrameLocks/>
          </p:cNvGraphicFramePr>
          <p:nvPr/>
        </p:nvGraphicFramePr>
        <p:xfrm>
          <a:off x="2525192" y="1637582"/>
          <a:ext cx="2388704" cy="2655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90AB82DD-730B-424F-AEBE-A954446C2874}"/>
              </a:ext>
            </a:extLst>
          </p:cNvPr>
          <p:cNvGraphicFramePr>
            <a:graphicFrameLocks/>
          </p:cNvGraphicFramePr>
          <p:nvPr/>
        </p:nvGraphicFramePr>
        <p:xfrm>
          <a:off x="4763850" y="1679552"/>
          <a:ext cx="2581769" cy="26366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47757E41-C6FA-4570-AF40-8FD459A2B90F}"/>
              </a:ext>
            </a:extLst>
          </p:cNvPr>
          <p:cNvGraphicFramePr>
            <a:graphicFrameLocks/>
          </p:cNvGraphicFramePr>
          <p:nvPr/>
        </p:nvGraphicFramePr>
        <p:xfrm>
          <a:off x="7263373" y="1568280"/>
          <a:ext cx="4348743" cy="28132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a:extLst>
              <a:ext uri="{FF2B5EF4-FFF2-40B4-BE49-F238E27FC236}">
                <a16:creationId xmlns:a16="http://schemas.microsoft.com/office/drawing/2014/main" id="{ED82D087-8C73-4848-8AEE-216281CDB60B}"/>
              </a:ext>
            </a:extLst>
          </p:cNvPr>
          <p:cNvGraphicFramePr>
            <a:graphicFrameLocks/>
          </p:cNvGraphicFramePr>
          <p:nvPr/>
        </p:nvGraphicFramePr>
        <p:xfrm>
          <a:off x="86350" y="4235285"/>
          <a:ext cx="2433488" cy="26553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グラフ 8">
            <a:extLst>
              <a:ext uri="{FF2B5EF4-FFF2-40B4-BE49-F238E27FC236}">
                <a16:creationId xmlns:a16="http://schemas.microsoft.com/office/drawing/2014/main" id="{CE7AEFD7-EE97-47A3-90FF-9E50AAF7A2B9}"/>
              </a:ext>
            </a:extLst>
          </p:cNvPr>
          <p:cNvGraphicFramePr>
            <a:graphicFrameLocks/>
          </p:cNvGraphicFramePr>
          <p:nvPr/>
        </p:nvGraphicFramePr>
        <p:xfrm>
          <a:off x="7283459" y="4235285"/>
          <a:ext cx="2413367" cy="26553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グラフ 9">
            <a:extLst>
              <a:ext uri="{FF2B5EF4-FFF2-40B4-BE49-F238E27FC236}">
                <a16:creationId xmlns:a16="http://schemas.microsoft.com/office/drawing/2014/main" id="{93E6A117-CF55-4908-BCAA-15A44C3E8947}"/>
              </a:ext>
            </a:extLst>
          </p:cNvPr>
          <p:cNvGraphicFramePr>
            <a:graphicFrameLocks/>
          </p:cNvGraphicFramePr>
          <p:nvPr/>
        </p:nvGraphicFramePr>
        <p:xfrm>
          <a:off x="9552466" y="4281938"/>
          <a:ext cx="2709487" cy="26553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グラフ 10">
            <a:extLst>
              <a:ext uri="{FF2B5EF4-FFF2-40B4-BE49-F238E27FC236}">
                <a16:creationId xmlns:a16="http://schemas.microsoft.com/office/drawing/2014/main" id="{C03BD70D-CCF3-6F3E-807C-1688AD5BAE83}"/>
              </a:ext>
            </a:extLst>
          </p:cNvPr>
          <p:cNvGraphicFramePr>
            <a:graphicFrameLocks/>
          </p:cNvGraphicFramePr>
          <p:nvPr/>
        </p:nvGraphicFramePr>
        <p:xfrm>
          <a:off x="2519838" y="4235285"/>
          <a:ext cx="2388704" cy="26553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グラフ 11">
            <a:extLst>
              <a:ext uri="{FF2B5EF4-FFF2-40B4-BE49-F238E27FC236}">
                <a16:creationId xmlns:a16="http://schemas.microsoft.com/office/drawing/2014/main" id="{30DFBBE2-FC83-0D0E-4DF2-F7E9EAA554E8}"/>
              </a:ext>
            </a:extLst>
          </p:cNvPr>
          <p:cNvGraphicFramePr>
            <a:graphicFrameLocks/>
          </p:cNvGraphicFramePr>
          <p:nvPr/>
        </p:nvGraphicFramePr>
        <p:xfrm>
          <a:off x="4826155" y="4258611"/>
          <a:ext cx="2457304" cy="2655301"/>
        </p:xfrm>
        <a:graphic>
          <a:graphicData uri="http://schemas.openxmlformats.org/drawingml/2006/chart">
            <c:chart xmlns:c="http://schemas.openxmlformats.org/drawingml/2006/chart" xmlns:r="http://schemas.openxmlformats.org/officeDocument/2006/relationships" r:id="rId10"/>
          </a:graphicData>
        </a:graphic>
      </p:graphicFrame>
      <p:sp>
        <p:nvSpPr>
          <p:cNvPr id="3" name="テキスト ボックス 2">
            <a:extLst>
              <a:ext uri="{FF2B5EF4-FFF2-40B4-BE49-F238E27FC236}">
                <a16:creationId xmlns:a16="http://schemas.microsoft.com/office/drawing/2014/main" id="{2B776B1C-540B-C1D8-21E7-3BB3D4055EFD}"/>
              </a:ext>
            </a:extLst>
          </p:cNvPr>
          <p:cNvSpPr txBox="1"/>
          <p:nvPr/>
        </p:nvSpPr>
        <p:spPr>
          <a:xfrm>
            <a:off x="229479" y="184838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7" name="テキスト ボックス 16">
            <a:extLst>
              <a:ext uri="{FF2B5EF4-FFF2-40B4-BE49-F238E27FC236}">
                <a16:creationId xmlns:a16="http://schemas.microsoft.com/office/drawing/2014/main" id="{DAF55EB5-7130-9994-25EA-485373900BDA}"/>
              </a:ext>
            </a:extLst>
          </p:cNvPr>
          <p:cNvSpPr txBox="1"/>
          <p:nvPr/>
        </p:nvSpPr>
        <p:spPr>
          <a:xfrm>
            <a:off x="301506" y="442347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2" name="スライド番号プレースホルダー 3">
            <a:extLst>
              <a:ext uri="{FF2B5EF4-FFF2-40B4-BE49-F238E27FC236}">
                <a16:creationId xmlns:a16="http://schemas.microsoft.com/office/drawing/2014/main" id="{9DC85A13-3F99-3805-182D-382AAE3CAE07}"/>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34</a:t>
            </a:fld>
            <a:endParaRPr kumimoji="0" lang="en-US" altLang="ja-JP" sz="2000" dirty="0">
              <a:solidFill>
                <a:schemeClr val="tx1">
                  <a:lumMod val="50000"/>
                  <a:lumOff val="50000"/>
                </a:schemeClr>
              </a:solidFill>
              <a:cs typeface="Arial" panose="020B0604020202020204" pitchFamily="34" charset="0"/>
            </a:endParaRPr>
          </a:p>
        </p:txBody>
      </p:sp>
      <p:sp>
        <p:nvSpPr>
          <p:cNvPr id="23" name="テキスト ボックス 22">
            <a:extLst>
              <a:ext uri="{FF2B5EF4-FFF2-40B4-BE49-F238E27FC236}">
                <a16:creationId xmlns:a16="http://schemas.microsoft.com/office/drawing/2014/main" id="{68DCD34C-126E-2ECB-06B9-D0EBBC9158D5}"/>
              </a:ext>
            </a:extLst>
          </p:cNvPr>
          <p:cNvSpPr txBox="1"/>
          <p:nvPr/>
        </p:nvSpPr>
        <p:spPr>
          <a:xfrm>
            <a:off x="1621655" y="1732995"/>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4" name="テキスト ボックス 23">
            <a:extLst>
              <a:ext uri="{FF2B5EF4-FFF2-40B4-BE49-F238E27FC236}">
                <a16:creationId xmlns:a16="http://schemas.microsoft.com/office/drawing/2014/main" id="{8251591A-F2E4-7635-7A34-B5201742B740}"/>
              </a:ext>
            </a:extLst>
          </p:cNvPr>
          <p:cNvSpPr txBox="1"/>
          <p:nvPr/>
        </p:nvSpPr>
        <p:spPr>
          <a:xfrm>
            <a:off x="1488242"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25" name="テキスト ボックス 24">
            <a:extLst>
              <a:ext uri="{FF2B5EF4-FFF2-40B4-BE49-F238E27FC236}">
                <a16:creationId xmlns:a16="http://schemas.microsoft.com/office/drawing/2014/main" id="{64943D26-E957-4037-4817-B5AB815CC20E}"/>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E17EBE7D-A821-D12D-2230-4736E3F21473}"/>
              </a:ext>
            </a:extLst>
          </p:cNvPr>
          <p:cNvSpPr txBox="1"/>
          <p:nvPr/>
        </p:nvSpPr>
        <p:spPr>
          <a:xfrm>
            <a:off x="2585155"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F4DFD9A1-E2E9-909D-21E2-09D35BDB4EE0}"/>
              </a:ext>
            </a:extLst>
          </p:cNvPr>
          <p:cNvSpPr txBox="1"/>
          <p:nvPr/>
        </p:nvSpPr>
        <p:spPr>
          <a:xfrm>
            <a:off x="2657182"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25D3ABEA-4685-0338-5BCF-3E9503FDB614}"/>
              </a:ext>
            </a:extLst>
          </p:cNvPr>
          <p:cNvSpPr txBox="1"/>
          <p:nvPr/>
        </p:nvSpPr>
        <p:spPr>
          <a:xfrm>
            <a:off x="5010039"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BA9EDD9E-E67C-7741-8839-45D993550BB2}"/>
              </a:ext>
            </a:extLst>
          </p:cNvPr>
          <p:cNvSpPr txBox="1"/>
          <p:nvPr/>
        </p:nvSpPr>
        <p:spPr>
          <a:xfrm>
            <a:off x="5082066"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9642BC84-70E1-80D5-DFC7-BEDA8823B8F0}"/>
              </a:ext>
            </a:extLst>
          </p:cNvPr>
          <p:cNvSpPr txBox="1"/>
          <p:nvPr/>
        </p:nvSpPr>
        <p:spPr>
          <a:xfrm>
            <a:off x="7365715" y="187450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71A1277C-D24B-2CCF-69EB-002A5D5C27B2}"/>
              </a:ext>
            </a:extLst>
          </p:cNvPr>
          <p:cNvSpPr txBox="1"/>
          <p:nvPr/>
        </p:nvSpPr>
        <p:spPr>
          <a:xfrm>
            <a:off x="7437742" y="444959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5" name="テキスト ボックス 34">
            <a:extLst>
              <a:ext uri="{FF2B5EF4-FFF2-40B4-BE49-F238E27FC236}">
                <a16:creationId xmlns:a16="http://schemas.microsoft.com/office/drawing/2014/main" id="{D3846F6C-1F87-319B-2A21-A29188B0FABC}"/>
              </a:ext>
            </a:extLst>
          </p:cNvPr>
          <p:cNvSpPr txBox="1"/>
          <p:nvPr/>
        </p:nvSpPr>
        <p:spPr>
          <a:xfrm>
            <a:off x="9589776" y="4393244"/>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1188469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EC134-02EC-DE5F-0AF5-B27A11486D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19631E6-0E39-7CF4-1A90-2E9EC8AD30D4}"/>
              </a:ext>
            </a:extLst>
          </p:cNvPr>
          <p:cNvSpPr>
            <a:spLocks noGrp="1"/>
          </p:cNvSpPr>
          <p:nvPr>
            <p:ph type="title"/>
          </p:nvPr>
        </p:nvSpPr>
        <p:spPr/>
        <p:txBody>
          <a:bodyPr/>
          <a:lstStyle/>
          <a:p>
            <a:r>
              <a:rPr kumimoji="1" lang="ja-JP" altLang="en-US" dirty="0"/>
              <a:t>地域別の</a:t>
            </a:r>
            <a:r>
              <a:rPr lang="en-US" altLang="ja-JP" dirty="0"/>
              <a:t>WEO2021</a:t>
            </a:r>
            <a:r>
              <a:rPr lang="ja-JP" altLang="en-US" dirty="0"/>
              <a:t>～</a:t>
            </a:r>
            <a:r>
              <a:rPr lang="en-US" altLang="ja-JP" dirty="0"/>
              <a:t>WEO2025</a:t>
            </a:r>
            <a:r>
              <a:rPr lang="ja-JP" altLang="en-US" dirty="0"/>
              <a:t>の変化</a:t>
            </a:r>
            <a:r>
              <a:rPr kumimoji="1" lang="ja-JP" altLang="en-US" dirty="0"/>
              <a:t>：</a:t>
            </a:r>
            <a:r>
              <a:rPr kumimoji="1" lang="en-US" altLang="ja-JP" dirty="0"/>
              <a:t>CO2</a:t>
            </a:r>
            <a:r>
              <a:rPr kumimoji="1" lang="ja-JP" altLang="en-US" dirty="0"/>
              <a:t>排出量</a:t>
            </a:r>
          </a:p>
        </p:txBody>
      </p:sp>
      <p:sp>
        <p:nvSpPr>
          <p:cNvPr id="13" name="コンテンツ プレースホルダー 12">
            <a:extLst>
              <a:ext uri="{FF2B5EF4-FFF2-40B4-BE49-F238E27FC236}">
                <a16:creationId xmlns:a16="http://schemas.microsoft.com/office/drawing/2014/main" id="{99481387-EF1D-7007-CA32-DAED0D502931}"/>
              </a:ext>
            </a:extLst>
          </p:cNvPr>
          <p:cNvSpPr>
            <a:spLocks noGrp="1"/>
          </p:cNvSpPr>
          <p:nvPr>
            <p:ph idx="1"/>
          </p:nvPr>
        </p:nvSpPr>
        <p:spPr>
          <a:xfrm>
            <a:off x="838200" y="949013"/>
            <a:ext cx="10515600" cy="730540"/>
          </a:xfrm>
        </p:spPr>
        <p:txBody>
          <a:bodyPr>
            <a:noAutofit/>
          </a:bodyPr>
          <a:lstStyle/>
          <a:p>
            <a:r>
              <a:rPr lang="en-US" altLang="ja-JP" sz="1800" dirty="0"/>
              <a:t>WEO2025</a:t>
            </a:r>
            <a:r>
              <a:rPr lang="ja-JP" altLang="en-US" sz="1800" dirty="0"/>
              <a:t>で上方シフトしているのは北米、中東、ユーラシア、インド</a:t>
            </a:r>
            <a:endParaRPr lang="en-US" altLang="ja-JP" sz="1800" dirty="0"/>
          </a:p>
          <a:p>
            <a:r>
              <a:rPr lang="ja-JP" altLang="en-US" sz="1800" dirty="0"/>
              <a:t>中国だけが「過去のトレンド：増加⇒将来シナリオ：低下」という（不自然な）想定は変わらず</a:t>
            </a:r>
            <a:endParaRPr lang="en-US" altLang="ja-JP" sz="1800" dirty="0"/>
          </a:p>
          <a:p>
            <a:endParaRPr lang="ja-JP" altLang="en-US" sz="1800" dirty="0"/>
          </a:p>
        </p:txBody>
      </p:sp>
      <p:sp>
        <p:nvSpPr>
          <p:cNvPr id="22" name="スライド番号プレースホルダー 3">
            <a:extLst>
              <a:ext uri="{FF2B5EF4-FFF2-40B4-BE49-F238E27FC236}">
                <a16:creationId xmlns:a16="http://schemas.microsoft.com/office/drawing/2014/main" id="{E340C433-83CD-B7A5-852E-6B5B14BD69FE}"/>
              </a:ext>
            </a:extLst>
          </p:cNvPr>
          <p:cNvSpPr txBox="1">
            <a:spLocks/>
          </p:cNvSpPr>
          <p:nvPr/>
        </p:nvSpPr>
        <p:spPr>
          <a:xfrm>
            <a:off x="11590866" y="6554787"/>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35</a:t>
            </a:fld>
            <a:endParaRPr kumimoji="0" lang="en-US" altLang="ja-JP" sz="2000" dirty="0">
              <a:solidFill>
                <a:schemeClr val="tx1">
                  <a:lumMod val="50000"/>
                  <a:lumOff val="50000"/>
                </a:schemeClr>
              </a:solidFill>
              <a:cs typeface="Arial" panose="020B0604020202020204" pitchFamily="34" charset="0"/>
            </a:endParaRPr>
          </a:p>
        </p:txBody>
      </p:sp>
      <p:sp>
        <p:nvSpPr>
          <p:cNvPr id="27" name="テキスト ボックス 26">
            <a:extLst>
              <a:ext uri="{FF2B5EF4-FFF2-40B4-BE49-F238E27FC236}">
                <a16:creationId xmlns:a16="http://schemas.microsoft.com/office/drawing/2014/main" id="{3C81ADDF-E30C-B482-3DB6-875A2D156217}"/>
              </a:ext>
            </a:extLst>
          </p:cNvPr>
          <p:cNvSpPr txBox="1"/>
          <p:nvPr/>
        </p:nvSpPr>
        <p:spPr>
          <a:xfrm>
            <a:off x="229478" y="1848387"/>
            <a:ext cx="839121"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28" name="テキスト ボックス 27">
            <a:extLst>
              <a:ext uri="{FF2B5EF4-FFF2-40B4-BE49-F238E27FC236}">
                <a16:creationId xmlns:a16="http://schemas.microsoft.com/office/drawing/2014/main" id="{7AF5F14F-667B-6635-0898-52397AB35122}"/>
              </a:ext>
            </a:extLst>
          </p:cNvPr>
          <p:cNvSpPr txBox="1"/>
          <p:nvPr/>
        </p:nvSpPr>
        <p:spPr>
          <a:xfrm>
            <a:off x="2683265" y="1832449"/>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29" name="テキスト ボックス 28">
            <a:extLst>
              <a:ext uri="{FF2B5EF4-FFF2-40B4-BE49-F238E27FC236}">
                <a16:creationId xmlns:a16="http://schemas.microsoft.com/office/drawing/2014/main" id="{7DC3AC3E-C016-CC65-C4A5-8802D5722EAD}"/>
              </a:ext>
            </a:extLst>
          </p:cNvPr>
          <p:cNvSpPr txBox="1"/>
          <p:nvPr/>
        </p:nvSpPr>
        <p:spPr>
          <a:xfrm>
            <a:off x="7381415" y="1813890"/>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0" name="テキスト ボックス 29">
            <a:extLst>
              <a:ext uri="{FF2B5EF4-FFF2-40B4-BE49-F238E27FC236}">
                <a16:creationId xmlns:a16="http://schemas.microsoft.com/office/drawing/2014/main" id="{6D6811DA-DCA6-C789-9C4C-CD95E7B6BBA8}"/>
              </a:ext>
            </a:extLst>
          </p:cNvPr>
          <p:cNvSpPr txBox="1"/>
          <p:nvPr/>
        </p:nvSpPr>
        <p:spPr>
          <a:xfrm>
            <a:off x="4970466" y="1830045"/>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1" name="テキスト ボックス 30">
            <a:extLst>
              <a:ext uri="{FF2B5EF4-FFF2-40B4-BE49-F238E27FC236}">
                <a16:creationId xmlns:a16="http://schemas.microsoft.com/office/drawing/2014/main" id="{FDC79D4D-BAA0-AD5A-B1EE-DB8F73CDEACE}"/>
              </a:ext>
            </a:extLst>
          </p:cNvPr>
          <p:cNvSpPr txBox="1"/>
          <p:nvPr/>
        </p:nvSpPr>
        <p:spPr>
          <a:xfrm>
            <a:off x="301505" y="4423476"/>
            <a:ext cx="839121"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32" name="テキスト ボックス 31">
            <a:extLst>
              <a:ext uri="{FF2B5EF4-FFF2-40B4-BE49-F238E27FC236}">
                <a16:creationId xmlns:a16="http://schemas.microsoft.com/office/drawing/2014/main" id="{3D14AE16-88F2-15EF-555D-ECDD61839908}"/>
              </a:ext>
            </a:extLst>
          </p:cNvPr>
          <p:cNvSpPr txBox="1"/>
          <p:nvPr/>
        </p:nvSpPr>
        <p:spPr>
          <a:xfrm>
            <a:off x="2755292" y="4407538"/>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3" name="テキスト ボックス 32">
            <a:extLst>
              <a:ext uri="{FF2B5EF4-FFF2-40B4-BE49-F238E27FC236}">
                <a16:creationId xmlns:a16="http://schemas.microsoft.com/office/drawing/2014/main" id="{11AFE20F-B568-4C18-C96E-CA9649D886DA}"/>
              </a:ext>
            </a:extLst>
          </p:cNvPr>
          <p:cNvSpPr txBox="1"/>
          <p:nvPr/>
        </p:nvSpPr>
        <p:spPr>
          <a:xfrm>
            <a:off x="7453442" y="4388979"/>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4" name="テキスト ボックス 33">
            <a:extLst>
              <a:ext uri="{FF2B5EF4-FFF2-40B4-BE49-F238E27FC236}">
                <a16:creationId xmlns:a16="http://schemas.microsoft.com/office/drawing/2014/main" id="{24F58E81-06A9-3874-09B4-D5B48F365AB6}"/>
              </a:ext>
            </a:extLst>
          </p:cNvPr>
          <p:cNvSpPr txBox="1"/>
          <p:nvPr/>
        </p:nvSpPr>
        <p:spPr>
          <a:xfrm>
            <a:off x="5042493" y="4405134"/>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5" name="テキスト ボックス 34">
            <a:extLst>
              <a:ext uri="{FF2B5EF4-FFF2-40B4-BE49-F238E27FC236}">
                <a16:creationId xmlns:a16="http://schemas.microsoft.com/office/drawing/2014/main" id="{409922D3-8744-5AD4-A490-E4569C44B1E5}"/>
              </a:ext>
            </a:extLst>
          </p:cNvPr>
          <p:cNvSpPr txBox="1"/>
          <p:nvPr/>
        </p:nvSpPr>
        <p:spPr>
          <a:xfrm>
            <a:off x="9611163" y="4493065"/>
            <a:ext cx="839121" cy="246221"/>
          </a:xfrm>
          <a:prstGeom prst="rect">
            <a:avLst/>
          </a:prstGeom>
          <a:noFill/>
        </p:spPr>
        <p:txBody>
          <a:bodyPr wrap="square" rtlCol="0">
            <a:spAutoFit/>
          </a:bodyPr>
          <a:lstStyle/>
          <a:p>
            <a:r>
              <a:rPr kumimoji="1" lang="en-US" altLang="ja-JP" sz="1000" dirty="0"/>
              <a:t>Gt-CO2</a:t>
            </a:r>
            <a:endParaRPr kumimoji="1" lang="ja-JP" altLang="en-US" sz="1000" dirty="0"/>
          </a:p>
        </p:txBody>
      </p:sp>
      <p:sp>
        <p:nvSpPr>
          <p:cNvPr id="36" name="テキスト ボックス 35">
            <a:extLst>
              <a:ext uri="{FF2B5EF4-FFF2-40B4-BE49-F238E27FC236}">
                <a16:creationId xmlns:a16="http://schemas.microsoft.com/office/drawing/2014/main" id="{8C43C363-3FF9-3403-8393-E0738D8E13CF}"/>
              </a:ext>
            </a:extLst>
          </p:cNvPr>
          <p:cNvSpPr txBox="1"/>
          <p:nvPr/>
        </p:nvSpPr>
        <p:spPr>
          <a:xfrm>
            <a:off x="1621655" y="1732995"/>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37" name="テキスト ボックス 36">
            <a:extLst>
              <a:ext uri="{FF2B5EF4-FFF2-40B4-BE49-F238E27FC236}">
                <a16:creationId xmlns:a16="http://schemas.microsoft.com/office/drawing/2014/main" id="{D372CC82-B7D8-A6FC-3A5A-3E50C972447C}"/>
              </a:ext>
            </a:extLst>
          </p:cNvPr>
          <p:cNvSpPr txBox="1"/>
          <p:nvPr/>
        </p:nvSpPr>
        <p:spPr>
          <a:xfrm>
            <a:off x="1488242"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38" name="テキスト ボックス 37">
            <a:extLst>
              <a:ext uri="{FF2B5EF4-FFF2-40B4-BE49-F238E27FC236}">
                <a16:creationId xmlns:a16="http://schemas.microsoft.com/office/drawing/2014/main" id="{93802BF2-099D-6ECE-D925-97DDBD1E5CCF}"/>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graphicFrame>
        <p:nvGraphicFramePr>
          <p:cNvPr id="39" name="グラフ 38">
            <a:extLst>
              <a:ext uri="{FF2B5EF4-FFF2-40B4-BE49-F238E27FC236}">
                <a16:creationId xmlns:a16="http://schemas.microsoft.com/office/drawing/2014/main" id="{2550A9CB-0F3A-9A05-00F1-24E30FFAF493}"/>
              </a:ext>
            </a:extLst>
          </p:cNvPr>
          <p:cNvGraphicFramePr>
            <a:graphicFrameLocks/>
          </p:cNvGraphicFramePr>
          <p:nvPr/>
        </p:nvGraphicFramePr>
        <p:xfrm>
          <a:off x="172184" y="1711959"/>
          <a:ext cx="2503307" cy="2501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0" name="グラフ 39">
            <a:extLst>
              <a:ext uri="{FF2B5EF4-FFF2-40B4-BE49-F238E27FC236}">
                <a16:creationId xmlns:a16="http://schemas.microsoft.com/office/drawing/2014/main" id="{36F7975A-83BE-B947-FEE5-77A353A0D106}"/>
              </a:ext>
            </a:extLst>
          </p:cNvPr>
          <p:cNvGraphicFramePr>
            <a:graphicFrameLocks/>
          </p:cNvGraphicFramePr>
          <p:nvPr/>
        </p:nvGraphicFramePr>
        <p:xfrm>
          <a:off x="2639583" y="1683061"/>
          <a:ext cx="2435518" cy="2501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グラフ 40">
            <a:extLst>
              <a:ext uri="{FF2B5EF4-FFF2-40B4-BE49-F238E27FC236}">
                <a16:creationId xmlns:a16="http://schemas.microsoft.com/office/drawing/2014/main" id="{3B579DA7-CA0D-6D4F-8E80-2262BB489ECA}"/>
              </a:ext>
            </a:extLst>
          </p:cNvPr>
          <p:cNvGraphicFramePr>
            <a:graphicFrameLocks/>
          </p:cNvGraphicFramePr>
          <p:nvPr/>
        </p:nvGraphicFramePr>
        <p:xfrm>
          <a:off x="4988309" y="1656052"/>
          <a:ext cx="2359769" cy="25016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グラフ 41">
            <a:extLst>
              <a:ext uri="{FF2B5EF4-FFF2-40B4-BE49-F238E27FC236}">
                <a16:creationId xmlns:a16="http://schemas.microsoft.com/office/drawing/2014/main" id="{C6E64202-DEFA-0B19-3CD1-BDFE448A22A8}"/>
              </a:ext>
            </a:extLst>
          </p:cNvPr>
          <p:cNvGraphicFramePr>
            <a:graphicFrameLocks/>
          </p:cNvGraphicFramePr>
          <p:nvPr/>
        </p:nvGraphicFramePr>
        <p:xfrm>
          <a:off x="7365921" y="1653086"/>
          <a:ext cx="3922598" cy="24917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グラフ 42">
            <a:extLst>
              <a:ext uri="{FF2B5EF4-FFF2-40B4-BE49-F238E27FC236}">
                <a16:creationId xmlns:a16="http://schemas.microsoft.com/office/drawing/2014/main" id="{1239B51B-F776-0DFD-B873-6E536F8B02FF}"/>
              </a:ext>
            </a:extLst>
          </p:cNvPr>
          <p:cNvGraphicFramePr>
            <a:graphicFrameLocks/>
          </p:cNvGraphicFramePr>
          <p:nvPr/>
        </p:nvGraphicFramePr>
        <p:xfrm>
          <a:off x="103414" y="4277390"/>
          <a:ext cx="2449064" cy="2417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グラフ 43">
            <a:extLst>
              <a:ext uri="{FF2B5EF4-FFF2-40B4-BE49-F238E27FC236}">
                <a16:creationId xmlns:a16="http://schemas.microsoft.com/office/drawing/2014/main" id="{9D5A0FC4-7741-CA77-169E-C14D068B4B51}"/>
              </a:ext>
            </a:extLst>
          </p:cNvPr>
          <p:cNvGraphicFramePr>
            <a:graphicFrameLocks/>
          </p:cNvGraphicFramePr>
          <p:nvPr/>
        </p:nvGraphicFramePr>
        <p:xfrm>
          <a:off x="2517480" y="4267593"/>
          <a:ext cx="2435518" cy="242627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5" name="グラフ 44">
            <a:extLst>
              <a:ext uri="{FF2B5EF4-FFF2-40B4-BE49-F238E27FC236}">
                <a16:creationId xmlns:a16="http://schemas.microsoft.com/office/drawing/2014/main" id="{A938902E-8E0A-D183-193E-717FD53C2FF7}"/>
              </a:ext>
            </a:extLst>
          </p:cNvPr>
          <p:cNvGraphicFramePr>
            <a:graphicFrameLocks/>
          </p:cNvGraphicFramePr>
          <p:nvPr/>
        </p:nvGraphicFramePr>
        <p:xfrm>
          <a:off x="4943875" y="4267593"/>
          <a:ext cx="2509567" cy="24262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6" name="グラフ 45">
            <a:extLst>
              <a:ext uri="{FF2B5EF4-FFF2-40B4-BE49-F238E27FC236}">
                <a16:creationId xmlns:a16="http://schemas.microsoft.com/office/drawing/2014/main" id="{D0A52090-D9A5-F2B8-2AF1-7173A33ECDEE}"/>
              </a:ext>
            </a:extLst>
          </p:cNvPr>
          <p:cNvGraphicFramePr>
            <a:graphicFrameLocks/>
          </p:cNvGraphicFramePr>
          <p:nvPr/>
        </p:nvGraphicFramePr>
        <p:xfrm>
          <a:off x="7321727" y="4280097"/>
          <a:ext cx="2435518" cy="242627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7" name="グラフ 46">
            <a:extLst>
              <a:ext uri="{FF2B5EF4-FFF2-40B4-BE49-F238E27FC236}">
                <a16:creationId xmlns:a16="http://schemas.microsoft.com/office/drawing/2014/main" id="{4C25E9FE-78BD-4B4D-558C-815B965420D5}"/>
              </a:ext>
            </a:extLst>
          </p:cNvPr>
          <p:cNvGraphicFramePr>
            <a:graphicFrameLocks/>
          </p:cNvGraphicFramePr>
          <p:nvPr/>
        </p:nvGraphicFramePr>
        <p:xfrm>
          <a:off x="9792243" y="4276231"/>
          <a:ext cx="2449064" cy="2417637"/>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408048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A04BC-53E4-1478-B604-BEC3A314E591}"/>
              </a:ext>
            </a:extLst>
          </p:cNvPr>
          <p:cNvSpPr>
            <a:spLocks noGrp="1"/>
          </p:cNvSpPr>
          <p:nvPr>
            <p:ph type="title"/>
          </p:nvPr>
        </p:nvSpPr>
        <p:spPr/>
        <p:txBody>
          <a:bodyPr/>
          <a:lstStyle/>
          <a:p>
            <a:r>
              <a:rPr kumimoji="1" lang="ja-JP" altLang="en-US" dirty="0"/>
              <a:t>地域別の</a:t>
            </a:r>
            <a:r>
              <a:rPr lang="en-US" altLang="ja-JP" dirty="0"/>
              <a:t>WEO2021</a:t>
            </a:r>
            <a:r>
              <a:rPr lang="ja-JP" altLang="en-US" dirty="0"/>
              <a:t>～</a:t>
            </a:r>
            <a:r>
              <a:rPr lang="en-US" altLang="ja-JP" dirty="0"/>
              <a:t>WEO2025</a:t>
            </a:r>
            <a:r>
              <a:rPr lang="ja-JP" altLang="en-US" dirty="0"/>
              <a:t>の変化</a:t>
            </a:r>
            <a:r>
              <a:rPr kumimoji="1" lang="ja-JP" altLang="en-US" dirty="0"/>
              <a:t>：石油需要</a:t>
            </a:r>
          </a:p>
        </p:txBody>
      </p:sp>
      <p:sp>
        <p:nvSpPr>
          <p:cNvPr id="13" name="コンテンツ プレースホルダー 12">
            <a:extLst>
              <a:ext uri="{FF2B5EF4-FFF2-40B4-BE49-F238E27FC236}">
                <a16:creationId xmlns:a16="http://schemas.microsoft.com/office/drawing/2014/main" id="{8CD39673-DEF1-5E09-EED5-22D03AF6D174}"/>
              </a:ext>
            </a:extLst>
          </p:cNvPr>
          <p:cNvSpPr>
            <a:spLocks noGrp="1"/>
          </p:cNvSpPr>
          <p:nvPr>
            <p:ph idx="1"/>
          </p:nvPr>
        </p:nvSpPr>
        <p:spPr>
          <a:xfrm>
            <a:off x="838200" y="875913"/>
            <a:ext cx="10515600" cy="1000878"/>
          </a:xfrm>
        </p:spPr>
        <p:txBody>
          <a:bodyPr>
            <a:normAutofit/>
          </a:bodyPr>
          <a:lstStyle/>
          <a:p>
            <a:r>
              <a:rPr lang="ja-JP" altLang="en-US" sz="1800" dirty="0"/>
              <a:t>連続下方シフトから</a:t>
            </a:r>
            <a:r>
              <a:rPr lang="en-US" altLang="ja-JP" sz="1800" dirty="0"/>
              <a:t>WEO2025</a:t>
            </a:r>
            <a:r>
              <a:rPr lang="ja-JP" altLang="en-US" sz="1800" dirty="0"/>
              <a:t>で</a:t>
            </a:r>
            <a:r>
              <a:rPr lang="ja-JP" altLang="en-US" sz="1800" u="sng" dirty="0"/>
              <a:t>上方シフト</a:t>
            </a:r>
            <a:r>
              <a:rPr lang="ja-JP" altLang="en-US" sz="1800" dirty="0"/>
              <a:t>しているのは北米、インドだけ</a:t>
            </a:r>
            <a:endParaRPr lang="en-US" altLang="ja-JP" sz="1800" dirty="0"/>
          </a:p>
          <a:p>
            <a:r>
              <a:rPr lang="ja-JP" altLang="en-US" sz="1800" dirty="0"/>
              <a:t>中国だけが「過去のトレンド：増加⇒将来シナリオ：急減」という（不自然な）想定は変わらず</a:t>
            </a:r>
            <a:endParaRPr lang="en-US" altLang="ja-JP" sz="1800" dirty="0"/>
          </a:p>
        </p:txBody>
      </p:sp>
      <p:graphicFrame>
        <p:nvGraphicFramePr>
          <p:cNvPr id="4" name="グラフ 3">
            <a:extLst>
              <a:ext uri="{FF2B5EF4-FFF2-40B4-BE49-F238E27FC236}">
                <a16:creationId xmlns:a16="http://schemas.microsoft.com/office/drawing/2014/main" id="{0E1EC3A8-0734-41BA-9418-2C6E1CCD32AD}"/>
              </a:ext>
            </a:extLst>
          </p:cNvPr>
          <p:cNvGraphicFramePr>
            <a:graphicFrameLocks/>
          </p:cNvGraphicFramePr>
          <p:nvPr/>
        </p:nvGraphicFramePr>
        <p:xfrm>
          <a:off x="106438" y="1775581"/>
          <a:ext cx="2555051" cy="2564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EEBA1D0A-8847-4DE1-ADCA-37BE87A12221}"/>
              </a:ext>
            </a:extLst>
          </p:cNvPr>
          <p:cNvGraphicFramePr>
            <a:graphicFrameLocks/>
          </p:cNvGraphicFramePr>
          <p:nvPr/>
        </p:nvGraphicFramePr>
        <p:xfrm>
          <a:off x="2477919" y="1747178"/>
          <a:ext cx="2391792" cy="2562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CF77F5A4-8F85-4E3E-89B2-144EF1AFA041}"/>
              </a:ext>
            </a:extLst>
          </p:cNvPr>
          <p:cNvGraphicFramePr>
            <a:graphicFrameLocks/>
          </p:cNvGraphicFramePr>
          <p:nvPr/>
        </p:nvGraphicFramePr>
        <p:xfrm>
          <a:off x="4824399" y="1775581"/>
          <a:ext cx="2537862" cy="25644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EB238EB8-18EA-4599-83C7-BA7B05A76B34}"/>
              </a:ext>
            </a:extLst>
          </p:cNvPr>
          <p:cNvGraphicFramePr>
            <a:graphicFrameLocks/>
          </p:cNvGraphicFramePr>
          <p:nvPr/>
        </p:nvGraphicFramePr>
        <p:xfrm>
          <a:off x="7342778" y="1747178"/>
          <a:ext cx="3850965" cy="25644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a:extLst>
              <a:ext uri="{FF2B5EF4-FFF2-40B4-BE49-F238E27FC236}">
                <a16:creationId xmlns:a16="http://schemas.microsoft.com/office/drawing/2014/main" id="{723D299E-AB5D-4632-8823-60A94761A27B}"/>
              </a:ext>
            </a:extLst>
          </p:cNvPr>
          <p:cNvGraphicFramePr>
            <a:graphicFrameLocks/>
          </p:cNvGraphicFramePr>
          <p:nvPr/>
        </p:nvGraphicFramePr>
        <p:xfrm>
          <a:off x="55280" y="4283856"/>
          <a:ext cx="2397637" cy="26209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グラフ 8">
            <a:extLst>
              <a:ext uri="{FF2B5EF4-FFF2-40B4-BE49-F238E27FC236}">
                <a16:creationId xmlns:a16="http://schemas.microsoft.com/office/drawing/2014/main" id="{68E14062-BBF8-452F-8A76-64CB51A4B77D}"/>
              </a:ext>
            </a:extLst>
          </p:cNvPr>
          <p:cNvGraphicFramePr>
            <a:graphicFrameLocks/>
          </p:cNvGraphicFramePr>
          <p:nvPr/>
        </p:nvGraphicFramePr>
        <p:xfrm>
          <a:off x="2452917" y="4235542"/>
          <a:ext cx="2397638" cy="262091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グラフ 9">
            <a:extLst>
              <a:ext uri="{FF2B5EF4-FFF2-40B4-BE49-F238E27FC236}">
                <a16:creationId xmlns:a16="http://schemas.microsoft.com/office/drawing/2014/main" id="{E9782E57-EB95-49C5-AEF7-F9EEDF8EF239}"/>
              </a:ext>
            </a:extLst>
          </p:cNvPr>
          <p:cNvGraphicFramePr>
            <a:graphicFrameLocks/>
          </p:cNvGraphicFramePr>
          <p:nvPr/>
        </p:nvGraphicFramePr>
        <p:xfrm>
          <a:off x="4766326" y="4237082"/>
          <a:ext cx="2615090" cy="262091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グラフ 10">
            <a:extLst>
              <a:ext uri="{FF2B5EF4-FFF2-40B4-BE49-F238E27FC236}">
                <a16:creationId xmlns:a16="http://schemas.microsoft.com/office/drawing/2014/main" id="{4BF06E50-08DC-4D9F-A550-BC88173366E9}"/>
              </a:ext>
            </a:extLst>
          </p:cNvPr>
          <p:cNvGraphicFramePr>
            <a:graphicFrameLocks/>
          </p:cNvGraphicFramePr>
          <p:nvPr/>
        </p:nvGraphicFramePr>
        <p:xfrm>
          <a:off x="7222036" y="4235542"/>
          <a:ext cx="2391793" cy="262091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グラフ 11">
            <a:extLst>
              <a:ext uri="{FF2B5EF4-FFF2-40B4-BE49-F238E27FC236}">
                <a16:creationId xmlns:a16="http://schemas.microsoft.com/office/drawing/2014/main" id="{9A28B744-3F58-41E8-8088-3F9337467AD4}"/>
              </a:ext>
            </a:extLst>
          </p:cNvPr>
          <p:cNvGraphicFramePr>
            <a:graphicFrameLocks/>
          </p:cNvGraphicFramePr>
          <p:nvPr/>
        </p:nvGraphicFramePr>
        <p:xfrm>
          <a:off x="9420044" y="4237082"/>
          <a:ext cx="2397638" cy="2620918"/>
        </p:xfrm>
        <a:graphic>
          <a:graphicData uri="http://schemas.openxmlformats.org/drawingml/2006/chart">
            <c:chart xmlns:c="http://schemas.openxmlformats.org/drawingml/2006/chart" xmlns:r="http://schemas.openxmlformats.org/officeDocument/2006/relationships" r:id="rId10"/>
          </a:graphicData>
        </a:graphic>
      </p:graphicFrame>
      <p:sp>
        <p:nvSpPr>
          <p:cNvPr id="22" name="スライド番号プレースホルダー 3">
            <a:extLst>
              <a:ext uri="{FF2B5EF4-FFF2-40B4-BE49-F238E27FC236}">
                <a16:creationId xmlns:a16="http://schemas.microsoft.com/office/drawing/2014/main" id="{284DDDA8-9D6D-A88C-D894-B08B85BDCB7C}"/>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36</a:t>
            </a:fld>
            <a:endParaRPr kumimoji="0" lang="en-US" altLang="ja-JP" sz="2000" dirty="0">
              <a:solidFill>
                <a:schemeClr val="tx1">
                  <a:lumMod val="50000"/>
                  <a:lumOff val="50000"/>
                </a:schemeClr>
              </a:solidFill>
              <a:cs typeface="Arial" panose="020B0604020202020204" pitchFamily="34" charset="0"/>
            </a:endParaRPr>
          </a:p>
        </p:txBody>
      </p:sp>
      <p:sp>
        <p:nvSpPr>
          <p:cNvPr id="23" name="テキスト ボックス 22">
            <a:extLst>
              <a:ext uri="{FF2B5EF4-FFF2-40B4-BE49-F238E27FC236}">
                <a16:creationId xmlns:a16="http://schemas.microsoft.com/office/drawing/2014/main" id="{663F3219-DC46-E89A-858E-47B63617B499}"/>
              </a:ext>
            </a:extLst>
          </p:cNvPr>
          <p:cNvSpPr txBox="1"/>
          <p:nvPr/>
        </p:nvSpPr>
        <p:spPr>
          <a:xfrm>
            <a:off x="1621655" y="1810816"/>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4" name="テキスト ボックス 23">
            <a:extLst>
              <a:ext uri="{FF2B5EF4-FFF2-40B4-BE49-F238E27FC236}">
                <a16:creationId xmlns:a16="http://schemas.microsoft.com/office/drawing/2014/main" id="{29E2A4EE-3C4C-6156-418F-9E9EB400023E}"/>
              </a:ext>
            </a:extLst>
          </p:cNvPr>
          <p:cNvSpPr txBox="1"/>
          <p:nvPr/>
        </p:nvSpPr>
        <p:spPr>
          <a:xfrm>
            <a:off x="1556338"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25" name="テキスト ボックス 24">
            <a:extLst>
              <a:ext uri="{FF2B5EF4-FFF2-40B4-BE49-F238E27FC236}">
                <a16:creationId xmlns:a16="http://schemas.microsoft.com/office/drawing/2014/main" id="{FA6B1D68-9724-58B4-B38F-456B083248CA}"/>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F8DBA061-F740-929B-C826-0C3F19A3647C}"/>
              </a:ext>
            </a:extLst>
          </p:cNvPr>
          <p:cNvSpPr txBox="1"/>
          <p:nvPr/>
        </p:nvSpPr>
        <p:spPr>
          <a:xfrm>
            <a:off x="229479" y="184838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7C81485A-5768-BB90-0370-FFC1CA114941}"/>
              </a:ext>
            </a:extLst>
          </p:cNvPr>
          <p:cNvSpPr txBox="1"/>
          <p:nvPr/>
        </p:nvSpPr>
        <p:spPr>
          <a:xfrm>
            <a:off x="301506" y="442347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8" name="テキスト ボックス 27">
            <a:extLst>
              <a:ext uri="{FF2B5EF4-FFF2-40B4-BE49-F238E27FC236}">
                <a16:creationId xmlns:a16="http://schemas.microsoft.com/office/drawing/2014/main" id="{9EC8D9F8-86B6-177A-5AF3-2CD9E5487071}"/>
              </a:ext>
            </a:extLst>
          </p:cNvPr>
          <p:cNvSpPr txBox="1"/>
          <p:nvPr/>
        </p:nvSpPr>
        <p:spPr>
          <a:xfrm>
            <a:off x="2585155"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9" name="テキスト ボックス 28">
            <a:extLst>
              <a:ext uri="{FF2B5EF4-FFF2-40B4-BE49-F238E27FC236}">
                <a16:creationId xmlns:a16="http://schemas.microsoft.com/office/drawing/2014/main" id="{5DE06B95-3CAC-5C72-E642-58524C442E30}"/>
              </a:ext>
            </a:extLst>
          </p:cNvPr>
          <p:cNvSpPr txBox="1"/>
          <p:nvPr/>
        </p:nvSpPr>
        <p:spPr>
          <a:xfrm>
            <a:off x="2657182"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0" name="テキスト ボックス 29">
            <a:extLst>
              <a:ext uri="{FF2B5EF4-FFF2-40B4-BE49-F238E27FC236}">
                <a16:creationId xmlns:a16="http://schemas.microsoft.com/office/drawing/2014/main" id="{34F68DDD-183D-EAFC-4DBB-1FE6EDE4CAC2}"/>
              </a:ext>
            </a:extLst>
          </p:cNvPr>
          <p:cNvSpPr txBox="1"/>
          <p:nvPr/>
        </p:nvSpPr>
        <p:spPr>
          <a:xfrm>
            <a:off x="5010039"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4B58916B-3EEE-8983-23F9-BA14083B43EC}"/>
              </a:ext>
            </a:extLst>
          </p:cNvPr>
          <p:cNvSpPr txBox="1"/>
          <p:nvPr/>
        </p:nvSpPr>
        <p:spPr>
          <a:xfrm>
            <a:off x="5082066"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D9D87C46-36C1-6076-3A33-0F8C92960669}"/>
              </a:ext>
            </a:extLst>
          </p:cNvPr>
          <p:cNvSpPr txBox="1"/>
          <p:nvPr/>
        </p:nvSpPr>
        <p:spPr>
          <a:xfrm>
            <a:off x="7365715" y="187450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255E3360-A990-5942-0F7B-AB9AAAE31ED1}"/>
              </a:ext>
            </a:extLst>
          </p:cNvPr>
          <p:cNvSpPr txBox="1"/>
          <p:nvPr/>
        </p:nvSpPr>
        <p:spPr>
          <a:xfrm>
            <a:off x="7437742" y="444959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049BB5F7-EDA5-4C0D-F2D1-43A2D26D34B0}"/>
              </a:ext>
            </a:extLst>
          </p:cNvPr>
          <p:cNvSpPr txBox="1"/>
          <p:nvPr/>
        </p:nvSpPr>
        <p:spPr>
          <a:xfrm>
            <a:off x="9589776" y="4393244"/>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2194070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C080F7B6-C7AB-B485-8EDE-6821633769D0}"/>
              </a:ext>
            </a:extLst>
          </p:cNvPr>
          <p:cNvSpPr txBox="1"/>
          <p:nvPr/>
        </p:nvSpPr>
        <p:spPr>
          <a:xfrm>
            <a:off x="1621655" y="1791360"/>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 name="タイトル 1">
            <a:extLst>
              <a:ext uri="{FF2B5EF4-FFF2-40B4-BE49-F238E27FC236}">
                <a16:creationId xmlns:a16="http://schemas.microsoft.com/office/drawing/2014/main" id="{580BFBC0-5652-BF39-C700-A004CE8C6A01}"/>
              </a:ext>
            </a:extLst>
          </p:cNvPr>
          <p:cNvSpPr>
            <a:spLocks noGrp="1"/>
          </p:cNvSpPr>
          <p:nvPr>
            <p:ph type="title"/>
          </p:nvPr>
        </p:nvSpPr>
        <p:spPr/>
        <p:txBody>
          <a:bodyPr/>
          <a:lstStyle/>
          <a:p>
            <a:r>
              <a:rPr lang="ja-JP" altLang="en-US" dirty="0"/>
              <a:t>地域別の</a:t>
            </a:r>
            <a:r>
              <a:rPr lang="en-US" altLang="ja-JP" dirty="0"/>
              <a:t>WEO2021</a:t>
            </a:r>
            <a:r>
              <a:rPr lang="ja-JP" altLang="en-US" dirty="0"/>
              <a:t>～</a:t>
            </a:r>
            <a:r>
              <a:rPr lang="en-US" altLang="ja-JP" dirty="0"/>
              <a:t>WEO2025</a:t>
            </a:r>
            <a:r>
              <a:rPr lang="ja-JP" altLang="en-US" dirty="0"/>
              <a:t>の変化：石炭需要</a:t>
            </a:r>
            <a:endParaRPr kumimoji="1" lang="ja-JP" altLang="en-US" dirty="0"/>
          </a:p>
        </p:txBody>
      </p:sp>
      <p:sp>
        <p:nvSpPr>
          <p:cNvPr id="3" name="コンテンツ プレースホルダー 2">
            <a:extLst>
              <a:ext uri="{FF2B5EF4-FFF2-40B4-BE49-F238E27FC236}">
                <a16:creationId xmlns:a16="http://schemas.microsoft.com/office/drawing/2014/main" id="{1E779D2A-1965-F56C-29F2-40F645EEEEBF}"/>
              </a:ext>
            </a:extLst>
          </p:cNvPr>
          <p:cNvSpPr>
            <a:spLocks noGrp="1"/>
          </p:cNvSpPr>
          <p:nvPr>
            <p:ph idx="1"/>
          </p:nvPr>
        </p:nvSpPr>
        <p:spPr>
          <a:xfrm>
            <a:off x="838200" y="1032387"/>
            <a:ext cx="10515600" cy="1020697"/>
          </a:xfrm>
        </p:spPr>
        <p:txBody>
          <a:bodyPr>
            <a:noAutofit/>
          </a:bodyPr>
          <a:lstStyle/>
          <a:p>
            <a:r>
              <a:rPr lang="ja-JP" altLang="en-US" sz="1800" dirty="0"/>
              <a:t>連続下方シフトから</a:t>
            </a:r>
            <a:r>
              <a:rPr lang="en-US" altLang="ja-JP" sz="1800" dirty="0"/>
              <a:t>WEO2025</a:t>
            </a:r>
            <a:r>
              <a:rPr lang="ja-JP" altLang="en-US" sz="1800" dirty="0"/>
              <a:t>で</a:t>
            </a:r>
            <a:r>
              <a:rPr lang="ja-JP" altLang="en-US" sz="1800" u="sng" dirty="0"/>
              <a:t>上方シフト</a:t>
            </a:r>
            <a:r>
              <a:rPr lang="ja-JP" altLang="en-US" sz="1800" dirty="0"/>
              <a:t>しているのは北米、インドだけ</a:t>
            </a:r>
            <a:endParaRPr lang="en-US" altLang="ja-JP" sz="1800" u="sng" dirty="0"/>
          </a:p>
          <a:p>
            <a:r>
              <a:rPr lang="ja-JP" altLang="en-US" sz="1800" dirty="0"/>
              <a:t>中国だけが「過去のトレンド：増加⇒将来シナリオ：低下」という（不自然な）想定は変わらず</a:t>
            </a:r>
            <a:endParaRPr lang="en-US" altLang="ja-JP" sz="1800" dirty="0"/>
          </a:p>
        </p:txBody>
      </p:sp>
      <p:graphicFrame>
        <p:nvGraphicFramePr>
          <p:cNvPr id="5" name="グラフ 4">
            <a:extLst>
              <a:ext uri="{FF2B5EF4-FFF2-40B4-BE49-F238E27FC236}">
                <a16:creationId xmlns:a16="http://schemas.microsoft.com/office/drawing/2014/main" id="{0B049BD6-365A-4E88-9A98-AC85A524B46F}"/>
              </a:ext>
            </a:extLst>
          </p:cNvPr>
          <p:cNvGraphicFramePr>
            <a:graphicFrameLocks/>
          </p:cNvGraphicFramePr>
          <p:nvPr/>
        </p:nvGraphicFramePr>
        <p:xfrm>
          <a:off x="2510870" y="1737383"/>
          <a:ext cx="2454041" cy="2614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36744F91-AEF6-44C9-B509-B1F0A27C663C}"/>
              </a:ext>
            </a:extLst>
          </p:cNvPr>
          <p:cNvGraphicFramePr>
            <a:graphicFrameLocks/>
          </p:cNvGraphicFramePr>
          <p:nvPr/>
        </p:nvGraphicFramePr>
        <p:xfrm>
          <a:off x="4904992" y="1688992"/>
          <a:ext cx="2457855" cy="26146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35CADCBC-0351-4382-9D40-9A9CD5589C09}"/>
              </a:ext>
            </a:extLst>
          </p:cNvPr>
          <p:cNvGraphicFramePr>
            <a:graphicFrameLocks/>
          </p:cNvGraphicFramePr>
          <p:nvPr/>
        </p:nvGraphicFramePr>
        <p:xfrm>
          <a:off x="7286753" y="1713111"/>
          <a:ext cx="3627348" cy="26146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グラフ 7">
            <a:extLst>
              <a:ext uri="{FF2B5EF4-FFF2-40B4-BE49-F238E27FC236}">
                <a16:creationId xmlns:a16="http://schemas.microsoft.com/office/drawing/2014/main" id="{D25E9801-2985-44D8-9FDA-ADB2FFB498C9}"/>
              </a:ext>
            </a:extLst>
          </p:cNvPr>
          <p:cNvGraphicFramePr>
            <a:graphicFrameLocks/>
          </p:cNvGraphicFramePr>
          <p:nvPr/>
        </p:nvGraphicFramePr>
        <p:xfrm>
          <a:off x="222411" y="4290715"/>
          <a:ext cx="2382662" cy="2525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グラフ 8">
            <a:extLst>
              <a:ext uri="{FF2B5EF4-FFF2-40B4-BE49-F238E27FC236}">
                <a16:creationId xmlns:a16="http://schemas.microsoft.com/office/drawing/2014/main" id="{DF57F2CD-0B67-4C33-96C3-B66E54605D3F}"/>
              </a:ext>
            </a:extLst>
          </p:cNvPr>
          <p:cNvGraphicFramePr>
            <a:graphicFrameLocks/>
          </p:cNvGraphicFramePr>
          <p:nvPr/>
        </p:nvGraphicFramePr>
        <p:xfrm>
          <a:off x="2506834" y="4313970"/>
          <a:ext cx="2386051" cy="250240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グラフ 9">
            <a:extLst>
              <a:ext uri="{FF2B5EF4-FFF2-40B4-BE49-F238E27FC236}">
                <a16:creationId xmlns:a16="http://schemas.microsoft.com/office/drawing/2014/main" id="{C8AF2865-2C75-4484-B8CA-64D4905264BA}"/>
              </a:ext>
            </a:extLst>
          </p:cNvPr>
          <p:cNvGraphicFramePr>
            <a:graphicFrameLocks/>
          </p:cNvGraphicFramePr>
          <p:nvPr/>
        </p:nvGraphicFramePr>
        <p:xfrm>
          <a:off x="4821536" y="4355598"/>
          <a:ext cx="2559879" cy="25024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グラフ 10">
            <a:extLst>
              <a:ext uri="{FF2B5EF4-FFF2-40B4-BE49-F238E27FC236}">
                <a16:creationId xmlns:a16="http://schemas.microsoft.com/office/drawing/2014/main" id="{1C3857F5-4257-40C1-BE09-BF28BE166355}"/>
              </a:ext>
            </a:extLst>
          </p:cNvPr>
          <p:cNvGraphicFramePr>
            <a:graphicFrameLocks/>
          </p:cNvGraphicFramePr>
          <p:nvPr/>
        </p:nvGraphicFramePr>
        <p:xfrm>
          <a:off x="7203550" y="4307207"/>
          <a:ext cx="2382664" cy="25024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グラフ 11">
            <a:extLst>
              <a:ext uri="{FF2B5EF4-FFF2-40B4-BE49-F238E27FC236}">
                <a16:creationId xmlns:a16="http://schemas.microsoft.com/office/drawing/2014/main" id="{84F0F882-8C22-4DCD-A4A5-341F188298E8}"/>
              </a:ext>
            </a:extLst>
          </p:cNvPr>
          <p:cNvGraphicFramePr>
            <a:graphicFrameLocks/>
          </p:cNvGraphicFramePr>
          <p:nvPr/>
        </p:nvGraphicFramePr>
        <p:xfrm>
          <a:off x="9421219" y="4307206"/>
          <a:ext cx="2457855" cy="25024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グラフ 12">
            <a:extLst>
              <a:ext uri="{FF2B5EF4-FFF2-40B4-BE49-F238E27FC236}">
                <a16:creationId xmlns:a16="http://schemas.microsoft.com/office/drawing/2014/main" id="{4EC80155-CAF8-40B3-A801-B468F089A4FC}"/>
              </a:ext>
            </a:extLst>
          </p:cNvPr>
          <p:cNvGraphicFramePr>
            <a:graphicFrameLocks/>
          </p:cNvGraphicFramePr>
          <p:nvPr/>
        </p:nvGraphicFramePr>
        <p:xfrm>
          <a:off x="81144" y="1731974"/>
          <a:ext cx="2578632" cy="2580160"/>
        </p:xfrm>
        <a:graphic>
          <a:graphicData uri="http://schemas.openxmlformats.org/drawingml/2006/chart">
            <c:chart xmlns:c="http://schemas.openxmlformats.org/drawingml/2006/chart" xmlns:r="http://schemas.openxmlformats.org/officeDocument/2006/relationships" r:id="rId10"/>
          </a:graphicData>
        </a:graphic>
      </p:graphicFrame>
      <p:sp>
        <p:nvSpPr>
          <p:cNvPr id="22" name="スライド番号プレースホルダー 3">
            <a:extLst>
              <a:ext uri="{FF2B5EF4-FFF2-40B4-BE49-F238E27FC236}">
                <a16:creationId xmlns:a16="http://schemas.microsoft.com/office/drawing/2014/main" id="{DC782563-5E4B-AA07-0725-3BF10B86D72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37</a:t>
            </a:fld>
            <a:endParaRPr kumimoji="0" lang="en-US" altLang="ja-JP" sz="2000" dirty="0">
              <a:solidFill>
                <a:schemeClr val="tx1">
                  <a:lumMod val="50000"/>
                  <a:lumOff val="50000"/>
                </a:schemeClr>
              </a:solidFill>
              <a:cs typeface="Arial" panose="020B0604020202020204" pitchFamily="34" charset="0"/>
            </a:endParaRPr>
          </a:p>
        </p:txBody>
      </p:sp>
      <p:sp>
        <p:nvSpPr>
          <p:cNvPr id="24" name="テキスト ボックス 23">
            <a:extLst>
              <a:ext uri="{FF2B5EF4-FFF2-40B4-BE49-F238E27FC236}">
                <a16:creationId xmlns:a16="http://schemas.microsoft.com/office/drawing/2014/main" id="{8EE06540-88D7-C569-DE6F-BEC0004BD33D}"/>
              </a:ext>
            </a:extLst>
          </p:cNvPr>
          <p:cNvSpPr txBox="1"/>
          <p:nvPr/>
        </p:nvSpPr>
        <p:spPr>
          <a:xfrm>
            <a:off x="1556338"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25" name="テキスト ボックス 24">
            <a:extLst>
              <a:ext uri="{FF2B5EF4-FFF2-40B4-BE49-F238E27FC236}">
                <a16:creationId xmlns:a16="http://schemas.microsoft.com/office/drawing/2014/main" id="{72F92370-690E-53E2-B408-9D2265D9F3E6}"/>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B9E4BD67-44CC-EBB3-9BCA-A5B486D5B797}"/>
              </a:ext>
            </a:extLst>
          </p:cNvPr>
          <p:cNvSpPr txBox="1"/>
          <p:nvPr/>
        </p:nvSpPr>
        <p:spPr>
          <a:xfrm>
            <a:off x="229479" y="184838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B77375D1-8C0E-5863-F085-9B39C92B6DB1}"/>
              </a:ext>
            </a:extLst>
          </p:cNvPr>
          <p:cNvSpPr txBox="1"/>
          <p:nvPr/>
        </p:nvSpPr>
        <p:spPr>
          <a:xfrm>
            <a:off x="301506" y="442347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8" name="テキスト ボックス 27">
            <a:extLst>
              <a:ext uri="{FF2B5EF4-FFF2-40B4-BE49-F238E27FC236}">
                <a16:creationId xmlns:a16="http://schemas.microsoft.com/office/drawing/2014/main" id="{5513CC06-78D9-1A0E-BABA-15DCB9795104}"/>
              </a:ext>
            </a:extLst>
          </p:cNvPr>
          <p:cNvSpPr txBox="1"/>
          <p:nvPr/>
        </p:nvSpPr>
        <p:spPr>
          <a:xfrm>
            <a:off x="2585155"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9" name="テキスト ボックス 28">
            <a:extLst>
              <a:ext uri="{FF2B5EF4-FFF2-40B4-BE49-F238E27FC236}">
                <a16:creationId xmlns:a16="http://schemas.microsoft.com/office/drawing/2014/main" id="{BCBE7C2E-83D8-364D-6AFD-FADCBA8216DF}"/>
              </a:ext>
            </a:extLst>
          </p:cNvPr>
          <p:cNvSpPr txBox="1"/>
          <p:nvPr/>
        </p:nvSpPr>
        <p:spPr>
          <a:xfrm>
            <a:off x="2657182"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0" name="テキスト ボックス 29">
            <a:extLst>
              <a:ext uri="{FF2B5EF4-FFF2-40B4-BE49-F238E27FC236}">
                <a16:creationId xmlns:a16="http://schemas.microsoft.com/office/drawing/2014/main" id="{E21F98C6-CA4E-9203-7B10-56C2CAE6ED74}"/>
              </a:ext>
            </a:extLst>
          </p:cNvPr>
          <p:cNvSpPr txBox="1"/>
          <p:nvPr/>
        </p:nvSpPr>
        <p:spPr>
          <a:xfrm>
            <a:off x="5010039" y="186144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99216184-6A0F-72A5-E9CC-371BEE48A9CA}"/>
              </a:ext>
            </a:extLst>
          </p:cNvPr>
          <p:cNvSpPr txBox="1"/>
          <p:nvPr/>
        </p:nvSpPr>
        <p:spPr>
          <a:xfrm>
            <a:off x="5082066"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6A31977A-B723-F27F-484D-6F18CC0F8223}"/>
              </a:ext>
            </a:extLst>
          </p:cNvPr>
          <p:cNvSpPr txBox="1"/>
          <p:nvPr/>
        </p:nvSpPr>
        <p:spPr>
          <a:xfrm>
            <a:off x="7365715" y="187450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9280090D-9A21-1F8D-10C9-C740082E86F7}"/>
              </a:ext>
            </a:extLst>
          </p:cNvPr>
          <p:cNvSpPr txBox="1"/>
          <p:nvPr/>
        </p:nvSpPr>
        <p:spPr>
          <a:xfrm>
            <a:off x="7437742" y="444959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C502474D-F316-2B13-4D4F-20161EE5384F}"/>
              </a:ext>
            </a:extLst>
          </p:cNvPr>
          <p:cNvSpPr txBox="1"/>
          <p:nvPr/>
        </p:nvSpPr>
        <p:spPr>
          <a:xfrm>
            <a:off x="9589776" y="4393244"/>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3306246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F6264FF8-BDA8-52DF-4D18-306D023515C9}"/>
              </a:ext>
            </a:extLst>
          </p:cNvPr>
          <p:cNvSpPr txBox="1"/>
          <p:nvPr/>
        </p:nvSpPr>
        <p:spPr>
          <a:xfrm>
            <a:off x="1621655" y="1937275"/>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 name="タイトル 1">
            <a:extLst>
              <a:ext uri="{FF2B5EF4-FFF2-40B4-BE49-F238E27FC236}">
                <a16:creationId xmlns:a16="http://schemas.microsoft.com/office/drawing/2014/main" id="{4EDE1968-A19D-1554-76C7-9BBD42A708B3}"/>
              </a:ext>
            </a:extLst>
          </p:cNvPr>
          <p:cNvSpPr>
            <a:spLocks noGrp="1"/>
          </p:cNvSpPr>
          <p:nvPr>
            <p:ph type="title"/>
          </p:nvPr>
        </p:nvSpPr>
        <p:spPr/>
        <p:txBody>
          <a:bodyPr/>
          <a:lstStyle/>
          <a:p>
            <a:r>
              <a:rPr lang="ja-JP" altLang="en-US" dirty="0"/>
              <a:t>地域別の</a:t>
            </a:r>
            <a:r>
              <a:rPr lang="en-US" altLang="ja-JP" dirty="0"/>
              <a:t>WEO2021</a:t>
            </a:r>
            <a:r>
              <a:rPr lang="ja-JP" altLang="en-US" dirty="0"/>
              <a:t>～</a:t>
            </a:r>
            <a:r>
              <a:rPr lang="en-US" altLang="ja-JP" dirty="0"/>
              <a:t>WEO2025</a:t>
            </a:r>
            <a:r>
              <a:rPr lang="ja-JP" altLang="en-US" dirty="0"/>
              <a:t>の変化：天然ガス需要</a:t>
            </a:r>
            <a:endParaRPr kumimoji="1" lang="ja-JP" altLang="en-US" dirty="0"/>
          </a:p>
        </p:txBody>
      </p:sp>
      <p:sp>
        <p:nvSpPr>
          <p:cNvPr id="3" name="コンテンツ プレースホルダー 2">
            <a:extLst>
              <a:ext uri="{FF2B5EF4-FFF2-40B4-BE49-F238E27FC236}">
                <a16:creationId xmlns:a16="http://schemas.microsoft.com/office/drawing/2014/main" id="{9A96758E-1EE0-54C8-3781-D7443046A6C4}"/>
              </a:ext>
            </a:extLst>
          </p:cNvPr>
          <p:cNvSpPr>
            <a:spLocks noGrp="1"/>
          </p:cNvSpPr>
          <p:nvPr>
            <p:ph idx="1"/>
          </p:nvPr>
        </p:nvSpPr>
        <p:spPr>
          <a:xfrm>
            <a:off x="838200" y="1032387"/>
            <a:ext cx="10515600" cy="921104"/>
          </a:xfrm>
        </p:spPr>
        <p:txBody>
          <a:bodyPr>
            <a:normAutofit fontScale="92500"/>
          </a:bodyPr>
          <a:lstStyle/>
          <a:p>
            <a:r>
              <a:rPr lang="en-US" altLang="ja-JP" sz="2400" dirty="0"/>
              <a:t>WEO2025</a:t>
            </a:r>
            <a:r>
              <a:rPr lang="ja-JP" altLang="en-US" dirty="0"/>
              <a:t>で</a:t>
            </a:r>
            <a:r>
              <a:rPr lang="ja-JP" altLang="en-US" sz="2400" u="sng" dirty="0"/>
              <a:t>上方シフト</a:t>
            </a:r>
            <a:r>
              <a:rPr lang="ja-JP" altLang="en-US" sz="2400" dirty="0"/>
              <a:t>しているのは北米、中国、インド、中印以外のアジア</a:t>
            </a:r>
            <a:endParaRPr lang="en-US" altLang="ja-JP" sz="2400" dirty="0"/>
          </a:p>
          <a:p>
            <a:r>
              <a:rPr lang="en-US" altLang="ja-JP" sz="2400" dirty="0"/>
              <a:t>WEO2025</a:t>
            </a:r>
            <a:r>
              <a:rPr lang="ja-JP" altLang="en-US" dirty="0"/>
              <a:t>で</a:t>
            </a:r>
            <a:r>
              <a:rPr lang="ja-JP" altLang="en-US" sz="2400" u="sng" dirty="0"/>
              <a:t>下方シフト</a:t>
            </a:r>
            <a:r>
              <a:rPr lang="ja-JP" altLang="en-US" dirty="0"/>
              <a:t>し</a:t>
            </a:r>
            <a:r>
              <a:rPr lang="ja-JP" altLang="en-US" sz="2400" dirty="0"/>
              <a:t>ているのはアフリカ</a:t>
            </a:r>
            <a:endParaRPr kumimoji="1" lang="ja-JP" altLang="en-US" sz="2400" dirty="0"/>
          </a:p>
        </p:txBody>
      </p:sp>
      <p:graphicFrame>
        <p:nvGraphicFramePr>
          <p:cNvPr id="4" name="グラフ 3">
            <a:extLst>
              <a:ext uri="{FF2B5EF4-FFF2-40B4-BE49-F238E27FC236}">
                <a16:creationId xmlns:a16="http://schemas.microsoft.com/office/drawing/2014/main" id="{F39A77DB-01BC-4321-969F-FB6A0D8E0A3F}"/>
              </a:ext>
            </a:extLst>
          </p:cNvPr>
          <p:cNvGraphicFramePr>
            <a:graphicFrameLocks/>
          </p:cNvGraphicFramePr>
          <p:nvPr/>
        </p:nvGraphicFramePr>
        <p:xfrm>
          <a:off x="220249" y="4272479"/>
          <a:ext cx="2411177" cy="2585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a:extLst>
              <a:ext uri="{FF2B5EF4-FFF2-40B4-BE49-F238E27FC236}">
                <a16:creationId xmlns:a16="http://schemas.microsoft.com/office/drawing/2014/main" id="{146DDCA8-5D73-4042-AF4C-D320578EFAD0}"/>
              </a:ext>
            </a:extLst>
          </p:cNvPr>
          <p:cNvGraphicFramePr>
            <a:graphicFrameLocks/>
          </p:cNvGraphicFramePr>
          <p:nvPr/>
        </p:nvGraphicFramePr>
        <p:xfrm>
          <a:off x="2616057" y="4281921"/>
          <a:ext cx="2411176" cy="2623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a:extLst>
              <a:ext uri="{FF2B5EF4-FFF2-40B4-BE49-F238E27FC236}">
                <a16:creationId xmlns:a16="http://schemas.microsoft.com/office/drawing/2014/main" id="{AB0EE0A6-AC37-4A65-A738-3975BA982134}"/>
              </a:ext>
            </a:extLst>
          </p:cNvPr>
          <p:cNvGraphicFramePr>
            <a:graphicFrameLocks/>
          </p:cNvGraphicFramePr>
          <p:nvPr/>
        </p:nvGraphicFramePr>
        <p:xfrm>
          <a:off x="5057081" y="4262999"/>
          <a:ext cx="2411176" cy="25855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64A2CCC6-609B-4E09-B94C-2550C67D93BC}"/>
              </a:ext>
            </a:extLst>
          </p:cNvPr>
          <p:cNvGraphicFramePr>
            <a:graphicFrameLocks/>
          </p:cNvGraphicFramePr>
          <p:nvPr/>
        </p:nvGraphicFramePr>
        <p:xfrm>
          <a:off x="7397388" y="4272479"/>
          <a:ext cx="2411176" cy="2585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グラフ 7">
            <a:extLst>
              <a:ext uri="{FF2B5EF4-FFF2-40B4-BE49-F238E27FC236}">
                <a16:creationId xmlns:a16="http://schemas.microsoft.com/office/drawing/2014/main" id="{D14D6FE0-D454-402D-A787-5B43C562AC40}"/>
              </a:ext>
            </a:extLst>
          </p:cNvPr>
          <p:cNvGraphicFramePr>
            <a:graphicFrameLocks/>
          </p:cNvGraphicFramePr>
          <p:nvPr/>
        </p:nvGraphicFramePr>
        <p:xfrm>
          <a:off x="9637114" y="4234235"/>
          <a:ext cx="2411176" cy="26237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グラフ 8">
            <a:extLst>
              <a:ext uri="{FF2B5EF4-FFF2-40B4-BE49-F238E27FC236}">
                <a16:creationId xmlns:a16="http://schemas.microsoft.com/office/drawing/2014/main" id="{2306D585-71E1-4461-A45F-6EBE35FE5A0A}"/>
              </a:ext>
            </a:extLst>
          </p:cNvPr>
          <p:cNvGraphicFramePr>
            <a:graphicFrameLocks/>
          </p:cNvGraphicFramePr>
          <p:nvPr/>
        </p:nvGraphicFramePr>
        <p:xfrm>
          <a:off x="157846" y="1953491"/>
          <a:ext cx="2394644" cy="238948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グラフ 9">
            <a:extLst>
              <a:ext uri="{FF2B5EF4-FFF2-40B4-BE49-F238E27FC236}">
                <a16:creationId xmlns:a16="http://schemas.microsoft.com/office/drawing/2014/main" id="{EED523B1-AACE-4250-B512-2F8AD3426CED}"/>
              </a:ext>
            </a:extLst>
          </p:cNvPr>
          <p:cNvGraphicFramePr>
            <a:graphicFrameLocks/>
          </p:cNvGraphicFramePr>
          <p:nvPr/>
        </p:nvGraphicFramePr>
        <p:xfrm>
          <a:off x="2631427" y="1886407"/>
          <a:ext cx="2395806" cy="238607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グラフ 10">
            <a:extLst>
              <a:ext uri="{FF2B5EF4-FFF2-40B4-BE49-F238E27FC236}">
                <a16:creationId xmlns:a16="http://schemas.microsoft.com/office/drawing/2014/main" id="{236C2CCC-5643-4221-9D79-DF341A5B196D}"/>
              </a:ext>
            </a:extLst>
          </p:cNvPr>
          <p:cNvGraphicFramePr>
            <a:graphicFrameLocks/>
          </p:cNvGraphicFramePr>
          <p:nvPr/>
        </p:nvGraphicFramePr>
        <p:xfrm>
          <a:off x="5027233" y="1891128"/>
          <a:ext cx="2395807" cy="23860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グラフ 11">
            <a:extLst>
              <a:ext uri="{FF2B5EF4-FFF2-40B4-BE49-F238E27FC236}">
                <a16:creationId xmlns:a16="http://schemas.microsoft.com/office/drawing/2014/main" id="{7C94DCEB-F935-4341-96F4-C64CF9E7CA3C}"/>
              </a:ext>
            </a:extLst>
          </p:cNvPr>
          <p:cNvGraphicFramePr>
            <a:graphicFrameLocks/>
          </p:cNvGraphicFramePr>
          <p:nvPr/>
        </p:nvGraphicFramePr>
        <p:xfrm>
          <a:off x="7452888" y="1776701"/>
          <a:ext cx="3691201" cy="2565150"/>
        </p:xfrm>
        <a:graphic>
          <a:graphicData uri="http://schemas.openxmlformats.org/drawingml/2006/chart">
            <c:chart xmlns:c="http://schemas.openxmlformats.org/drawingml/2006/chart" xmlns:r="http://schemas.openxmlformats.org/officeDocument/2006/relationships" r:id="rId10"/>
          </a:graphicData>
        </a:graphic>
      </p:graphicFrame>
      <p:sp>
        <p:nvSpPr>
          <p:cNvPr id="22" name="スライド番号プレースホルダー 3">
            <a:extLst>
              <a:ext uri="{FF2B5EF4-FFF2-40B4-BE49-F238E27FC236}">
                <a16:creationId xmlns:a16="http://schemas.microsoft.com/office/drawing/2014/main" id="{64294C37-812B-B687-0DB7-313BDECB7C46}"/>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38</a:t>
            </a:fld>
            <a:endParaRPr kumimoji="0" lang="en-US" altLang="ja-JP" sz="2000" dirty="0">
              <a:solidFill>
                <a:schemeClr val="tx1">
                  <a:lumMod val="50000"/>
                  <a:lumOff val="50000"/>
                </a:schemeClr>
              </a:solidFill>
              <a:cs typeface="Arial" panose="020B0604020202020204" pitchFamily="34" charset="0"/>
            </a:endParaRPr>
          </a:p>
        </p:txBody>
      </p:sp>
      <p:sp>
        <p:nvSpPr>
          <p:cNvPr id="24" name="テキスト ボックス 23">
            <a:extLst>
              <a:ext uri="{FF2B5EF4-FFF2-40B4-BE49-F238E27FC236}">
                <a16:creationId xmlns:a16="http://schemas.microsoft.com/office/drawing/2014/main" id="{FCCDF244-49EE-7E3D-0B99-05C8246D00FC}"/>
              </a:ext>
            </a:extLst>
          </p:cNvPr>
          <p:cNvSpPr txBox="1"/>
          <p:nvPr/>
        </p:nvSpPr>
        <p:spPr>
          <a:xfrm>
            <a:off x="1556338"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25" name="テキスト ボックス 24">
            <a:extLst>
              <a:ext uri="{FF2B5EF4-FFF2-40B4-BE49-F238E27FC236}">
                <a16:creationId xmlns:a16="http://schemas.microsoft.com/office/drawing/2014/main" id="{0B271798-A89F-A0F1-0C63-BCCEF1A30495}"/>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28FFA38C-381C-06D4-EAC1-93CF191E2C7C}"/>
              </a:ext>
            </a:extLst>
          </p:cNvPr>
          <p:cNvSpPr txBox="1"/>
          <p:nvPr/>
        </p:nvSpPr>
        <p:spPr>
          <a:xfrm>
            <a:off x="229479" y="199643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61B96DAA-5511-670C-0C5C-561CAA95843C}"/>
              </a:ext>
            </a:extLst>
          </p:cNvPr>
          <p:cNvSpPr txBox="1"/>
          <p:nvPr/>
        </p:nvSpPr>
        <p:spPr>
          <a:xfrm>
            <a:off x="301506" y="442347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8" name="テキスト ボックス 27">
            <a:extLst>
              <a:ext uri="{FF2B5EF4-FFF2-40B4-BE49-F238E27FC236}">
                <a16:creationId xmlns:a16="http://schemas.microsoft.com/office/drawing/2014/main" id="{E8D0F530-6E09-A665-545B-EC497F2C20CA}"/>
              </a:ext>
            </a:extLst>
          </p:cNvPr>
          <p:cNvSpPr txBox="1"/>
          <p:nvPr/>
        </p:nvSpPr>
        <p:spPr>
          <a:xfrm>
            <a:off x="2585155" y="200949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9" name="テキスト ボックス 28">
            <a:extLst>
              <a:ext uri="{FF2B5EF4-FFF2-40B4-BE49-F238E27FC236}">
                <a16:creationId xmlns:a16="http://schemas.microsoft.com/office/drawing/2014/main" id="{0EAD6613-94D5-AD24-27E6-B311719E20A6}"/>
              </a:ext>
            </a:extLst>
          </p:cNvPr>
          <p:cNvSpPr txBox="1"/>
          <p:nvPr/>
        </p:nvSpPr>
        <p:spPr>
          <a:xfrm>
            <a:off x="2657182"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0" name="テキスト ボックス 29">
            <a:extLst>
              <a:ext uri="{FF2B5EF4-FFF2-40B4-BE49-F238E27FC236}">
                <a16:creationId xmlns:a16="http://schemas.microsoft.com/office/drawing/2014/main" id="{DDC1CB86-49D4-B558-64EE-140F2165460C}"/>
              </a:ext>
            </a:extLst>
          </p:cNvPr>
          <p:cNvSpPr txBox="1"/>
          <p:nvPr/>
        </p:nvSpPr>
        <p:spPr>
          <a:xfrm>
            <a:off x="5010039" y="200949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730CB421-4E87-3B0C-E5B6-8FC4D1252F97}"/>
              </a:ext>
            </a:extLst>
          </p:cNvPr>
          <p:cNvSpPr txBox="1"/>
          <p:nvPr/>
        </p:nvSpPr>
        <p:spPr>
          <a:xfrm>
            <a:off x="5082066" y="443653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39936073-76A1-253E-A3C8-55941A14C339}"/>
              </a:ext>
            </a:extLst>
          </p:cNvPr>
          <p:cNvSpPr txBox="1"/>
          <p:nvPr/>
        </p:nvSpPr>
        <p:spPr>
          <a:xfrm>
            <a:off x="7365715" y="2022557"/>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183863DB-A724-92E5-A263-9420A6419340}"/>
              </a:ext>
            </a:extLst>
          </p:cNvPr>
          <p:cNvSpPr txBox="1"/>
          <p:nvPr/>
        </p:nvSpPr>
        <p:spPr>
          <a:xfrm>
            <a:off x="7437742" y="444959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521A648E-34BE-4C97-6B71-7C902DD30BCF}"/>
              </a:ext>
            </a:extLst>
          </p:cNvPr>
          <p:cNvSpPr txBox="1"/>
          <p:nvPr/>
        </p:nvSpPr>
        <p:spPr>
          <a:xfrm>
            <a:off x="9589776" y="4393244"/>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386860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F612F-1858-5FF1-BEC0-C91767BE68CB}"/>
            </a:ext>
          </a:extLst>
        </p:cNvPr>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5FB90A70-FB75-4218-AE7D-DF03585F5CE0}"/>
              </a:ext>
            </a:extLst>
          </p:cNvPr>
          <p:cNvGraphicFramePr>
            <a:graphicFrameLocks/>
          </p:cNvGraphicFramePr>
          <p:nvPr/>
        </p:nvGraphicFramePr>
        <p:xfrm>
          <a:off x="109473" y="1824062"/>
          <a:ext cx="2563679" cy="238518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a16="http://schemas.microsoft.com/office/drawing/2014/main" id="{A23320B3-6065-E1BA-D7F2-938B72B3F389}"/>
              </a:ext>
            </a:extLst>
          </p:cNvPr>
          <p:cNvSpPr txBox="1"/>
          <p:nvPr/>
        </p:nvSpPr>
        <p:spPr>
          <a:xfrm>
            <a:off x="1623691" y="1861709"/>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 name="タイトル 1">
            <a:extLst>
              <a:ext uri="{FF2B5EF4-FFF2-40B4-BE49-F238E27FC236}">
                <a16:creationId xmlns:a16="http://schemas.microsoft.com/office/drawing/2014/main" id="{2A6F001E-86CA-E87F-B6B7-9C339D2A10FD}"/>
              </a:ext>
            </a:extLst>
          </p:cNvPr>
          <p:cNvSpPr>
            <a:spLocks noGrp="1"/>
          </p:cNvSpPr>
          <p:nvPr>
            <p:ph type="title"/>
          </p:nvPr>
        </p:nvSpPr>
        <p:spPr/>
        <p:txBody>
          <a:bodyPr/>
          <a:lstStyle/>
          <a:p>
            <a:r>
              <a:rPr lang="ja-JP" altLang="en-US" dirty="0"/>
              <a:t>地域別の</a:t>
            </a:r>
            <a:r>
              <a:rPr lang="en-US" altLang="ja-JP" dirty="0"/>
              <a:t>WEO2021</a:t>
            </a:r>
            <a:r>
              <a:rPr lang="ja-JP" altLang="en-US" dirty="0"/>
              <a:t>～</a:t>
            </a:r>
            <a:r>
              <a:rPr lang="en-US" altLang="ja-JP" dirty="0"/>
              <a:t>WEO2025</a:t>
            </a:r>
            <a:r>
              <a:rPr lang="ja-JP" altLang="en-US" dirty="0"/>
              <a:t>の変化：再エネ需要</a:t>
            </a:r>
            <a:endParaRPr kumimoji="1" lang="ja-JP" altLang="en-US" dirty="0"/>
          </a:p>
        </p:txBody>
      </p:sp>
      <p:sp>
        <p:nvSpPr>
          <p:cNvPr id="3" name="コンテンツ プレースホルダー 2">
            <a:extLst>
              <a:ext uri="{FF2B5EF4-FFF2-40B4-BE49-F238E27FC236}">
                <a16:creationId xmlns:a16="http://schemas.microsoft.com/office/drawing/2014/main" id="{8AEA4519-BCB4-761F-B040-E66E335FE6C7}"/>
              </a:ext>
            </a:extLst>
          </p:cNvPr>
          <p:cNvSpPr>
            <a:spLocks noGrp="1"/>
          </p:cNvSpPr>
          <p:nvPr>
            <p:ph idx="1"/>
          </p:nvPr>
        </p:nvSpPr>
        <p:spPr>
          <a:xfrm>
            <a:off x="838200" y="1032387"/>
            <a:ext cx="10515600" cy="1035249"/>
          </a:xfrm>
        </p:spPr>
        <p:txBody>
          <a:bodyPr>
            <a:normAutofit/>
          </a:bodyPr>
          <a:lstStyle/>
          <a:p>
            <a:r>
              <a:rPr lang="en-US" altLang="ja-JP" sz="1800" dirty="0"/>
              <a:t>WEO2025</a:t>
            </a:r>
            <a:r>
              <a:rPr lang="ja-JP" altLang="en-US" sz="1800" dirty="0"/>
              <a:t>で北米、中南米、中東は</a:t>
            </a:r>
            <a:r>
              <a:rPr lang="ja-JP" altLang="en-US" sz="1800" u="sng" dirty="0"/>
              <a:t>下方シフト</a:t>
            </a:r>
            <a:r>
              <a:rPr lang="ja-JP" altLang="en-US" sz="1800" dirty="0"/>
              <a:t>、特に北米はシフト幅が大きい</a:t>
            </a:r>
            <a:endParaRPr lang="en-US" altLang="ja-JP" sz="1800" dirty="0"/>
          </a:p>
          <a:p>
            <a:r>
              <a:rPr lang="ja-JP" altLang="en-US" sz="1800" dirty="0"/>
              <a:t>毎年大きく上方シフトしてきた中国は上げ止まり、インドは更に</a:t>
            </a:r>
            <a:r>
              <a:rPr lang="ja-JP" altLang="en-US" sz="1800" u="sng" dirty="0"/>
              <a:t>上方シフト</a:t>
            </a:r>
            <a:endParaRPr lang="en-US" altLang="ja-JP" sz="1800" u="sng" dirty="0"/>
          </a:p>
          <a:p>
            <a:pPr marL="0" indent="0">
              <a:buNone/>
            </a:pPr>
            <a:endParaRPr lang="en-US" altLang="ja-JP" sz="1800" dirty="0"/>
          </a:p>
        </p:txBody>
      </p:sp>
      <p:graphicFrame>
        <p:nvGraphicFramePr>
          <p:cNvPr id="28" name="グラフ 27">
            <a:extLst>
              <a:ext uri="{FF2B5EF4-FFF2-40B4-BE49-F238E27FC236}">
                <a16:creationId xmlns:a16="http://schemas.microsoft.com/office/drawing/2014/main" id="{2923D002-547B-46E0-BA40-08F32155212E}"/>
              </a:ext>
            </a:extLst>
          </p:cNvPr>
          <p:cNvGraphicFramePr>
            <a:graphicFrameLocks/>
          </p:cNvGraphicFramePr>
          <p:nvPr/>
        </p:nvGraphicFramePr>
        <p:xfrm>
          <a:off x="2480192" y="1824553"/>
          <a:ext cx="2546733" cy="23851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a:extLst>
              <a:ext uri="{FF2B5EF4-FFF2-40B4-BE49-F238E27FC236}">
                <a16:creationId xmlns:a16="http://schemas.microsoft.com/office/drawing/2014/main" id="{DD081502-660E-4FEE-AB9F-FD45F6A5E6A2}"/>
              </a:ext>
            </a:extLst>
          </p:cNvPr>
          <p:cNvGraphicFramePr>
            <a:graphicFrameLocks/>
          </p:cNvGraphicFramePr>
          <p:nvPr/>
        </p:nvGraphicFramePr>
        <p:xfrm>
          <a:off x="4904285" y="1824062"/>
          <a:ext cx="2533457" cy="23856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グラフ 29">
            <a:extLst>
              <a:ext uri="{FF2B5EF4-FFF2-40B4-BE49-F238E27FC236}">
                <a16:creationId xmlns:a16="http://schemas.microsoft.com/office/drawing/2014/main" id="{1C0125A0-9313-40D9-8188-92C3CABDDBF2}"/>
              </a:ext>
            </a:extLst>
          </p:cNvPr>
          <p:cNvGraphicFramePr>
            <a:graphicFrameLocks/>
          </p:cNvGraphicFramePr>
          <p:nvPr/>
        </p:nvGraphicFramePr>
        <p:xfrm>
          <a:off x="7357804" y="1815598"/>
          <a:ext cx="3842901" cy="23856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a:extLst>
              <a:ext uri="{FF2B5EF4-FFF2-40B4-BE49-F238E27FC236}">
                <a16:creationId xmlns:a16="http://schemas.microsoft.com/office/drawing/2014/main" id="{6F4F789B-933B-4EC1-87E4-D3D7B3C0A851}"/>
              </a:ext>
            </a:extLst>
          </p:cNvPr>
          <p:cNvGraphicFramePr>
            <a:graphicFrameLocks/>
          </p:cNvGraphicFramePr>
          <p:nvPr/>
        </p:nvGraphicFramePr>
        <p:xfrm>
          <a:off x="139140" y="4278615"/>
          <a:ext cx="2563680" cy="246413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グラフ 35">
            <a:extLst>
              <a:ext uri="{FF2B5EF4-FFF2-40B4-BE49-F238E27FC236}">
                <a16:creationId xmlns:a16="http://schemas.microsoft.com/office/drawing/2014/main" id="{03105125-B903-4383-AA1E-DA243AC3D17C}"/>
              </a:ext>
            </a:extLst>
          </p:cNvPr>
          <p:cNvGraphicFramePr>
            <a:graphicFrameLocks/>
          </p:cNvGraphicFramePr>
          <p:nvPr/>
        </p:nvGraphicFramePr>
        <p:xfrm>
          <a:off x="2573799" y="4289849"/>
          <a:ext cx="2416222" cy="239917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7" name="グラフ 36">
            <a:extLst>
              <a:ext uri="{FF2B5EF4-FFF2-40B4-BE49-F238E27FC236}">
                <a16:creationId xmlns:a16="http://schemas.microsoft.com/office/drawing/2014/main" id="{D90C702F-7E08-4A6F-B469-51D9E6D36B28}"/>
              </a:ext>
            </a:extLst>
          </p:cNvPr>
          <p:cNvGraphicFramePr>
            <a:graphicFrameLocks/>
          </p:cNvGraphicFramePr>
          <p:nvPr/>
        </p:nvGraphicFramePr>
        <p:xfrm>
          <a:off x="4872357" y="4289849"/>
          <a:ext cx="2553032" cy="24529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8" name="グラフ 37">
            <a:extLst>
              <a:ext uri="{FF2B5EF4-FFF2-40B4-BE49-F238E27FC236}">
                <a16:creationId xmlns:a16="http://schemas.microsoft.com/office/drawing/2014/main" id="{C26139FC-55FD-47AC-BE25-674E0F1FD8EC}"/>
              </a:ext>
            </a:extLst>
          </p:cNvPr>
          <p:cNvGraphicFramePr>
            <a:graphicFrameLocks/>
          </p:cNvGraphicFramePr>
          <p:nvPr/>
        </p:nvGraphicFramePr>
        <p:xfrm>
          <a:off x="7425389" y="4289849"/>
          <a:ext cx="2551148" cy="24529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9" name="グラフ 38">
            <a:extLst>
              <a:ext uri="{FF2B5EF4-FFF2-40B4-BE49-F238E27FC236}">
                <a16:creationId xmlns:a16="http://schemas.microsoft.com/office/drawing/2014/main" id="{0F5F330B-0193-4533-9516-6D069BE42374}"/>
              </a:ext>
            </a:extLst>
          </p:cNvPr>
          <p:cNvGraphicFramePr>
            <a:graphicFrameLocks/>
          </p:cNvGraphicFramePr>
          <p:nvPr/>
        </p:nvGraphicFramePr>
        <p:xfrm>
          <a:off x="9761779" y="4289849"/>
          <a:ext cx="2553684" cy="2452901"/>
        </p:xfrm>
        <a:graphic>
          <a:graphicData uri="http://schemas.openxmlformats.org/drawingml/2006/chart">
            <c:chart xmlns:c="http://schemas.openxmlformats.org/drawingml/2006/chart" xmlns:r="http://schemas.openxmlformats.org/officeDocument/2006/relationships" r:id="rId10"/>
          </a:graphicData>
        </a:graphic>
      </p:graphicFrame>
      <p:sp>
        <p:nvSpPr>
          <p:cNvPr id="4" name="スライド番号プレースホルダー 3">
            <a:extLst>
              <a:ext uri="{FF2B5EF4-FFF2-40B4-BE49-F238E27FC236}">
                <a16:creationId xmlns:a16="http://schemas.microsoft.com/office/drawing/2014/main" id="{16AF0CD3-0212-00EA-A5C1-E25F072467C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39</a:t>
            </a:fld>
            <a:endParaRPr kumimoji="0" lang="en-US" altLang="ja-JP" sz="2000" dirty="0">
              <a:solidFill>
                <a:schemeClr val="tx1">
                  <a:lumMod val="50000"/>
                  <a:lumOff val="50000"/>
                </a:schemeClr>
              </a:solidFill>
              <a:cs typeface="Arial" panose="020B0604020202020204" pitchFamily="34" charset="0"/>
            </a:endParaRPr>
          </a:p>
        </p:txBody>
      </p:sp>
      <p:sp>
        <p:nvSpPr>
          <p:cNvPr id="6" name="テキスト ボックス 5">
            <a:extLst>
              <a:ext uri="{FF2B5EF4-FFF2-40B4-BE49-F238E27FC236}">
                <a16:creationId xmlns:a16="http://schemas.microsoft.com/office/drawing/2014/main" id="{7B8DAA83-B86B-9C76-97E6-376C6DB625A9}"/>
              </a:ext>
            </a:extLst>
          </p:cNvPr>
          <p:cNvSpPr txBox="1"/>
          <p:nvPr/>
        </p:nvSpPr>
        <p:spPr>
          <a:xfrm>
            <a:off x="1556338"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7" name="テキスト ボックス 6">
            <a:extLst>
              <a:ext uri="{FF2B5EF4-FFF2-40B4-BE49-F238E27FC236}">
                <a16:creationId xmlns:a16="http://schemas.microsoft.com/office/drawing/2014/main" id="{1D790DD1-E730-C81C-86A2-77EEC8104B86}"/>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8" name="テキスト ボックス 7">
            <a:extLst>
              <a:ext uri="{FF2B5EF4-FFF2-40B4-BE49-F238E27FC236}">
                <a16:creationId xmlns:a16="http://schemas.microsoft.com/office/drawing/2014/main" id="{484DB645-CE99-9FFA-00A5-70BEA06535F1}"/>
              </a:ext>
            </a:extLst>
          </p:cNvPr>
          <p:cNvSpPr txBox="1"/>
          <p:nvPr/>
        </p:nvSpPr>
        <p:spPr>
          <a:xfrm>
            <a:off x="229479" y="1874514"/>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9" name="テキスト ボックス 8">
            <a:extLst>
              <a:ext uri="{FF2B5EF4-FFF2-40B4-BE49-F238E27FC236}">
                <a16:creationId xmlns:a16="http://schemas.microsoft.com/office/drawing/2014/main" id="{1BCA3B19-6A18-2875-46C2-BAB326F67FF5}"/>
              </a:ext>
            </a:extLst>
          </p:cNvPr>
          <p:cNvSpPr txBox="1"/>
          <p:nvPr/>
        </p:nvSpPr>
        <p:spPr>
          <a:xfrm>
            <a:off x="301506" y="4449603"/>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0" name="テキスト ボックス 9">
            <a:extLst>
              <a:ext uri="{FF2B5EF4-FFF2-40B4-BE49-F238E27FC236}">
                <a16:creationId xmlns:a16="http://schemas.microsoft.com/office/drawing/2014/main" id="{453BC108-119B-B810-D132-8EE5EA5CA791}"/>
              </a:ext>
            </a:extLst>
          </p:cNvPr>
          <p:cNvSpPr txBox="1"/>
          <p:nvPr/>
        </p:nvSpPr>
        <p:spPr>
          <a:xfrm>
            <a:off x="2585155" y="1887574"/>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1" name="テキスト ボックス 10">
            <a:extLst>
              <a:ext uri="{FF2B5EF4-FFF2-40B4-BE49-F238E27FC236}">
                <a16:creationId xmlns:a16="http://schemas.microsoft.com/office/drawing/2014/main" id="{94221DBA-00C4-4432-91A6-8B7DC6DB5C1B}"/>
              </a:ext>
            </a:extLst>
          </p:cNvPr>
          <p:cNvSpPr txBox="1"/>
          <p:nvPr/>
        </p:nvSpPr>
        <p:spPr>
          <a:xfrm>
            <a:off x="2657182" y="4462663"/>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2" name="テキスト ボックス 11">
            <a:extLst>
              <a:ext uri="{FF2B5EF4-FFF2-40B4-BE49-F238E27FC236}">
                <a16:creationId xmlns:a16="http://schemas.microsoft.com/office/drawing/2014/main" id="{69CDF395-EBE1-0B7B-6FE0-DF391A7BD39A}"/>
              </a:ext>
            </a:extLst>
          </p:cNvPr>
          <p:cNvSpPr txBox="1"/>
          <p:nvPr/>
        </p:nvSpPr>
        <p:spPr>
          <a:xfrm>
            <a:off x="5010039" y="1887574"/>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3" name="テキスト ボックス 12">
            <a:extLst>
              <a:ext uri="{FF2B5EF4-FFF2-40B4-BE49-F238E27FC236}">
                <a16:creationId xmlns:a16="http://schemas.microsoft.com/office/drawing/2014/main" id="{727A0580-AF44-253F-AB06-66BDD21C79A6}"/>
              </a:ext>
            </a:extLst>
          </p:cNvPr>
          <p:cNvSpPr txBox="1"/>
          <p:nvPr/>
        </p:nvSpPr>
        <p:spPr>
          <a:xfrm>
            <a:off x="5082066" y="4462663"/>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4" name="テキスト ボックス 13">
            <a:extLst>
              <a:ext uri="{FF2B5EF4-FFF2-40B4-BE49-F238E27FC236}">
                <a16:creationId xmlns:a16="http://schemas.microsoft.com/office/drawing/2014/main" id="{DF20E011-2A3D-0694-7DDF-A6EE25670F3F}"/>
              </a:ext>
            </a:extLst>
          </p:cNvPr>
          <p:cNvSpPr txBox="1"/>
          <p:nvPr/>
        </p:nvSpPr>
        <p:spPr>
          <a:xfrm>
            <a:off x="7365715" y="1900634"/>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5" name="テキスト ボックス 14">
            <a:extLst>
              <a:ext uri="{FF2B5EF4-FFF2-40B4-BE49-F238E27FC236}">
                <a16:creationId xmlns:a16="http://schemas.microsoft.com/office/drawing/2014/main" id="{83D49CA7-3EDB-2A56-6BDB-F9C017A6E433}"/>
              </a:ext>
            </a:extLst>
          </p:cNvPr>
          <p:cNvSpPr txBox="1"/>
          <p:nvPr/>
        </p:nvSpPr>
        <p:spPr>
          <a:xfrm>
            <a:off x="7437742" y="4475723"/>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16" name="テキスト ボックス 15">
            <a:extLst>
              <a:ext uri="{FF2B5EF4-FFF2-40B4-BE49-F238E27FC236}">
                <a16:creationId xmlns:a16="http://schemas.microsoft.com/office/drawing/2014/main" id="{352D532E-56A5-CC2D-FC5D-302140D6EC50}"/>
              </a:ext>
            </a:extLst>
          </p:cNvPr>
          <p:cNvSpPr txBox="1"/>
          <p:nvPr/>
        </p:nvSpPr>
        <p:spPr>
          <a:xfrm>
            <a:off x="9589776" y="4419371"/>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227363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4128C-6EC9-C63E-0B59-4CEB07314C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A05238-7B08-6D53-0386-C7F280AE14A1}"/>
              </a:ext>
            </a:extLst>
          </p:cNvPr>
          <p:cNvSpPr>
            <a:spLocks noGrp="1"/>
          </p:cNvSpPr>
          <p:nvPr>
            <p:ph type="title"/>
          </p:nvPr>
        </p:nvSpPr>
        <p:spPr/>
        <p:txBody>
          <a:bodyPr/>
          <a:lstStyle/>
          <a:p>
            <a:r>
              <a:rPr lang="en-US" altLang="ja-JP" dirty="0"/>
              <a:t>STEPS</a:t>
            </a:r>
            <a:r>
              <a:rPr lang="ja-JP" altLang="en-US" dirty="0"/>
              <a:t>の位置づけが変化</a:t>
            </a:r>
            <a:endParaRPr kumimoji="1" lang="ja-JP" altLang="en-US" dirty="0"/>
          </a:p>
        </p:txBody>
      </p:sp>
      <p:sp>
        <p:nvSpPr>
          <p:cNvPr id="3" name="コンテンツ プレースホルダー 2">
            <a:extLst>
              <a:ext uri="{FF2B5EF4-FFF2-40B4-BE49-F238E27FC236}">
                <a16:creationId xmlns:a16="http://schemas.microsoft.com/office/drawing/2014/main" id="{259FFD40-77AF-5EE8-4E0A-97128476D314}"/>
              </a:ext>
            </a:extLst>
          </p:cNvPr>
          <p:cNvSpPr>
            <a:spLocks noGrp="1"/>
          </p:cNvSpPr>
          <p:nvPr>
            <p:ph idx="1"/>
          </p:nvPr>
        </p:nvSpPr>
        <p:spPr>
          <a:xfrm>
            <a:off x="838199" y="1773935"/>
            <a:ext cx="10667999" cy="1405383"/>
          </a:xfrm>
        </p:spPr>
        <p:txBody>
          <a:bodyPr>
            <a:normAutofit/>
          </a:bodyPr>
          <a:lstStyle/>
          <a:p>
            <a:r>
              <a:rPr lang="en-US" altLang="ja-JP" sz="2000" dirty="0"/>
              <a:t>CPS</a:t>
            </a:r>
            <a:r>
              <a:rPr lang="ja-JP" altLang="en-US" sz="2000" dirty="0"/>
              <a:t>が復活して</a:t>
            </a:r>
            <a:r>
              <a:rPr lang="en-US" altLang="ja-JP" sz="2000" dirty="0"/>
              <a:t>APS</a:t>
            </a:r>
            <a:r>
              <a:rPr lang="ja-JP" altLang="en-US" sz="2000" dirty="0"/>
              <a:t>が休止したことで、</a:t>
            </a:r>
            <a:r>
              <a:rPr lang="en-US" altLang="ja-JP" sz="2000" dirty="0"/>
              <a:t>STEPS</a:t>
            </a:r>
            <a:r>
              <a:rPr lang="ja-JP" altLang="en-US" sz="2000" dirty="0"/>
              <a:t>は３つのシナリオの中で真ん中に位置し、最悪のシナリオではなくなった</a:t>
            </a:r>
            <a:endParaRPr lang="en-US" altLang="ja-JP" sz="2000" dirty="0"/>
          </a:p>
          <a:p>
            <a:r>
              <a:rPr lang="ja-JP" altLang="en-US" sz="2000" dirty="0"/>
              <a:t>とはいえ、</a:t>
            </a:r>
            <a:r>
              <a:rPr lang="en-US" altLang="ja-JP" sz="2000" dirty="0"/>
              <a:t>WEO2025</a:t>
            </a:r>
            <a:r>
              <a:rPr lang="ja-JP" altLang="en-US" sz="2000" dirty="0"/>
              <a:t>には３つのシナリオを並べて示しているグラフは皆無、</a:t>
            </a:r>
            <a:r>
              <a:rPr lang="en-US" altLang="ja-JP" sz="2000" dirty="0"/>
              <a:t>STEPS</a:t>
            </a:r>
            <a:r>
              <a:rPr lang="ja-JP" altLang="en-US" sz="2000" dirty="0"/>
              <a:t>と</a:t>
            </a:r>
            <a:r>
              <a:rPr lang="en-US" altLang="ja-JP" sz="2000" dirty="0"/>
              <a:t>CPS</a:t>
            </a:r>
            <a:r>
              <a:rPr lang="ja-JP" altLang="en-US" sz="2000" dirty="0"/>
              <a:t>を並べているグラフも多くない</a:t>
            </a:r>
            <a:endParaRPr lang="en-US" altLang="ja-JP" sz="2000" dirty="0"/>
          </a:p>
        </p:txBody>
      </p:sp>
      <p:sp>
        <p:nvSpPr>
          <p:cNvPr id="10" name="コンテンツ プレースホルダー 2">
            <a:extLst>
              <a:ext uri="{FF2B5EF4-FFF2-40B4-BE49-F238E27FC236}">
                <a16:creationId xmlns:a16="http://schemas.microsoft.com/office/drawing/2014/main" id="{E03E3B96-B591-CE3E-4F84-679A61A17C41}"/>
              </a:ext>
            </a:extLst>
          </p:cNvPr>
          <p:cNvSpPr txBox="1">
            <a:spLocks/>
          </p:cNvSpPr>
          <p:nvPr/>
        </p:nvSpPr>
        <p:spPr>
          <a:xfrm>
            <a:off x="838200" y="1062212"/>
            <a:ext cx="10667999" cy="711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2000" dirty="0"/>
              <a:t>WEO2021</a:t>
            </a:r>
            <a:r>
              <a:rPr lang="ja-JP" altLang="en-US" sz="2000" dirty="0"/>
              <a:t>～</a:t>
            </a:r>
            <a:r>
              <a:rPr lang="en-US" altLang="ja-JP" sz="2000" dirty="0"/>
              <a:t>2024</a:t>
            </a:r>
            <a:r>
              <a:rPr lang="ja-JP" altLang="en-US" sz="2000" dirty="0"/>
              <a:t>では</a:t>
            </a:r>
            <a:r>
              <a:rPr lang="en-US" altLang="ja-JP" sz="2000" dirty="0"/>
              <a:t>STEPS</a:t>
            </a:r>
            <a:r>
              <a:rPr lang="ja-JP" altLang="en-US" sz="2000" dirty="0"/>
              <a:t>はエネルギー需要も</a:t>
            </a:r>
            <a:r>
              <a:rPr lang="en-US" altLang="ja-JP" sz="2000" dirty="0"/>
              <a:t>CO2</a:t>
            </a:r>
            <a:r>
              <a:rPr lang="ja-JP" altLang="en-US" sz="2000" dirty="0"/>
              <a:t>排出も３つのシナリオの中で最大で、最悪のシナリオという位置づけだった</a:t>
            </a:r>
            <a:endParaRPr lang="en-US" altLang="ja-JP" sz="2000" dirty="0"/>
          </a:p>
        </p:txBody>
      </p:sp>
      <p:sp>
        <p:nvSpPr>
          <p:cNvPr id="11" name="テキスト ボックス 10">
            <a:extLst>
              <a:ext uri="{FF2B5EF4-FFF2-40B4-BE49-F238E27FC236}">
                <a16:creationId xmlns:a16="http://schemas.microsoft.com/office/drawing/2014/main" id="{4820E4DC-5C12-B01B-8405-210CF1A40707}"/>
              </a:ext>
            </a:extLst>
          </p:cNvPr>
          <p:cNvSpPr txBox="1"/>
          <p:nvPr/>
        </p:nvSpPr>
        <p:spPr>
          <a:xfrm>
            <a:off x="920496" y="3197576"/>
            <a:ext cx="1657761" cy="369332"/>
          </a:xfrm>
          <a:prstGeom prst="rect">
            <a:avLst/>
          </a:prstGeom>
          <a:noFill/>
        </p:spPr>
        <p:txBody>
          <a:bodyPr wrap="square" rtlCol="0">
            <a:spAutoFit/>
          </a:bodyPr>
          <a:lstStyle/>
          <a:p>
            <a:r>
              <a:rPr kumimoji="1" lang="en-US" altLang="ja-JP" b="1" dirty="0"/>
              <a:t>WEO2024</a:t>
            </a:r>
            <a:endParaRPr kumimoji="1" lang="ja-JP" altLang="en-US" b="1" dirty="0"/>
          </a:p>
        </p:txBody>
      </p:sp>
      <p:sp>
        <p:nvSpPr>
          <p:cNvPr id="12" name="テキスト ボックス 11">
            <a:extLst>
              <a:ext uri="{FF2B5EF4-FFF2-40B4-BE49-F238E27FC236}">
                <a16:creationId xmlns:a16="http://schemas.microsoft.com/office/drawing/2014/main" id="{9AF1AA5A-61BC-C8F5-BB05-DC1F4AF5589F}"/>
              </a:ext>
            </a:extLst>
          </p:cNvPr>
          <p:cNvSpPr txBox="1"/>
          <p:nvPr/>
        </p:nvSpPr>
        <p:spPr>
          <a:xfrm>
            <a:off x="3768115" y="3197576"/>
            <a:ext cx="1657761" cy="369332"/>
          </a:xfrm>
          <a:prstGeom prst="rect">
            <a:avLst/>
          </a:prstGeom>
          <a:noFill/>
        </p:spPr>
        <p:txBody>
          <a:bodyPr wrap="square" rtlCol="0">
            <a:spAutoFit/>
          </a:bodyPr>
          <a:lstStyle/>
          <a:p>
            <a:r>
              <a:rPr kumimoji="1" lang="en-US" altLang="ja-JP" b="1" dirty="0"/>
              <a:t>WEO2025</a:t>
            </a:r>
            <a:endParaRPr kumimoji="1" lang="ja-JP" altLang="en-US" b="1" dirty="0"/>
          </a:p>
        </p:txBody>
      </p:sp>
      <p:sp>
        <p:nvSpPr>
          <p:cNvPr id="13" name="テキスト ボックス 12">
            <a:extLst>
              <a:ext uri="{FF2B5EF4-FFF2-40B4-BE49-F238E27FC236}">
                <a16:creationId xmlns:a16="http://schemas.microsoft.com/office/drawing/2014/main" id="{2D1E668C-8673-9587-B47E-FF2735434E7F}"/>
              </a:ext>
            </a:extLst>
          </p:cNvPr>
          <p:cNvSpPr txBox="1"/>
          <p:nvPr/>
        </p:nvSpPr>
        <p:spPr>
          <a:xfrm>
            <a:off x="6848420" y="3229241"/>
            <a:ext cx="1657761" cy="369332"/>
          </a:xfrm>
          <a:prstGeom prst="rect">
            <a:avLst/>
          </a:prstGeom>
          <a:noFill/>
        </p:spPr>
        <p:txBody>
          <a:bodyPr wrap="square" rtlCol="0">
            <a:spAutoFit/>
          </a:bodyPr>
          <a:lstStyle/>
          <a:p>
            <a:r>
              <a:rPr kumimoji="1" lang="en-US" altLang="ja-JP" b="1" dirty="0"/>
              <a:t>WEO2024</a:t>
            </a:r>
            <a:endParaRPr kumimoji="1" lang="ja-JP" altLang="en-US" b="1" dirty="0"/>
          </a:p>
        </p:txBody>
      </p:sp>
      <p:sp>
        <p:nvSpPr>
          <p:cNvPr id="14" name="テキスト ボックス 13">
            <a:extLst>
              <a:ext uri="{FF2B5EF4-FFF2-40B4-BE49-F238E27FC236}">
                <a16:creationId xmlns:a16="http://schemas.microsoft.com/office/drawing/2014/main" id="{98255587-54AD-00A9-FE82-5A1E2EACE815}"/>
              </a:ext>
            </a:extLst>
          </p:cNvPr>
          <p:cNvSpPr txBox="1"/>
          <p:nvPr/>
        </p:nvSpPr>
        <p:spPr>
          <a:xfrm>
            <a:off x="9696039" y="3256673"/>
            <a:ext cx="1657761" cy="369332"/>
          </a:xfrm>
          <a:prstGeom prst="rect">
            <a:avLst/>
          </a:prstGeom>
          <a:noFill/>
        </p:spPr>
        <p:txBody>
          <a:bodyPr wrap="square" rtlCol="0">
            <a:spAutoFit/>
          </a:bodyPr>
          <a:lstStyle/>
          <a:p>
            <a:r>
              <a:rPr kumimoji="1" lang="en-US" altLang="ja-JP" b="1" dirty="0"/>
              <a:t>WEO2025</a:t>
            </a:r>
            <a:endParaRPr kumimoji="1" lang="ja-JP" altLang="en-US" b="1" dirty="0"/>
          </a:p>
        </p:txBody>
      </p:sp>
      <p:graphicFrame>
        <p:nvGraphicFramePr>
          <p:cNvPr id="5" name="グラフ 4">
            <a:extLst>
              <a:ext uri="{FF2B5EF4-FFF2-40B4-BE49-F238E27FC236}">
                <a16:creationId xmlns:a16="http://schemas.microsoft.com/office/drawing/2014/main" id="{6D3778BE-E102-4929-8747-BD7E2C6B6BD0}"/>
              </a:ext>
            </a:extLst>
          </p:cNvPr>
          <p:cNvGraphicFramePr>
            <a:graphicFrameLocks/>
          </p:cNvGraphicFramePr>
          <p:nvPr>
            <p:extLst>
              <p:ext uri="{D42A27DB-BD31-4B8C-83A1-F6EECF244321}">
                <p14:modId xmlns:p14="http://schemas.microsoft.com/office/powerpoint/2010/main" val="1392706145"/>
              </p:ext>
            </p:extLst>
          </p:nvPr>
        </p:nvGraphicFramePr>
        <p:xfrm>
          <a:off x="2856154" y="3555911"/>
          <a:ext cx="3090678" cy="3238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685C80C9-47B6-E3D2-3811-22E688BF12BE}"/>
              </a:ext>
            </a:extLst>
          </p:cNvPr>
          <p:cNvGraphicFramePr>
            <a:graphicFrameLocks/>
          </p:cNvGraphicFramePr>
          <p:nvPr>
            <p:extLst>
              <p:ext uri="{D42A27DB-BD31-4B8C-83A1-F6EECF244321}">
                <p14:modId xmlns:p14="http://schemas.microsoft.com/office/powerpoint/2010/main" val="2875760208"/>
              </p:ext>
            </p:extLst>
          </p:nvPr>
        </p:nvGraphicFramePr>
        <p:xfrm>
          <a:off x="0" y="3566908"/>
          <a:ext cx="2976957" cy="3227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4C06620E-C7C1-44B9-B824-5C23CBE15F59}"/>
              </a:ext>
            </a:extLst>
          </p:cNvPr>
          <p:cNvGraphicFramePr>
            <a:graphicFrameLocks/>
          </p:cNvGraphicFramePr>
          <p:nvPr>
            <p:extLst>
              <p:ext uri="{D42A27DB-BD31-4B8C-83A1-F6EECF244321}">
                <p14:modId xmlns:p14="http://schemas.microsoft.com/office/powerpoint/2010/main" val="2382311373"/>
              </p:ext>
            </p:extLst>
          </p:nvPr>
        </p:nvGraphicFramePr>
        <p:xfrm>
          <a:off x="5833112" y="3544256"/>
          <a:ext cx="3301462" cy="323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44621B9F-2725-4693-8BE8-31932BD0014A}"/>
              </a:ext>
            </a:extLst>
          </p:cNvPr>
          <p:cNvGraphicFramePr>
            <a:graphicFrameLocks/>
          </p:cNvGraphicFramePr>
          <p:nvPr>
            <p:extLst>
              <p:ext uri="{D42A27DB-BD31-4B8C-83A1-F6EECF244321}">
                <p14:modId xmlns:p14="http://schemas.microsoft.com/office/powerpoint/2010/main" val="3574995969"/>
              </p:ext>
            </p:extLst>
          </p:nvPr>
        </p:nvGraphicFramePr>
        <p:xfrm>
          <a:off x="8652681" y="3544256"/>
          <a:ext cx="3509251" cy="3256571"/>
        </p:xfrm>
        <a:graphic>
          <a:graphicData uri="http://schemas.openxmlformats.org/drawingml/2006/chart">
            <c:chart xmlns:c="http://schemas.openxmlformats.org/drawingml/2006/chart" xmlns:r="http://schemas.openxmlformats.org/officeDocument/2006/relationships" r:id="rId6"/>
          </a:graphicData>
        </a:graphic>
      </p:graphicFrame>
      <p:sp>
        <p:nvSpPr>
          <p:cNvPr id="6" name="スライド番号プレースホルダー 3">
            <a:extLst>
              <a:ext uri="{FF2B5EF4-FFF2-40B4-BE49-F238E27FC236}">
                <a16:creationId xmlns:a16="http://schemas.microsoft.com/office/drawing/2014/main" id="{5B4CDBF1-4FBE-69E3-F593-D06250722967}"/>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a:t>
            </a:fld>
            <a:endParaRPr kumimoji="0" lang="en-US" altLang="ja-JP" sz="2000" dirty="0">
              <a:solidFill>
                <a:schemeClr val="tx1">
                  <a:lumMod val="50000"/>
                  <a:lumOff val="50000"/>
                </a:schemeClr>
              </a:solidFill>
              <a:cs typeface="Arial" panose="020B0604020202020204" pitchFamily="34" charset="0"/>
            </a:endParaRPr>
          </a:p>
        </p:txBody>
      </p:sp>
      <p:sp>
        <p:nvSpPr>
          <p:cNvPr id="7" name="テキスト ボックス 6">
            <a:extLst>
              <a:ext uri="{FF2B5EF4-FFF2-40B4-BE49-F238E27FC236}">
                <a16:creationId xmlns:a16="http://schemas.microsoft.com/office/drawing/2014/main" id="{E1E0785A-0C55-4AB9-0A98-AF249238E032}"/>
              </a:ext>
            </a:extLst>
          </p:cNvPr>
          <p:cNvSpPr txBox="1"/>
          <p:nvPr/>
        </p:nvSpPr>
        <p:spPr>
          <a:xfrm>
            <a:off x="3072302" y="3713578"/>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8" name="テキスト ボックス 7">
            <a:extLst>
              <a:ext uri="{FF2B5EF4-FFF2-40B4-BE49-F238E27FC236}">
                <a16:creationId xmlns:a16="http://schemas.microsoft.com/office/drawing/2014/main" id="{A6B7C9C8-6054-8441-10DD-A49065D7CF50}"/>
              </a:ext>
            </a:extLst>
          </p:cNvPr>
          <p:cNvSpPr txBox="1"/>
          <p:nvPr/>
        </p:nvSpPr>
        <p:spPr>
          <a:xfrm>
            <a:off x="5714371" y="3713577"/>
            <a:ext cx="757922"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9" name="テキスト ボックス 8">
            <a:extLst>
              <a:ext uri="{FF2B5EF4-FFF2-40B4-BE49-F238E27FC236}">
                <a16:creationId xmlns:a16="http://schemas.microsoft.com/office/drawing/2014/main" id="{191A6F0B-5CD8-C377-8392-B609EB264366}"/>
              </a:ext>
            </a:extLst>
          </p:cNvPr>
          <p:cNvSpPr txBox="1"/>
          <p:nvPr/>
        </p:nvSpPr>
        <p:spPr>
          <a:xfrm>
            <a:off x="8604816" y="3644820"/>
            <a:ext cx="757922"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18" name="テキスト ボックス 17">
            <a:extLst>
              <a:ext uri="{FF2B5EF4-FFF2-40B4-BE49-F238E27FC236}">
                <a16:creationId xmlns:a16="http://schemas.microsoft.com/office/drawing/2014/main" id="{EA9EDAAF-BED1-79D0-D14D-CD2FE7A3F600}"/>
              </a:ext>
            </a:extLst>
          </p:cNvPr>
          <p:cNvSpPr txBox="1"/>
          <p:nvPr/>
        </p:nvSpPr>
        <p:spPr>
          <a:xfrm>
            <a:off x="214085" y="3713577"/>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Tree>
    <p:extLst>
      <p:ext uri="{BB962C8B-B14F-4D97-AF65-F5344CB8AC3E}">
        <p14:creationId xmlns:p14="http://schemas.microsoft.com/office/powerpoint/2010/main" val="31344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4" grpId="0"/>
      <p:bldGraphic spid="5" grpId="0">
        <p:bldAsOne/>
      </p:bldGraphic>
      <p:bldGraphic spid="1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C81741-4360-03A2-C1F1-B306F60F12EB}"/>
              </a:ext>
            </a:extLst>
          </p:cNvPr>
          <p:cNvSpPr>
            <a:spLocks noGrp="1"/>
          </p:cNvSpPr>
          <p:nvPr>
            <p:ph type="title"/>
          </p:nvPr>
        </p:nvSpPr>
        <p:spPr/>
        <p:txBody>
          <a:bodyPr/>
          <a:lstStyle/>
          <a:p>
            <a:r>
              <a:rPr lang="ja-JP" altLang="en-US" dirty="0"/>
              <a:t>地域別の</a:t>
            </a:r>
            <a:r>
              <a:rPr lang="en-US" altLang="ja-JP" dirty="0"/>
              <a:t>WEO2021</a:t>
            </a:r>
            <a:r>
              <a:rPr lang="ja-JP" altLang="en-US" dirty="0"/>
              <a:t>～</a:t>
            </a:r>
            <a:r>
              <a:rPr lang="en-US" altLang="ja-JP" dirty="0"/>
              <a:t>WEO2025</a:t>
            </a:r>
            <a:r>
              <a:rPr lang="ja-JP" altLang="en-US" dirty="0"/>
              <a:t>の変化：原子力需要</a:t>
            </a:r>
            <a:endParaRPr kumimoji="1" lang="ja-JP" altLang="en-US" dirty="0"/>
          </a:p>
        </p:txBody>
      </p:sp>
      <p:sp>
        <p:nvSpPr>
          <p:cNvPr id="3" name="コンテンツ プレースホルダー 2">
            <a:extLst>
              <a:ext uri="{FF2B5EF4-FFF2-40B4-BE49-F238E27FC236}">
                <a16:creationId xmlns:a16="http://schemas.microsoft.com/office/drawing/2014/main" id="{AA7E74A2-437A-7CFB-8057-AA1C966AA384}"/>
              </a:ext>
            </a:extLst>
          </p:cNvPr>
          <p:cNvSpPr>
            <a:spLocks noGrp="1"/>
          </p:cNvSpPr>
          <p:nvPr>
            <p:ph idx="1"/>
          </p:nvPr>
        </p:nvSpPr>
        <p:spPr>
          <a:xfrm>
            <a:off x="838200" y="1032387"/>
            <a:ext cx="10515600" cy="1035249"/>
          </a:xfrm>
        </p:spPr>
        <p:txBody>
          <a:bodyPr>
            <a:normAutofit/>
          </a:bodyPr>
          <a:lstStyle/>
          <a:p>
            <a:r>
              <a:rPr lang="en-US" altLang="ja-JP" sz="2000" dirty="0"/>
              <a:t>WEO2025</a:t>
            </a:r>
            <a:r>
              <a:rPr lang="ja-JP" altLang="en-US" sz="2000" dirty="0"/>
              <a:t>で北米、欧州、アフリカ、ユーラシア、中国は大きく増加；</a:t>
            </a:r>
            <a:r>
              <a:rPr lang="ja-JP" altLang="en-US" sz="2000" u="sng" dirty="0"/>
              <a:t>北米の増加は劇的</a:t>
            </a:r>
            <a:endParaRPr lang="en-US" altLang="ja-JP" sz="2000" u="sng" dirty="0"/>
          </a:p>
          <a:p>
            <a:r>
              <a:rPr lang="en-US" altLang="ja-JP" sz="2000" dirty="0"/>
              <a:t>WEO2025</a:t>
            </a:r>
            <a:r>
              <a:rPr lang="ja-JP" altLang="en-US" sz="2000" dirty="0"/>
              <a:t>で中南米は大幅に低下</a:t>
            </a:r>
            <a:endParaRPr lang="en-US" altLang="ja-JP" sz="2000" dirty="0"/>
          </a:p>
          <a:p>
            <a:endParaRPr kumimoji="1" lang="ja-JP" altLang="en-US" sz="2000" dirty="0"/>
          </a:p>
        </p:txBody>
      </p:sp>
      <p:graphicFrame>
        <p:nvGraphicFramePr>
          <p:cNvPr id="6" name="グラフ 5">
            <a:extLst>
              <a:ext uri="{FF2B5EF4-FFF2-40B4-BE49-F238E27FC236}">
                <a16:creationId xmlns:a16="http://schemas.microsoft.com/office/drawing/2014/main" id="{89E624EA-9509-4230-AC1C-CA8501A25FD2}"/>
              </a:ext>
            </a:extLst>
          </p:cNvPr>
          <p:cNvGraphicFramePr>
            <a:graphicFrameLocks/>
          </p:cNvGraphicFramePr>
          <p:nvPr/>
        </p:nvGraphicFramePr>
        <p:xfrm>
          <a:off x="118333" y="1791673"/>
          <a:ext cx="2467499" cy="2431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4B62E478-82C1-424C-AE3F-3480344251DB}"/>
              </a:ext>
            </a:extLst>
          </p:cNvPr>
          <p:cNvGraphicFramePr>
            <a:graphicFrameLocks/>
          </p:cNvGraphicFramePr>
          <p:nvPr/>
        </p:nvGraphicFramePr>
        <p:xfrm>
          <a:off x="2512849" y="1840464"/>
          <a:ext cx="2371955" cy="24292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C7BF0C0F-1BB1-4564-BC12-7EC797987449}"/>
              </a:ext>
            </a:extLst>
          </p:cNvPr>
          <p:cNvGraphicFramePr>
            <a:graphicFrameLocks/>
          </p:cNvGraphicFramePr>
          <p:nvPr/>
        </p:nvGraphicFramePr>
        <p:xfrm>
          <a:off x="4792637" y="1811272"/>
          <a:ext cx="2440421" cy="242923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91D2E3B5-CD75-4EB5-A155-C64F21E55C21}"/>
              </a:ext>
            </a:extLst>
          </p:cNvPr>
          <p:cNvGraphicFramePr>
            <a:graphicFrameLocks/>
          </p:cNvGraphicFramePr>
          <p:nvPr/>
        </p:nvGraphicFramePr>
        <p:xfrm>
          <a:off x="7233058" y="1811272"/>
          <a:ext cx="4206369" cy="2429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ACD0238B-A1F3-434C-9751-D8ACDF133EC5}"/>
              </a:ext>
            </a:extLst>
          </p:cNvPr>
          <p:cNvGraphicFramePr>
            <a:graphicFrameLocks/>
          </p:cNvGraphicFramePr>
          <p:nvPr/>
        </p:nvGraphicFramePr>
        <p:xfrm>
          <a:off x="148486" y="4336728"/>
          <a:ext cx="2371956" cy="242923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グラフ 10">
            <a:extLst>
              <a:ext uri="{FF2B5EF4-FFF2-40B4-BE49-F238E27FC236}">
                <a16:creationId xmlns:a16="http://schemas.microsoft.com/office/drawing/2014/main" id="{F645C17B-2A2B-426A-AEE7-1BDE75F0C6E9}"/>
              </a:ext>
            </a:extLst>
          </p:cNvPr>
          <p:cNvGraphicFramePr>
            <a:graphicFrameLocks/>
          </p:cNvGraphicFramePr>
          <p:nvPr/>
        </p:nvGraphicFramePr>
        <p:xfrm>
          <a:off x="2551735" y="4360533"/>
          <a:ext cx="2371955" cy="242923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グラフ 11">
            <a:extLst>
              <a:ext uri="{FF2B5EF4-FFF2-40B4-BE49-F238E27FC236}">
                <a16:creationId xmlns:a16="http://schemas.microsoft.com/office/drawing/2014/main" id="{527506B7-A8A2-41DF-9D7D-798A66485822}"/>
              </a:ext>
            </a:extLst>
          </p:cNvPr>
          <p:cNvGraphicFramePr>
            <a:graphicFrameLocks/>
          </p:cNvGraphicFramePr>
          <p:nvPr/>
        </p:nvGraphicFramePr>
        <p:xfrm>
          <a:off x="4869544" y="4336729"/>
          <a:ext cx="2437527" cy="242923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グラフ 12">
            <a:extLst>
              <a:ext uri="{FF2B5EF4-FFF2-40B4-BE49-F238E27FC236}">
                <a16:creationId xmlns:a16="http://schemas.microsoft.com/office/drawing/2014/main" id="{9D74BAC2-7E57-4812-A9B9-8B35647FCA0F}"/>
              </a:ext>
            </a:extLst>
          </p:cNvPr>
          <p:cNvGraphicFramePr>
            <a:graphicFrameLocks/>
          </p:cNvGraphicFramePr>
          <p:nvPr/>
        </p:nvGraphicFramePr>
        <p:xfrm>
          <a:off x="7233058" y="4372956"/>
          <a:ext cx="2371957" cy="242923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4" name="グラフ 13">
            <a:extLst>
              <a:ext uri="{FF2B5EF4-FFF2-40B4-BE49-F238E27FC236}">
                <a16:creationId xmlns:a16="http://schemas.microsoft.com/office/drawing/2014/main" id="{7060F69F-2AC3-460D-915B-4BD0FE267764}"/>
              </a:ext>
            </a:extLst>
          </p:cNvPr>
          <p:cNvGraphicFramePr>
            <a:graphicFrameLocks/>
          </p:cNvGraphicFramePr>
          <p:nvPr/>
        </p:nvGraphicFramePr>
        <p:xfrm>
          <a:off x="9605014" y="4382881"/>
          <a:ext cx="2555844" cy="2429239"/>
        </p:xfrm>
        <a:graphic>
          <a:graphicData uri="http://schemas.openxmlformats.org/drawingml/2006/chart">
            <c:chart xmlns:c="http://schemas.openxmlformats.org/drawingml/2006/chart" xmlns:r="http://schemas.openxmlformats.org/officeDocument/2006/relationships" r:id="rId10"/>
          </a:graphicData>
        </a:graphic>
      </p:graphicFrame>
      <p:sp>
        <p:nvSpPr>
          <p:cNvPr id="22" name="スライド番号プレースホルダー 3">
            <a:extLst>
              <a:ext uri="{FF2B5EF4-FFF2-40B4-BE49-F238E27FC236}">
                <a16:creationId xmlns:a16="http://schemas.microsoft.com/office/drawing/2014/main" id="{74102D34-4BE4-7EBC-D75A-9AB4BC46511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40</a:t>
            </a:fld>
            <a:endParaRPr kumimoji="0" lang="en-US" altLang="ja-JP" sz="2000" dirty="0">
              <a:solidFill>
                <a:schemeClr val="tx1">
                  <a:lumMod val="50000"/>
                  <a:lumOff val="50000"/>
                </a:schemeClr>
              </a:solidFill>
              <a:cs typeface="Arial" panose="020B0604020202020204" pitchFamily="34" charset="0"/>
            </a:endParaRPr>
          </a:p>
        </p:txBody>
      </p:sp>
      <p:sp>
        <p:nvSpPr>
          <p:cNvPr id="23" name="テキスト ボックス 22">
            <a:extLst>
              <a:ext uri="{FF2B5EF4-FFF2-40B4-BE49-F238E27FC236}">
                <a16:creationId xmlns:a16="http://schemas.microsoft.com/office/drawing/2014/main" id="{78CE962D-0846-A37F-60CA-6AB6CE02A0EA}"/>
              </a:ext>
            </a:extLst>
          </p:cNvPr>
          <p:cNvSpPr txBox="1"/>
          <p:nvPr/>
        </p:nvSpPr>
        <p:spPr>
          <a:xfrm>
            <a:off x="1614278" y="1837861"/>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4" name="テキスト ボックス 23">
            <a:extLst>
              <a:ext uri="{FF2B5EF4-FFF2-40B4-BE49-F238E27FC236}">
                <a16:creationId xmlns:a16="http://schemas.microsoft.com/office/drawing/2014/main" id="{72EBACF9-9AE6-0C90-1A5A-5CC1FDAC42B4}"/>
              </a:ext>
            </a:extLst>
          </p:cNvPr>
          <p:cNvSpPr txBox="1"/>
          <p:nvPr/>
        </p:nvSpPr>
        <p:spPr>
          <a:xfrm>
            <a:off x="1369589" y="438816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25" name="テキスト ボックス 24">
            <a:extLst>
              <a:ext uri="{FF2B5EF4-FFF2-40B4-BE49-F238E27FC236}">
                <a16:creationId xmlns:a16="http://schemas.microsoft.com/office/drawing/2014/main" id="{EFDF9A7F-4B23-8184-58DE-7A855A4DF902}"/>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2093CB1C-F15A-1A44-A7A2-B78784A7B46C}"/>
              </a:ext>
            </a:extLst>
          </p:cNvPr>
          <p:cNvSpPr txBox="1"/>
          <p:nvPr/>
        </p:nvSpPr>
        <p:spPr>
          <a:xfrm>
            <a:off x="229479" y="194418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F9C87FDA-ABEB-0696-CB6B-56C6B5FFA4CD}"/>
              </a:ext>
            </a:extLst>
          </p:cNvPr>
          <p:cNvSpPr txBox="1"/>
          <p:nvPr/>
        </p:nvSpPr>
        <p:spPr>
          <a:xfrm>
            <a:off x="301506" y="451927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8" name="テキスト ボックス 27">
            <a:extLst>
              <a:ext uri="{FF2B5EF4-FFF2-40B4-BE49-F238E27FC236}">
                <a16:creationId xmlns:a16="http://schemas.microsoft.com/office/drawing/2014/main" id="{E4159770-40B9-7B0E-EF13-D4136AB75DE9}"/>
              </a:ext>
            </a:extLst>
          </p:cNvPr>
          <p:cNvSpPr txBox="1"/>
          <p:nvPr/>
        </p:nvSpPr>
        <p:spPr>
          <a:xfrm>
            <a:off x="2585155" y="195724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9" name="テキスト ボックス 28">
            <a:extLst>
              <a:ext uri="{FF2B5EF4-FFF2-40B4-BE49-F238E27FC236}">
                <a16:creationId xmlns:a16="http://schemas.microsoft.com/office/drawing/2014/main" id="{664BF688-6A0C-AE02-474D-5DF572D388BB}"/>
              </a:ext>
            </a:extLst>
          </p:cNvPr>
          <p:cNvSpPr txBox="1"/>
          <p:nvPr/>
        </p:nvSpPr>
        <p:spPr>
          <a:xfrm>
            <a:off x="2657182" y="453233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0" name="テキスト ボックス 29">
            <a:extLst>
              <a:ext uri="{FF2B5EF4-FFF2-40B4-BE49-F238E27FC236}">
                <a16:creationId xmlns:a16="http://schemas.microsoft.com/office/drawing/2014/main" id="{C775D016-B8B0-4E4C-FF74-A515566F61AC}"/>
              </a:ext>
            </a:extLst>
          </p:cNvPr>
          <p:cNvSpPr txBox="1"/>
          <p:nvPr/>
        </p:nvSpPr>
        <p:spPr>
          <a:xfrm>
            <a:off x="5010039" y="195724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43A10C2D-5EEB-80D8-B0F5-42C1850680B7}"/>
              </a:ext>
            </a:extLst>
          </p:cNvPr>
          <p:cNvSpPr txBox="1"/>
          <p:nvPr/>
        </p:nvSpPr>
        <p:spPr>
          <a:xfrm>
            <a:off x="5082066" y="453233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DDE31514-6D9B-C9BA-F599-4E73F727D94B}"/>
              </a:ext>
            </a:extLst>
          </p:cNvPr>
          <p:cNvSpPr txBox="1"/>
          <p:nvPr/>
        </p:nvSpPr>
        <p:spPr>
          <a:xfrm>
            <a:off x="7278625" y="197030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C11BB0EB-33E8-7AF1-8207-9DB3124D1F59}"/>
              </a:ext>
            </a:extLst>
          </p:cNvPr>
          <p:cNvSpPr txBox="1"/>
          <p:nvPr/>
        </p:nvSpPr>
        <p:spPr>
          <a:xfrm>
            <a:off x="7350652" y="454539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FDEF262C-82C4-C8FD-BB7B-DF6DC4DF5665}"/>
              </a:ext>
            </a:extLst>
          </p:cNvPr>
          <p:cNvSpPr txBox="1"/>
          <p:nvPr/>
        </p:nvSpPr>
        <p:spPr>
          <a:xfrm>
            <a:off x="9589776" y="4489043"/>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3922467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5F5770C-DADB-A15F-AC67-C8214EAE6639}"/>
              </a:ext>
            </a:extLst>
          </p:cNvPr>
          <p:cNvSpPr txBox="1"/>
          <p:nvPr/>
        </p:nvSpPr>
        <p:spPr>
          <a:xfrm>
            <a:off x="1556338" y="4494625"/>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14" name="テキスト ボックス 13">
            <a:extLst>
              <a:ext uri="{FF2B5EF4-FFF2-40B4-BE49-F238E27FC236}">
                <a16:creationId xmlns:a16="http://schemas.microsoft.com/office/drawing/2014/main" id="{8D450698-F7DE-9F9F-719D-A9DC1DC75B10}"/>
              </a:ext>
            </a:extLst>
          </p:cNvPr>
          <p:cNvSpPr txBox="1"/>
          <p:nvPr/>
        </p:nvSpPr>
        <p:spPr>
          <a:xfrm>
            <a:off x="1524378" y="2024826"/>
            <a:ext cx="6278718" cy="338554"/>
          </a:xfrm>
          <a:prstGeom prst="rect">
            <a:avLst/>
          </a:prstGeom>
          <a:noFill/>
        </p:spPr>
        <p:txBody>
          <a:bodyPr wrap="square" rtlCol="0">
            <a:spAutoFit/>
          </a:bodyPr>
          <a:lstStyle/>
          <a:p>
            <a:pPr>
              <a:tabLst>
                <a:tab pos="2328863" algn="l"/>
                <a:tab pos="4659313"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 name="タイトル 1">
            <a:extLst>
              <a:ext uri="{FF2B5EF4-FFF2-40B4-BE49-F238E27FC236}">
                <a16:creationId xmlns:a16="http://schemas.microsoft.com/office/drawing/2014/main" id="{91AA431C-32AB-061C-EECB-EF5A46A4220A}"/>
              </a:ext>
            </a:extLst>
          </p:cNvPr>
          <p:cNvSpPr>
            <a:spLocks noGrp="1"/>
          </p:cNvSpPr>
          <p:nvPr>
            <p:ph type="title"/>
          </p:nvPr>
        </p:nvSpPr>
        <p:spPr/>
        <p:txBody>
          <a:bodyPr>
            <a:normAutofit/>
          </a:bodyPr>
          <a:lstStyle/>
          <a:p>
            <a:r>
              <a:rPr lang="ja-JP" altLang="en-US" dirty="0"/>
              <a:t>地域別の</a:t>
            </a:r>
            <a:r>
              <a:rPr lang="en-US" altLang="ja-JP" dirty="0"/>
              <a:t>STEPS</a:t>
            </a:r>
            <a:r>
              <a:rPr lang="ja-JP" altLang="en-US" dirty="0"/>
              <a:t>変化：運輸部門の電力消費</a:t>
            </a:r>
            <a:endParaRPr kumimoji="1" lang="ja-JP" altLang="en-US" dirty="0"/>
          </a:p>
        </p:txBody>
      </p:sp>
      <p:sp>
        <p:nvSpPr>
          <p:cNvPr id="3" name="コンテンツ プレースホルダー 2">
            <a:extLst>
              <a:ext uri="{FF2B5EF4-FFF2-40B4-BE49-F238E27FC236}">
                <a16:creationId xmlns:a16="http://schemas.microsoft.com/office/drawing/2014/main" id="{5EF6B306-BD27-07B7-530D-2365B5905262}"/>
              </a:ext>
            </a:extLst>
          </p:cNvPr>
          <p:cNvSpPr>
            <a:spLocks noGrp="1"/>
          </p:cNvSpPr>
          <p:nvPr>
            <p:ph idx="1"/>
          </p:nvPr>
        </p:nvSpPr>
        <p:spPr>
          <a:xfrm>
            <a:off x="838200" y="970613"/>
            <a:ext cx="10634785" cy="1290184"/>
          </a:xfrm>
        </p:spPr>
        <p:txBody>
          <a:bodyPr>
            <a:normAutofit/>
          </a:bodyPr>
          <a:lstStyle/>
          <a:p>
            <a:r>
              <a:rPr lang="ja-JP" altLang="en-US" sz="1800" dirty="0"/>
              <a:t>ユーラシア除く全ての地域で概ね上方シフトしていた運輸部門の電力消費が、</a:t>
            </a:r>
            <a:r>
              <a:rPr lang="en-US" altLang="ja-JP" sz="1800" dirty="0"/>
              <a:t>WEO2025</a:t>
            </a:r>
            <a:r>
              <a:rPr lang="ja-JP" altLang="en-US" sz="1800" dirty="0"/>
              <a:t>では北米が大きく下方シフト（中国、インド、アジア太平洋（中印除く）でも下方シフト）</a:t>
            </a:r>
          </a:p>
          <a:p>
            <a:r>
              <a:rPr kumimoji="1" lang="ja-JP" altLang="en-US" sz="1800" dirty="0"/>
              <a:t>ボリュームの大きい北米の下方シフトが世界の運輸部門の電化率の変化に影響している</a:t>
            </a:r>
          </a:p>
        </p:txBody>
      </p:sp>
      <p:graphicFrame>
        <p:nvGraphicFramePr>
          <p:cNvPr id="17" name="グラフ 16">
            <a:extLst>
              <a:ext uri="{FF2B5EF4-FFF2-40B4-BE49-F238E27FC236}">
                <a16:creationId xmlns:a16="http://schemas.microsoft.com/office/drawing/2014/main" id="{B5EC2114-CA11-4F74-AEDA-AC02819BCE1E}"/>
              </a:ext>
            </a:extLst>
          </p:cNvPr>
          <p:cNvGraphicFramePr>
            <a:graphicFrameLocks/>
          </p:cNvGraphicFramePr>
          <p:nvPr>
            <p:extLst>
              <p:ext uri="{D42A27DB-BD31-4B8C-83A1-F6EECF244321}">
                <p14:modId xmlns:p14="http://schemas.microsoft.com/office/powerpoint/2010/main" val="575205262"/>
              </p:ext>
            </p:extLst>
          </p:nvPr>
        </p:nvGraphicFramePr>
        <p:xfrm>
          <a:off x="137006" y="2025830"/>
          <a:ext cx="2616349" cy="2230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a:extLst>
              <a:ext uri="{FF2B5EF4-FFF2-40B4-BE49-F238E27FC236}">
                <a16:creationId xmlns:a16="http://schemas.microsoft.com/office/drawing/2014/main" id="{C8B523DF-630A-4C66-806C-B63E10914917}"/>
              </a:ext>
            </a:extLst>
          </p:cNvPr>
          <p:cNvGraphicFramePr>
            <a:graphicFrameLocks/>
          </p:cNvGraphicFramePr>
          <p:nvPr>
            <p:extLst>
              <p:ext uri="{D42A27DB-BD31-4B8C-83A1-F6EECF244321}">
                <p14:modId xmlns:p14="http://schemas.microsoft.com/office/powerpoint/2010/main" val="2281835983"/>
              </p:ext>
            </p:extLst>
          </p:nvPr>
        </p:nvGraphicFramePr>
        <p:xfrm>
          <a:off x="2461705" y="2013448"/>
          <a:ext cx="2616351" cy="22302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a:extLst>
              <a:ext uri="{FF2B5EF4-FFF2-40B4-BE49-F238E27FC236}">
                <a16:creationId xmlns:a16="http://schemas.microsoft.com/office/drawing/2014/main" id="{E7B00329-508B-4178-932C-543AAF9280EA}"/>
              </a:ext>
            </a:extLst>
          </p:cNvPr>
          <p:cNvGraphicFramePr>
            <a:graphicFrameLocks/>
          </p:cNvGraphicFramePr>
          <p:nvPr>
            <p:extLst>
              <p:ext uri="{D42A27DB-BD31-4B8C-83A1-F6EECF244321}">
                <p14:modId xmlns:p14="http://schemas.microsoft.com/office/powerpoint/2010/main" val="2112336014"/>
              </p:ext>
            </p:extLst>
          </p:nvPr>
        </p:nvGraphicFramePr>
        <p:xfrm>
          <a:off x="4915492" y="2013448"/>
          <a:ext cx="2616350" cy="23055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a:extLst>
              <a:ext uri="{FF2B5EF4-FFF2-40B4-BE49-F238E27FC236}">
                <a16:creationId xmlns:a16="http://schemas.microsoft.com/office/drawing/2014/main" id="{7DAD1669-FD06-4EFD-9B9C-9CB93C1E2629}"/>
              </a:ext>
            </a:extLst>
          </p:cNvPr>
          <p:cNvGraphicFramePr>
            <a:graphicFrameLocks/>
          </p:cNvGraphicFramePr>
          <p:nvPr>
            <p:extLst>
              <p:ext uri="{D42A27DB-BD31-4B8C-83A1-F6EECF244321}">
                <p14:modId xmlns:p14="http://schemas.microsoft.com/office/powerpoint/2010/main" val="2248109078"/>
              </p:ext>
            </p:extLst>
          </p:nvPr>
        </p:nvGraphicFramePr>
        <p:xfrm>
          <a:off x="7210511" y="1985501"/>
          <a:ext cx="3614990" cy="23090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グラフ 20">
            <a:extLst>
              <a:ext uri="{FF2B5EF4-FFF2-40B4-BE49-F238E27FC236}">
                <a16:creationId xmlns:a16="http://schemas.microsoft.com/office/drawing/2014/main" id="{742F0E24-CB1D-44F2-95AF-2759ED713DB6}"/>
              </a:ext>
            </a:extLst>
          </p:cNvPr>
          <p:cNvGraphicFramePr>
            <a:graphicFrameLocks/>
          </p:cNvGraphicFramePr>
          <p:nvPr>
            <p:extLst>
              <p:ext uri="{D42A27DB-BD31-4B8C-83A1-F6EECF244321}">
                <p14:modId xmlns:p14="http://schemas.microsoft.com/office/powerpoint/2010/main" val="3680726709"/>
              </p:ext>
            </p:extLst>
          </p:nvPr>
        </p:nvGraphicFramePr>
        <p:xfrm>
          <a:off x="7393668" y="4453618"/>
          <a:ext cx="2477059" cy="23020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グラフ 21">
            <a:extLst>
              <a:ext uri="{FF2B5EF4-FFF2-40B4-BE49-F238E27FC236}">
                <a16:creationId xmlns:a16="http://schemas.microsoft.com/office/drawing/2014/main" id="{60BCBFA0-2813-4B8C-97BB-E2AE6A6E1608}"/>
              </a:ext>
            </a:extLst>
          </p:cNvPr>
          <p:cNvGraphicFramePr>
            <a:graphicFrameLocks/>
          </p:cNvGraphicFramePr>
          <p:nvPr>
            <p:extLst>
              <p:ext uri="{D42A27DB-BD31-4B8C-83A1-F6EECF244321}">
                <p14:modId xmlns:p14="http://schemas.microsoft.com/office/powerpoint/2010/main" val="1797062195"/>
              </p:ext>
            </p:extLst>
          </p:nvPr>
        </p:nvGraphicFramePr>
        <p:xfrm>
          <a:off x="9700483" y="4451636"/>
          <a:ext cx="2616350" cy="234434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グラフ 22">
            <a:extLst>
              <a:ext uri="{FF2B5EF4-FFF2-40B4-BE49-F238E27FC236}">
                <a16:creationId xmlns:a16="http://schemas.microsoft.com/office/drawing/2014/main" id="{996D2C03-4C2F-470B-818D-E6A3B357599C}"/>
              </a:ext>
            </a:extLst>
          </p:cNvPr>
          <p:cNvGraphicFramePr>
            <a:graphicFrameLocks/>
          </p:cNvGraphicFramePr>
          <p:nvPr>
            <p:extLst>
              <p:ext uri="{D42A27DB-BD31-4B8C-83A1-F6EECF244321}">
                <p14:modId xmlns:p14="http://schemas.microsoft.com/office/powerpoint/2010/main" val="2292098330"/>
              </p:ext>
            </p:extLst>
          </p:nvPr>
        </p:nvGraphicFramePr>
        <p:xfrm>
          <a:off x="5053545" y="4459220"/>
          <a:ext cx="2478297" cy="230555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グラフ 23">
            <a:extLst>
              <a:ext uri="{FF2B5EF4-FFF2-40B4-BE49-F238E27FC236}">
                <a16:creationId xmlns:a16="http://schemas.microsoft.com/office/drawing/2014/main" id="{DC13C368-4687-ACAB-1496-981BF701AA77}"/>
              </a:ext>
            </a:extLst>
          </p:cNvPr>
          <p:cNvGraphicFramePr>
            <a:graphicFrameLocks/>
          </p:cNvGraphicFramePr>
          <p:nvPr>
            <p:extLst>
              <p:ext uri="{D42A27DB-BD31-4B8C-83A1-F6EECF244321}">
                <p14:modId xmlns:p14="http://schemas.microsoft.com/office/powerpoint/2010/main" val="2607829760"/>
              </p:ext>
            </p:extLst>
          </p:nvPr>
        </p:nvGraphicFramePr>
        <p:xfrm>
          <a:off x="162553" y="4451636"/>
          <a:ext cx="2477369" cy="23040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グラフ 24">
            <a:extLst>
              <a:ext uri="{FF2B5EF4-FFF2-40B4-BE49-F238E27FC236}">
                <a16:creationId xmlns:a16="http://schemas.microsoft.com/office/drawing/2014/main" id="{6DA34441-927D-C11B-28DA-DFA1A27BF724}"/>
              </a:ext>
            </a:extLst>
          </p:cNvPr>
          <p:cNvGraphicFramePr>
            <a:graphicFrameLocks/>
          </p:cNvGraphicFramePr>
          <p:nvPr>
            <p:extLst>
              <p:ext uri="{D42A27DB-BD31-4B8C-83A1-F6EECF244321}">
                <p14:modId xmlns:p14="http://schemas.microsoft.com/office/powerpoint/2010/main" val="3343391299"/>
              </p:ext>
            </p:extLst>
          </p:nvPr>
        </p:nvGraphicFramePr>
        <p:xfrm>
          <a:off x="2692613" y="4460707"/>
          <a:ext cx="2477369" cy="2304066"/>
        </p:xfrm>
        <a:graphic>
          <a:graphicData uri="http://schemas.openxmlformats.org/drawingml/2006/chart">
            <c:chart xmlns:c="http://schemas.openxmlformats.org/drawingml/2006/chart" xmlns:r="http://schemas.openxmlformats.org/officeDocument/2006/relationships" r:id="rId10"/>
          </a:graphicData>
        </a:graphic>
      </p:graphicFrame>
      <p:sp>
        <p:nvSpPr>
          <p:cNvPr id="13" name="スライド番号プレースホルダー 3">
            <a:extLst>
              <a:ext uri="{FF2B5EF4-FFF2-40B4-BE49-F238E27FC236}">
                <a16:creationId xmlns:a16="http://schemas.microsoft.com/office/drawing/2014/main" id="{7C58A66E-9F25-9B54-E4E3-34515EF3930F}"/>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41</a:t>
            </a:fld>
            <a:endParaRPr kumimoji="0" lang="en-US" altLang="ja-JP" sz="2000" dirty="0">
              <a:solidFill>
                <a:schemeClr val="tx1">
                  <a:lumMod val="50000"/>
                  <a:lumOff val="50000"/>
                </a:schemeClr>
              </a:solidFill>
              <a:cs typeface="Arial" panose="020B0604020202020204" pitchFamily="34" charset="0"/>
            </a:endParaRPr>
          </a:p>
        </p:txBody>
      </p:sp>
      <p:sp>
        <p:nvSpPr>
          <p:cNvPr id="16" name="テキスト ボックス 15">
            <a:extLst>
              <a:ext uri="{FF2B5EF4-FFF2-40B4-BE49-F238E27FC236}">
                <a16:creationId xmlns:a16="http://schemas.microsoft.com/office/drawing/2014/main" id="{B421E765-4C55-01AE-45D2-C24B00290F78}"/>
              </a:ext>
            </a:extLst>
          </p:cNvPr>
          <p:cNvSpPr txBox="1"/>
          <p:nvPr/>
        </p:nvSpPr>
        <p:spPr>
          <a:xfrm>
            <a:off x="9660429" y="4182195"/>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sp>
        <p:nvSpPr>
          <p:cNvPr id="26" name="テキスト ボックス 25">
            <a:extLst>
              <a:ext uri="{FF2B5EF4-FFF2-40B4-BE49-F238E27FC236}">
                <a16:creationId xmlns:a16="http://schemas.microsoft.com/office/drawing/2014/main" id="{4F389194-B09B-5CA8-17FA-9CBD75323415}"/>
              </a:ext>
            </a:extLst>
          </p:cNvPr>
          <p:cNvSpPr txBox="1"/>
          <p:nvPr/>
        </p:nvSpPr>
        <p:spPr>
          <a:xfrm>
            <a:off x="265479" y="197298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7" name="テキスト ボックス 26">
            <a:extLst>
              <a:ext uri="{FF2B5EF4-FFF2-40B4-BE49-F238E27FC236}">
                <a16:creationId xmlns:a16="http://schemas.microsoft.com/office/drawing/2014/main" id="{6FB17886-620C-A732-2522-793E01E8682A}"/>
              </a:ext>
            </a:extLst>
          </p:cNvPr>
          <p:cNvSpPr txBox="1"/>
          <p:nvPr/>
        </p:nvSpPr>
        <p:spPr>
          <a:xfrm>
            <a:off x="337506" y="454807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8" name="テキスト ボックス 27">
            <a:extLst>
              <a:ext uri="{FF2B5EF4-FFF2-40B4-BE49-F238E27FC236}">
                <a16:creationId xmlns:a16="http://schemas.microsoft.com/office/drawing/2014/main" id="{89DA1745-D992-7E7F-34CE-978AC33D10DC}"/>
              </a:ext>
            </a:extLst>
          </p:cNvPr>
          <p:cNvSpPr txBox="1"/>
          <p:nvPr/>
        </p:nvSpPr>
        <p:spPr>
          <a:xfrm>
            <a:off x="2621155" y="198604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29" name="テキスト ボックス 28">
            <a:extLst>
              <a:ext uri="{FF2B5EF4-FFF2-40B4-BE49-F238E27FC236}">
                <a16:creationId xmlns:a16="http://schemas.microsoft.com/office/drawing/2014/main" id="{00D69B56-6E9F-C049-C823-446EEB181708}"/>
              </a:ext>
            </a:extLst>
          </p:cNvPr>
          <p:cNvSpPr txBox="1"/>
          <p:nvPr/>
        </p:nvSpPr>
        <p:spPr>
          <a:xfrm>
            <a:off x="2693182" y="456113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0" name="テキスト ボックス 29">
            <a:extLst>
              <a:ext uri="{FF2B5EF4-FFF2-40B4-BE49-F238E27FC236}">
                <a16:creationId xmlns:a16="http://schemas.microsoft.com/office/drawing/2014/main" id="{DDDBC35E-2E60-509C-60A8-026157791F60}"/>
              </a:ext>
            </a:extLst>
          </p:cNvPr>
          <p:cNvSpPr txBox="1"/>
          <p:nvPr/>
        </p:nvSpPr>
        <p:spPr>
          <a:xfrm>
            <a:off x="5046039" y="198604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1" name="テキスト ボックス 30">
            <a:extLst>
              <a:ext uri="{FF2B5EF4-FFF2-40B4-BE49-F238E27FC236}">
                <a16:creationId xmlns:a16="http://schemas.microsoft.com/office/drawing/2014/main" id="{9D75BE88-808C-C411-C5FC-27314BD4C370}"/>
              </a:ext>
            </a:extLst>
          </p:cNvPr>
          <p:cNvSpPr txBox="1"/>
          <p:nvPr/>
        </p:nvSpPr>
        <p:spPr>
          <a:xfrm>
            <a:off x="5118066" y="456113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2" name="テキスト ボックス 31">
            <a:extLst>
              <a:ext uri="{FF2B5EF4-FFF2-40B4-BE49-F238E27FC236}">
                <a16:creationId xmlns:a16="http://schemas.microsoft.com/office/drawing/2014/main" id="{24076C9F-5F39-FAF1-4DF8-84045BBDD089}"/>
              </a:ext>
            </a:extLst>
          </p:cNvPr>
          <p:cNvSpPr txBox="1"/>
          <p:nvPr/>
        </p:nvSpPr>
        <p:spPr>
          <a:xfrm>
            <a:off x="7314625" y="1999106"/>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3" name="テキスト ボックス 32">
            <a:extLst>
              <a:ext uri="{FF2B5EF4-FFF2-40B4-BE49-F238E27FC236}">
                <a16:creationId xmlns:a16="http://schemas.microsoft.com/office/drawing/2014/main" id="{A0B338EA-5B10-E038-B3B8-6C1638EC3AF2}"/>
              </a:ext>
            </a:extLst>
          </p:cNvPr>
          <p:cNvSpPr txBox="1"/>
          <p:nvPr/>
        </p:nvSpPr>
        <p:spPr>
          <a:xfrm>
            <a:off x="7386652" y="4574195"/>
            <a:ext cx="536694" cy="246221"/>
          </a:xfrm>
          <a:prstGeom prst="rect">
            <a:avLst/>
          </a:prstGeom>
          <a:noFill/>
        </p:spPr>
        <p:txBody>
          <a:bodyPr wrap="square" rtlCol="0">
            <a:spAutoFit/>
          </a:bodyPr>
          <a:lstStyle/>
          <a:p>
            <a:r>
              <a:rPr lang="en-US" altLang="ja-JP" sz="1000" dirty="0"/>
              <a:t>PJ</a:t>
            </a:r>
            <a:endParaRPr kumimoji="1" lang="ja-JP" altLang="en-US" sz="1000" dirty="0"/>
          </a:p>
        </p:txBody>
      </p:sp>
      <p:sp>
        <p:nvSpPr>
          <p:cNvPr id="34" name="テキスト ボックス 33">
            <a:extLst>
              <a:ext uri="{FF2B5EF4-FFF2-40B4-BE49-F238E27FC236}">
                <a16:creationId xmlns:a16="http://schemas.microsoft.com/office/drawing/2014/main" id="{141D7D2C-8185-6D3F-1155-45F4434230CA}"/>
              </a:ext>
            </a:extLst>
          </p:cNvPr>
          <p:cNvSpPr txBox="1"/>
          <p:nvPr/>
        </p:nvSpPr>
        <p:spPr>
          <a:xfrm>
            <a:off x="9625776" y="4517843"/>
            <a:ext cx="536694" cy="246221"/>
          </a:xfrm>
          <a:prstGeom prst="rect">
            <a:avLst/>
          </a:prstGeom>
          <a:noFill/>
        </p:spPr>
        <p:txBody>
          <a:bodyPr wrap="square" rtlCol="0">
            <a:spAutoFit/>
          </a:bodyPr>
          <a:lstStyle/>
          <a:p>
            <a:r>
              <a:rPr lang="en-US" altLang="ja-JP" sz="1000" dirty="0"/>
              <a:t>PJ</a:t>
            </a:r>
            <a:endParaRPr kumimoji="1" lang="ja-JP" altLang="en-US" sz="1000" dirty="0"/>
          </a:p>
        </p:txBody>
      </p:sp>
    </p:spTree>
    <p:extLst>
      <p:ext uri="{BB962C8B-B14F-4D97-AF65-F5344CB8AC3E}">
        <p14:creationId xmlns:p14="http://schemas.microsoft.com/office/powerpoint/2010/main" val="33808914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856505AA-BFDE-5996-C368-2B72465E3D5B}"/>
              </a:ext>
            </a:extLst>
          </p:cNvPr>
          <p:cNvSpPr txBox="1"/>
          <p:nvPr/>
        </p:nvSpPr>
        <p:spPr>
          <a:xfrm>
            <a:off x="1680023" y="1839997"/>
            <a:ext cx="6278718" cy="338554"/>
          </a:xfrm>
          <a:prstGeom prst="rect">
            <a:avLst/>
          </a:prstGeom>
          <a:noFill/>
        </p:spPr>
        <p:txBody>
          <a:bodyPr wrap="square" rtlCol="0">
            <a:spAutoFit/>
          </a:bodyPr>
          <a:lstStyle/>
          <a:p>
            <a:pPr>
              <a:tabLst>
                <a:tab pos="2328863" algn="l"/>
                <a:tab pos="4397375" algn="l"/>
              </a:tabLst>
            </a:pPr>
            <a:r>
              <a:rPr kumimoji="1" lang="ja-JP" altLang="en-US" sz="1600" dirty="0"/>
              <a:t>北米</a:t>
            </a:r>
            <a:r>
              <a:rPr kumimoji="1" lang="en-US" altLang="ja-JP" sz="1600" dirty="0"/>
              <a:t>	</a:t>
            </a:r>
            <a:r>
              <a:rPr kumimoji="1" lang="ja-JP" altLang="en-US" sz="1600" dirty="0"/>
              <a:t>中南米</a:t>
            </a:r>
            <a:r>
              <a:rPr kumimoji="1" lang="en-US" altLang="ja-JP" sz="1600" dirty="0"/>
              <a:t>	</a:t>
            </a:r>
            <a:r>
              <a:rPr kumimoji="1" lang="ja-JP" altLang="en-US" sz="1600" dirty="0"/>
              <a:t>欧州</a:t>
            </a:r>
            <a:r>
              <a:rPr kumimoji="1" lang="en-US" altLang="ja-JP" sz="1600" dirty="0"/>
              <a:t>	</a:t>
            </a:r>
            <a:endParaRPr kumimoji="1" lang="ja-JP" altLang="en-US" sz="1600" dirty="0"/>
          </a:p>
        </p:txBody>
      </p:sp>
      <p:sp>
        <p:nvSpPr>
          <p:cNvPr id="2" name="タイトル 1">
            <a:extLst>
              <a:ext uri="{FF2B5EF4-FFF2-40B4-BE49-F238E27FC236}">
                <a16:creationId xmlns:a16="http://schemas.microsoft.com/office/drawing/2014/main" id="{EF707B97-2CAD-AF51-D8CD-854AE16D50C9}"/>
              </a:ext>
            </a:extLst>
          </p:cNvPr>
          <p:cNvSpPr>
            <a:spLocks noGrp="1"/>
          </p:cNvSpPr>
          <p:nvPr>
            <p:ph type="title"/>
          </p:nvPr>
        </p:nvSpPr>
        <p:spPr/>
        <p:txBody>
          <a:bodyPr/>
          <a:lstStyle/>
          <a:p>
            <a:r>
              <a:rPr lang="ja-JP" altLang="en-US" dirty="0"/>
              <a:t>地域別の</a:t>
            </a:r>
            <a:r>
              <a:rPr lang="en-US" altLang="ja-JP" dirty="0"/>
              <a:t>STEPS</a:t>
            </a:r>
            <a:r>
              <a:rPr lang="ja-JP" altLang="en-US" dirty="0"/>
              <a:t>変化：運輸部門の電化率</a:t>
            </a:r>
            <a:endParaRPr kumimoji="1" lang="ja-JP" altLang="en-US" dirty="0"/>
          </a:p>
        </p:txBody>
      </p:sp>
      <p:sp>
        <p:nvSpPr>
          <p:cNvPr id="3" name="コンテンツ プレースホルダー 2">
            <a:extLst>
              <a:ext uri="{FF2B5EF4-FFF2-40B4-BE49-F238E27FC236}">
                <a16:creationId xmlns:a16="http://schemas.microsoft.com/office/drawing/2014/main" id="{51800974-ED87-E1CD-ECCD-9EE5EC53EA78}"/>
              </a:ext>
            </a:extLst>
          </p:cNvPr>
          <p:cNvSpPr>
            <a:spLocks noGrp="1"/>
          </p:cNvSpPr>
          <p:nvPr>
            <p:ph idx="1"/>
          </p:nvPr>
        </p:nvSpPr>
        <p:spPr>
          <a:xfrm>
            <a:off x="838200" y="1032387"/>
            <a:ext cx="10515600" cy="1497871"/>
          </a:xfrm>
        </p:spPr>
        <p:txBody>
          <a:bodyPr>
            <a:normAutofit/>
          </a:bodyPr>
          <a:lstStyle/>
          <a:p>
            <a:r>
              <a:rPr kumimoji="1" lang="ja-JP" altLang="en-US" sz="2000" dirty="0"/>
              <a:t>全ての地域で</a:t>
            </a:r>
            <a:r>
              <a:rPr kumimoji="1" lang="en-US" altLang="ja-JP" sz="2000" dirty="0"/>
              <a:t>WEO2021</a:t>
            </a:r>
            <a:r>
              <a:rPr kumimoji="1" lang="ja-JP" altLang="en-US" sz="2000" dirty="0"/>
              <a:t>～</a:t>
            </a:r>
            <a:r>
              <a:rPr kumimoji="1" lang="en-US" altLang="ja-JP" sz="2000" dirty="0"/>
              <a:t>2024</a:t>
            </a:r>
            <a:r>
              <a:rPr lang="ja-JP" altLang="en-US" sz="2000" dirty="0"/>
              <a:t>で連続上方シフトしていたのが、</a:t>
            </a:r>
            <a:r>
              <a:rPr lang="en-US" altLang="ja-JP" sz="2000" dirty="0"/>
              <a:t>WEO2025</a:t>
            </a:r>
            <a:r>
              <a:rPr lang="ja-JP" altLang="en-US" sz="2000" dirty="0"/>
              <a:t>で北米</a:t>
            </a:r>
            <a:r>
              <a:rPr kumimoji="1" lang="ja-JP" altLang="en-US" sz="2000" dirty="0"/>
              <a:t>が大きく低下</a:t>
            </a:r>
            <a:r>
              <a:rPr lang="ja-JP" altLang="en-US" sz="2000" dirty="0"/>
              <a:t>；</a:t>
            </a:r>
            <a:r>
              <a:rPr lang="en-US" altLang="ja-JP" sz="2000" dirty="0"/>
              <a:t>2050</a:t>
            </a:r>
            <a:r>
              <a:rPr lang="ja-JP" altLang="en-US" sz="2000" dirty="0"/>
              <a:t>年の電化率は</a:t>
            </a:r>
            <a:r>
              <a:rPr lang="en-US" altLang="ja-JP" sz="2000" dirty="0"/>
              <a:t>WEO2024</a:t>
            </a:r>
            <a:r>
              <a:rPr lang="ja-JP" altLang="en-US" sz="2000" dirty="0"/>
              <a:t>の</a:t>
            </a:r>
            <a:r>
              <a:rPr lang="en-US" altLang="ja-JP" sz="2000" dirty="0"/>
              <a:t>26</a:t>
            </a:r>
            <a:r>
              <a:rPr lang="ja-JP" altLang="en-US" sz="2000" dirty="0"/>
              <a:t>％から</a:t>
            </a:r>
            <a:r>
              <a:rPr lang="en-US" altLang="ja-JP" sz="2000" dirty="0"/>
              <a:t>WEO2025</a:t>
            </a:r>
            <a:r>
              <a:rPr lang="ja-JP" altLang="en-US" sz="2000" dirty="0"/>
              <a:t>では</a:t>
            </a:r>
            <a:r>
              <a:rPr lang="en-US" altLang="ja-JP" sz="2000" dirty="0"/>
              <a:t>10</a:t>
            </a:r>
            <a:r>
              <a:rPr lang="ja-JP" altLang="en-US" sz="2000" dirty="0"/>
              <a:t>％に低下</a:t>
            </a:r>
            <a:endParaRPr kumimoji="1" lang="ja-JP" altLang="en-US" sz="2000" dirty="0"/>
          </a:p>
        </p:txBody>
      </p:sp>
      <p:graphicFrame>
        <p:nvGraphicFramePr>
          <p:cNvPr id="4" name="グラフ 3">
            <a:extLst>
              <a:ext uri="{FF2B5EF4-FFF2-40B4-BE49-F238E27FC236}">
                <a16:creationId xmlns:a16="http://schemas.microsoft.com/office/drawing/2014/main" id="{CD59514E-A8AA-4DA4-8FF7-7445EC428C21}"/>
              </a:ext>
            </a:extLst>
          </p:cNvPr>
          <p:cNvGraphicFramePr>
            <a:graphicFrameLocks/>
          </p:cNvGraphicFramePr>
          <p:nvPr>
            <p:extLst>
              <p:ext uri="{D42A27DB-BD31-4B8C-83A1-F6EECF244321}">
                <p14:modId xmlns:p14="http://schemas.microsoft.com/office/powerpoint/2010/main" val="1410678894"/>
              </p:ext>
            </p:extLst>
          </p:nvPr>
        </p:nvGraphicFramePr>
        <p:xfrm>
          <a:off x="228570" y="1834319"/>
          <a:ext cx="2553542" cy="23179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4F0A7167-0926-4DC2-B801-4B166FA08C79}"/>
              </a:ext>
            </a:extLst>
          </p:cNvPr>
          <p:cNvGraphicFramePr>
            <a:graphicFrameLocks/>
          </p:cNvGraphicFramePr>
          <p:nvPr>
            <p:extLst>
              <p:ext uri="{D42A27DB-BD31-4B8C-83A1-F6EECF244321}">
                <p14:modId xmlns:p14="http://schemas.microsoft.com/office/powerpoint/2010/main" val="2167844907"/>
              </p:ext>
            </p:extLst>
          </p:nvPr>
        </p:nvGraphicFramePr>
        <p:xfrm>
          <a:off x="4877349" y="1834319"/>
          <a:ext cx="2429343" cy="23179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00210ABD-B2BA-4DA5-9868-04855F64AB62}"/>
              </a:ext>
            </a:extLst>
          </p:cNvPr>
          <p:cNvGraphicFramePr>
            <a:graphicFrameLocks/>
          </p:cNvGraphicFramePr>
          <p:nvPr>
            <p:extLst>
              <p:ext uri="{D42A27DB-BD31-4B8C-83A1-F6EECF244321}">
                <p14:modId xmlns:p14="http://schemas.microsoft.com/office/powerpoint/2010/main" val="540077498"/>
              </p:ext>
            </p:extLst>
          </p:nvPr>
        </p:nvGraphicFramePr>
        <p:xfrm>
          <a:off x="7208197" y="1834319"/>
          <a:ext cx="3608960" cy="231791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グラフ 11">
            <a:extLst>
              <a:ext uri="{FF2B5EF4-FFF2-40B4-BE49-F238E27FC236}">
                <a16:creationId xmlns:a16="http://schemas.microsoft.com/office/drawing/2014/main" id="{3DBC661D-0913-4208-9B76-50AAA630A87A}"/>
              </a:ext>
            </a:extLst>
          </p:cNvPr>
          <p:cNvGraphicFramePr>
            <a:graphicFrameLocks/>
          </p:cNvGraphicFramePr>
          <p:nvPr>
            <p:extLst>
              <p:ext uri="{D42A27DB-BD31-4B8C-83A1-F6EECF244321}">
                <p14:modId xmlns:p14="http://schemas.microsoft.com/office/powerpoint/2010/main" val="3171971034"/>
              </p:ext>
            </p:extLst>
          </p:nvPr>
        </p:nvGraphicFramePr>
        <p:xfrm>
          <a:off x="228569" y="4289820"/>
          <a:ext cx="2223686" cy="24591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グラフ 12">
            <a:extLst>
              <a:ext uri="{FF2B5EF4-FFF2-40B4-BE49-F238E27FC236}">
                <a16:creationId xmlns:a16="http://schemas.microsoft.com/office/drawing/2014/main" id="{DC8A3614-5199-431B-8465-CBE19B759949}"/>
              </a:ext>
            </a:extLst>
          </p:cNvPr>
          <p:cNvGraphicFramePr>
            <a:graphicFrameLocks/>
          </p:cNvGraphicFramePr>
          <p:nvPr>
            <p:extLst>
              <p:ext uri="{D42A27DB-BD31-4B8C-83A1-F6EECF244321}">
                <p14:modId xmlns:p14="http://schemas.microsoft.com/office/powerpoint/2010/main" val="812743113"/>
              </p:ext>
            </p:extLst>
          </p:nvPr>
        </p:nvGraphicFramePr>
        <p:xfrm>
          <a:off x="2522636" y="4326829"/>
          <a:ext cx="2223685" cy="24591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グラフ 13">
            <a:extLst>
              <a:ext uri="{FF2B5EF4-FFF2-40B4-BE49-F238E27FC236}">
                <a16:creationId xmlns:a16="http://schemas.microsoft.com/office/drawing/2014/main" id="{67D178E1-00C8-4BA1-AD32-3441DD0F1C16}"/>
              </a:ext>
            </a:extLst>
          </p:cNvPr>
          <p:cNvGraphicFramePr>
            <a:graphicFrameLocks/>
          </p:cNvGraphicFramePr>
          <p:nvPr>
            <p:extLst>
              <p:ext uri="{D42A27DB-BD31-4B8C-83A1-F6EECF244321}">
                <p14:modId xmlns:p14="http://schemas.microsoft.com/office/powerpoint/2010/main" val="3114282497"/>
              </p:ext>
            </p:extLst>
          </p:nvPr>
        </p:nvGraphicFramePr>
        <p:xfrm>
          <a:off x="4853521" y="4326829"/>
          <a:ext cx="2223686" cy="24591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グラフ 14">
            <a:extLst>
              <a:ext uri="{FF2B5EF4-FFF2-40B4-BE49-F238E27FC236}">
                <a16:creationId xmlns:a16="http://schemas.microsoft.com/office/drawing/2014/main" id="{B0030F34-E009-49A0-B2BB-933496975815}"/>
              </a:ext>
            </a:extLst>
          </p:cNvPr>
          <p:cNvGraphicFramePr>
            <a:graphicFrameLocks/>
          </p:cNvGraphicFramePr>
          <p:nvPr>
            <p:extLst>
              <p:ext uri="{D42A27DB-BD31-4B8C-83A1-F6EECF244321}">
                <p14:modId xmlns:p14="http://schemas.microsoft.com/office/powerpoint/2010/main" val="129122979"/>
              </p:ext>
            </p:extLst>
          </p:nvPr>
        </p:nvGraphicFramePr>
        <p:xfrm>
          <a:off x="7133257" y="4326829"/>
          <a:ext cx="2223686" cy="245918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グラフ 15">
            <a:extLst>
              <a:ext uri="{FF2B5EF4-FFF2-40B4-BE49-F238E27FC236}">
                <a16:creationId xmlns:a16="http://schemas.microsoft.com/office/drawing/2014/main" id="{F44BA68A-4F3E-42A5-AA76-FC2726BF2C3A}"/>
              </a:ext>
            </a:extLst>
          </p:cNvPr>
          <p:cNvGraphicFramePr>
            <a:graphicFrameLocks/>
          </p:cNvGraphicFramePr>
          <p:nvPr>
            <p:extLst>
              <p:ext uri="{D42A27DB-BD31-4B8C-83A1-F6EECF244321}">
                <p14:modId xmlns:p14="http://schemas.microsoft.com/office/powerpoint/2010/main" val="266641306"/>
              </p:ext>
            </p:extLst>
          </p:nvPr>
        </p:nvGraphicFramePr>
        <p:xfrm>
          <a:off x="9356943" y="4398818"/>
          <a:ext cx="2772712" cy="2459182"/>
        </p:xfrm>
        <a:graphic>
          <a:graphicData uri="http://schemas.openxmlformats.org/drawingml/2006/chart">
            <c:chart xmlns:c="http://schemas.openxmlformats.org/drawingml/2006/chart" xmlns:r="http://schemas.openxmlformats.org/officeDocument/2006/relationships" r:id="rId9"/>
          </a:graphicData>
        </a:graphic>
      </p:graphicFrame>
      <p:sp>
        <p:nvSpPr>
          <p:cNvPr id="8" name="スライド番号プレースホルダー 3">
            <a:extLst>
              <a:ext uri="{FF2B5EF4-FFF2-40B4-BE49-F238E27FC236}">
                <a16:creationId xmlns:a16="http://schemas.microsoft.com/office/drawing/2014/main" id="{EF38FD79-76A0-7AA3-5284-4F3416A816DE}"/>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42</a:t>
            </a:fld>
            <a:endParaRPr kumimoji="0" lang="en-US" altLang="ja-JP" sz="2000" dirty="0">
              <a:solidFill>
                <a:schemeClr val="tx1">
                  <a:lumMod val="50000"/>
                  <a:lumOff val="50000"/>
                </a:schemeClr>
              </a:solidFill>
              <a:cs typeface="Arial" panose="020B0604020202020204" pitchFamily="34" charset="0"/>
            </a:endParaRPr>
          </a:p>
        </p:txBody>
      </p:sp>
      <p:sp>
        <p:nvSpPr>
          <p:cNvPr id="10" name="テキスト ボックス 9">
            <a:extLst>
              <a:ext uri="{FF2B5EF4-FFF2-40B4-BE49-F238E27FC236}">
                <a16:creationId xmlns:a16="http://schemas.microsoft.com/office/drawing/2014/main" id="{3C225676-9CF8-CFEA-84DE-E6424B498A6C}"/>
              </a:ext>
            </a:extLst>
          </p:cNvPr>
          <p:cNvSpPr txBox="1"/>
          <p:nvPr/>
        </p:nvSpPr>
        <p:spPr>
          <a:xfrm>
            <a:off x="1556338" y="4309796"/>
            <a:ext cx="3682476" cy="338554"/>
          </a:xfrm>
          <a:prstGeom prst="rect">
            <a:avLst/>
          </a:prstGeom>
          <a:noFill/>
        </p:spPr>
        <p:txBody>
          <a:bodyPr wrap="square" rtlCol="0">
            <a:spAutoFit/>
          </a:bodyPr>
          <a:lstStyle/>
          <a:p>
            <a:pPr>
              <a:tabLst>
                <a:tab pos="2597150" algn="l"/>
                <a:tab pos="4843463" algn="l"/>
              </a:tabLst>
            </a:pPr>
            <a:r>
              <a:rPr kumimoji="1" lang="ja-JP" altLang="en-US" sz="1600" dirty="0"/>
              <a:t>中東</a:t>
            </a:r>
            <a:r>
              <a:rPr kumimoji="1" lang="en-US" altLang="ja-JP" sz="1600" dirty="0"/>
              <a:t>	</a:t>
            </a:r>
            <a:r>
              <a:rPr kumimoji="1" lang="ja-JP" altLang="en-US" sz="1600" dirty="0"/>
              <a:t>ﾕｰﾗｼｱ</a:t>
            </a:r>
          </a:p>
        </p:txBody>
      </p:sp>
      <p:sp>
        <p:nvSpPr>
          <p:cNvPr id="11" name="テキスト ボックス 10">
            <a:extLst>
              <a:ext uri="{FF2B5EF4-FFF2-40B4-BE49-F238E27FC236}">
                <a16:creationId xmlns:a16="http://schemas.microsoft.com/office/drawing/2014/main" id="{8F5C56FE-6F43-5914-B3FB-5D34424DD4F3}"/>
              </a:ext>
            </a:extLst>
          </p:cNvPr>
          <p:cNvSpPr txBox="1"/>
          <p:nvPr/>
        </p:nvSpPr>
        <p:spPr>
          <a:xfrm>
            <a:off x="9626710" y="4157348"/>
            <a:ext cx="2625159" cy="338554"/>
          </a:xfrm>
          <a:prstGeom prst="rect">
            <a:avLst/>
          </a:prstGeom>
          <a:noFill/>
        </p:spPr>
        <p:txBody>
          <a:bodyPr wrap="square" rtlCol="0">
            <a:spAutoFit/>
          </a:bodyPr>
          <a:lstStyle/>
          <a:p>
            <a:pPr algn="r">
              <a:tabLst>
                <a:tab pos="2422525" algn="l"/>
                <a:tab pos="4843463" algn="l"/>
              </a:tabLst>
            </a:pPr>
            <a:r>
              <a:rPr lang="ja-JP" altLang="en-US" sz="1600" dirty="0"/>
              <a:t>アジア太平洋（中印除く）</a:t>
            </a:r>
            <a:endParaRPr kumimoji="1" lang="ja-JP" altLang="en-US" sz="1600" dirty="0"/>
          </a:p>
        </p:txBody>
      </p:sp>
      <p:graphicFrame>
        <p:nvGraphicFramePr>
          <p:cNvPr id="5" name="グラフ 4">
            <a:extLst>
              <a:ext uri="{FF2B5EF4-FFF2-40B4-BE49-F238E27FC236}">
                <a16:creationId xmlns:a16="http://schemas.microsoft.com/office/drawing/2014/main" id="{331E2F0B-D93E-4065-BA58-D16631528B4A}"/>
              </a:ext>
            </a:extLst>
          </p:cNvPr>
          <p:cNvGraphicFramePr>
            <a:graphicFrameLocks/>
          </p:cNvGraphicFramePr>
          <p:nvPr>
            <p:extLst>
              <p:ext uri="{D42A27DB-BD31-4B8C-83A1-F6EECF244321}">
                <p14:modId xmlns:p14="http://schemas.microsoft.com/office/powerpoint/2010/main" val="256478074"/>
              </p:ext>
            </p:extLst>
          </p:nvPr>
        </p:nvGraphicFramePr>
        <p:xfrm>
          <a:off x="2522636" y="1834318"/>
          <a:ext cx="2658805" cy="231791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660498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C34A9-47DA-4753-B9E6-BDDE14B3C887}"/>
              </a:ext>
            </a:extLst>
          </p:cNvPr>
          <p:cNvSpPr>
            <a:spLocks noGrp="1"/>
          </p:cNvSpPr>
          <p:nvPr>
            <p:ph type="title"/>
          </p:nvPr>
        </p:nvSpPr>
        <p:spPr/>
        <p:txBody>
          <a:bodyPr/>
          <a:lstStyle/>
          <a:p>
            <a:r>
              <a:rPr kumimoji="1" lang="ja-JP" altLang="en-US" dirty="0"/>
              <a:t>地域別</a:t>
            </a:r>
            <a:r>
              <a:rPr kumimoji="1" lang="en-US" altLang="ja-JP" dirty="0"/>
              <a:t>STEPS</a:t>
            </a:r>
            <a:r>
              <a:rPr lang="ja-JP" altLang="en-US" dirty="0"/>
              <a:t>の</a:t>
            </a:r>
            <a:r>
              <a:rPr lang="en-US" altLang="ja-JP" dirty="0"/>
              <a:t>WEO2021</a:t>
            </a:r>
            <a:r>
              <a:rPr lang="ja-JP" altLang="en-US" dirty="0"/>
              <a:t>～</a:t>
            </a:r>
            <a:r>
              <a:rPr lang="en-US" altLang="ja-JP" dirty="0"/>
              <a:t>2025</a:t>
            </a:r>
            <a:r>
              <a:rPr lang="ja-JP" altLang="en-US" dirty="0"/>
              <a:t>の比較分析の結果</a:t>
            </a:r>
            <a:endParaRPr kumimoji="1" lang="ja-JP" altLang="en-US" dirty="0"/>
          </a:p>
        </p:txBody>
      </p:sp>
      <p:sp>
        <p:nvSpPr>
          <p:cNvPr id="3" name="コンテンツ プレースホルダー 2">
            <a:extLst>
              <a:ext uri="{FF2B5EF4-FFF2-40B4-BE49-F238E27FC236}">
                <a16:creationId xmlns:a16="http://schemas.microsoft.com/office/drawing/2014/main" id="{0062BE2B-58A0-5089-3A69-CA4392581F14}"/>
              </a:ext>
            </a:extLst>
          </p:cNvPr>
          <p:cNvSpPr>
            <a:spLocks noGrp="1"/>
          </p:cNvSpPr>
          <p:nvPr>
            <p:ph idx="1"/>
          </p:nvPr>
        </p:nvSpPr>
        <p:spPr>
          <a:xfrm>
            <a:off x="838200" y="924076"/>
            <a:ext cx="10739772" cy="5252887"/>
          </a:xfrm>
        </p:spPr>
        <p:txBody>
          <a:bodyPr>
            <a:normAutofit/>
          </a:bodyPr>
          <a:lstStyle/>
          <a:p>
            <a:r>
              <a:rPr kumimoji="1" lang="ja-JP" altLang="en-US" sz="2000" dirty="0"/>
              <a:t>米国が</a:t>
            </a:r>
            <a:r>
              <a:rPr kumimoji="1" lang="en-US" altLang="ja-JP" sz="2000" dirty="0"/>
              <a:t>WEO2025</a:t>
            </a:r>
            <a:r>
              <a:rPr kumimoji="1" lang="ja-JP" altLang="en-US" sz="2000" dirty="0"/>
              <a:t>で最も大きく変化</a:t>
            </a:r>
            <a:endParaRPr kumimoji="1" lang="en-US" altLang="ja-JP" sz="2000" dirty="0"/>
          </a:p>
          <a:p>
            <a:pPr lvl="1">
              <a:buFont typeface="Wingdings" panose="05000000000000000000" pitchFamily="2" charset="2"/>
              <a:buChar char="ü"/>
            </a:pPr>
            <a:r>
              <a:rPr lang="ja-JP" altLang="en-US" sz="1800" dirty="0"/>
              <a:t>毎年下方シフトしていた石油、ガス、石炭は</a:t>
            </a:r>
            <a:r>
              <a:rPr lang="en-US" altLang="ja-JP" sz="1800" dirty="0"/>
              <a:t>WEO2025</a:t>
            </a:r>
            <a:r>
              <a:rPr lang="ja-JP" altLang="en-US" sz="1800" dirty="0"/>
              <a:t>で上方シフト⇒一次エネルギー需要の　上方シフトの要因</a:t>
            </a:r>
            <a:endParaRPr lang="en-US" altLang="ja-JP" sz="1800" dirty="0"/>
          </a:p>
          <a:p>
            <a:pPr lvl="1">
              <a:buFont typeface="Wingdings" panose="05000000000000000000" pitchFamily="2" charset="2"/>
              <a:buChar char="ü"/>
            </a:pPr>
            <a:r>
              <a:rPr lang="ja-JP" altLang="en-US" sz="1800" dirty="0"/>
              <a:t>毎年上方シフトしてきた再エネは</a:t>
            </a:r>
            <a:r>
              <a:rPr lang="en-US" altLang="ja-JP" sz="1800" dirty="0"/>
              <a:t>WEO2025</a:t>
            </a:r>
            <a:r>
              <a:rPr lang="ja-JP" altLang="en-US" sz="1800" dirty="0"/>
              <a:t>で下方シフト</a:t>
            </a:r>
            <a:endParaRPr lang="en-US" altLang="ja-JP" sz="1800" dirty="0"/>
          </a:p>
          <a:p>
            <a:pPr lvl="1">
              <a:buFont typeface="Wingdings" panose="05000000000000000000" pitchFamily="2" charset="2"/>
              <a:buChar char="ü"/>
            </a:pPr>
            <a:r>
              <a:rPr lang="ja-JP" altLang="en-US" sz="1800" dirty="0"/>
              <a:t>「横ばい」だった原子力が</a:t>
            </a:r>
            <a:r>
              <a:rPr lang="en-US" altLang="ja-JP" sz="1800" dirty="0"/>
              <a:t>WEO2025</a:t>
            </a:r>
            <a:r>
              <a:rPr lang="ja-JP" altLang="en-US" sz="1800" dirty="0"/>
              <a:t>で激増に変化</a:t>
            </a:r>
            <a:endParaRPr lang="en-US" altLang="ja-JP" sz="1800" dirty="0"/>
          </a:p>
          <a:p>
            <a:pPr marL="0" indent="0">
              <a:buNone/>
            </a:pPr>
            <a:r>
              <a:rPr lang="ja-JP" altLang="en-US" sz="2000" dirty="0"/>
              <a:t>⇒トランプ政権のエネルギードミナンス政策が反映されていると考えられる</a:t>
            </a:r>
            <a:endParaRPr lang="en-US" altLang="ja-JP" sz="2000" dirty="0"/>
          </a:p>
          <a:p>
            <a:pPr lvl="1">
              <a:buFont typeface="Wingdings" panose="05000000000000000000" pitchFamily="2" charset="2"/>
              <a:buChar char="ü"/>
            </a:pPr>
            <a:endParaRPr lang="en-US" altLang="ja-JP" sz="1800" dirty="0"/>
          </a:p>
          <a:p>
            <a:r>
              <a:rPr kumimoji="1" lang="ja-JP" altLang="en-US" sz="2000" dirty="0"/>
              <a:t>中国は概ね変化していない</a:t>
            </a:r>
            <a:endParaRPr lang="en-US" altLang="ja-JP" sz="2000" dirty="0"/>
          </a:p>
          <a:p>
            <a:pPr lvl="1">
              <a:buFont typeface="Wingdings" panose="05000000000000000000" pitchFamily="2" charset="2"/>
              <a:buChar char="ü"/>
            </a:pPr>
            <a:r>
              <a:rPr lang="ja-JP" altLang="en-US" sz="1800" dirty="0"/>
              <a:t>石油、石炭が「過去の増加傾向に対して間もなく減少」と不連続な変化が想定されている点は　変わらず</a:t>
            </a:r>
            <a:endParaRPr lang="en-US" altLang="ja-JP" sz="1800" dirty="0"/>
          </a:p>
          <a:p>
            <a:pPr lvl="1">
              <a:buFont typeface="Wingdings" panose="05000000000000000000" pitchFamily="2" charset="2"/>
              <a:buChar char="ü"/>
            </a:pPr>
            <a:r>
              <a:rPr lang="ja-JP" altLang="en-US" sz="1800" dirty="0"/>
              <a:t>天然ガスと原子力が増加⇒一次エネルギー需要の上方シフトの要因（</a:t>
            </a:r>
            <a:r>
              <a:rPr lang="en-US" altLang="ja-JP" sz="1800" dirty="0"/>
              <a:t>CO2</a:t>
            </a:r>
            <a:r>
              <a:rPr lang="ja-JP" altLang="en-US" sz="1800" dirty="0"/>
              <a:t>は大きく増えない！）</a:t>
            </a:r>
            <a:endParaRPr lang="en-US" altLang="ja-JP" sz="1800" dirty="0"/>
          </a:p>
          <a:p>
            <a:pPr lvl="1">
              <a:buFont typeface="Wingdings" panose="05000000000000000000" pitchFamily="2" charset="2"/>
              <a:buChar char="ü"/>
            </a:pPr>
            <a:r>
              <a:rPr lang="ja-JP" altLang="en-US" sz="1800" dirty="0"/>
              <a:t>毎年大きく上方シフトしてきた再エネがついに上げ止まった</a:t>
            </a:r>
            <a:endParaRPr lang="en-US" altLang="ja-JP" sz="1800" dirty="0"/>
          </a:p>
          <a:p>
            <a:pPr marL="266700" indent="-266700">
              <a:buNone/>
            </a:pPr>
            <a:r>
              <a:rPr lang="ja-JP" altLang="en-US" sz="2000" dirty="0"/>
              <a:t>⇒中国の（不自然な）石油、石炭、再エネの想定を変化させると、</a:t>
            </a:r>
            <a:r>
              <a:rPr lang="en-US" altLang="ja-JP" sz="2000" dirty="0"/>
              <a:t>STEPS</a:t>
            </a:r>
            <a:r>
              <a:rPr lang="ja-JP" altLang="en-US" sz="2000" dirty="0"/>
              <a:t>の主要な特徴である化石燃料のピーク　時期や</a:t>
            </a:r>
            <a:r>
              <a:rPr lang="en-US" altLang="ja-JP" sz="2000" dirty="0"/>
              <a:t>CO2</a:t>
            </a:r>
            <a:r>
              <a:rPr lang="ja-JP" altLang="en-US" sz="2000" dirty="0"/>
              <a:t>排出量低下プロファイルが大きく変化してしまうので触れないということか</a:t>
            </a:r>
            <a:endParaRPr lang="en-US" altLang="ja-JP" sz="2000" dirty="0"/>
          </a:p>
          <a:p>
            <a:pPr lvl="1">
              <a:buFont typeface="Wingdings" panose="05000000000000000000" pitchFamily="2" charset="2"/>
              <a:buChar char="ü"/>
            </a:pPr>
            <a:endParaRPr lang="en-US" altLang="ja-JP" sz="1800" dirty="0"/>
          </a:p>
          <a:p>
            <a:pPr lvl="1">
              <a:buFont typeface="Wingdings" panose="05000000000000000000" pitchFamily="2" charset="2"/>
              <a:buChar char="ü"/>
            </a:pPr>
            <a:endParaRPr kumimoji="1" lang="en-US" altLang="ja-JP" sz="1800" dirty="0"/>
          </a:p>
          <a:p>
            <a:endParaRPr kumimoji="1" lang="ja-JP" altLang="en-US" sz="2000" dirty="0"/>
          </a:p>
        </p:txBody>
      </p:sp>
      <p:sp>
        <p:nvSpPr>
          <p:cNvPr id="4" name="スライド番号プレースホルダー 3">
            <a:extLst>
              <a:ext uri="{FF2B5EF4-FFF2-40B4-BE49-F238E27FC236}">
                <a16:creationId xmlns:a16="http://schemas.microsoft.com/office/drawing/2014/main" id="{7F69DC87-1717-8B41-65C1-0F056E62155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288095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C91C023-5E38-23CA-89B5-89BEAF4FA9E6}"/>
              </a:ext>
            </a:extLst>
          </p:cNvPr>
          <p:cNvSpPr>
            <a:spLocks noGrp="1"/>
          </p:cNvSpPr>
          <p:nvPr>
            <p:ph type="title"/>
          </p:nvPr>
        </p:nvSpPr>
        <p:spPr>
          <a:xfrm>
            <a:off x="831849" y="1709738"/>
            <a:ext cx="10798931" cy="2852737"/>
          </a:xfrm>
        </p:spPr>
        <p:txBody>
          <a:bodyPr>
            <a:normAutofit/>
          </a:bodyPr>
          <a:lstStyle/>
          <a:p>
            <a:r>
              <a:rPr lang="en-US" altLang="ja-JP" sz="4000" dirty="0"/>
              <a:t>CPS</a:t>
            </a:r>
            <a:r>
              <a:rPr lang="ja-JP" altLang="en-US" sz="4000" dirty="0"/>
              <a:t>と</a:t>
            </a:r>
            <a:r>
              <a:rPr lang="en-US" altLang="ja-JP" sz="4000" dirty="0"/>
              <a:t>STEPS</a:t>
            </a:r>
            <a:r>
              <a:rPr lang="ja-JP" altLang="en-US" sz="4000" dirty="0"/>
              <a:t>の比較を故意に難しくしている？</a:t>
            </a:r>
          </a:p>
        </p:txBody>
      </p:sp>
      <p:sp>
        <p:nvSpPr>
          <p:cNvPr id="5" name="テキスト プレースホルダー 4">
            <a:extLst>
              <a:ext uri="{FF2B5EF4-FFF2-40B4-BE49-F238E27FC236}">
                <a16:creationId xmlns:a16="http://schemas.microsoft.com/office/drawing/2014/main" id="{09141577-579B-3F45-CBCA-6E47FDE12CB2}"/>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505929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A3538F8-2EEF-A51D-0E7F-7E9DC5ED7DFA}"/>
              </a:ext>
            </a:extLst>
          </p:cNvPr>
          <p:cNvSpPr>
            <a:spLocks noGrp="1"/>
          </p:cNvSpPr>
          <p:nvPr>
            <p:ph idx="1"/>
          </p:nvPr>
        </p:nvSpPr>
        <p:spPr>
          <a:xfrm>
            <a:off x="4791632" y="1098756"/>
            <a:ext cx="2730098" cy="4136922"/>
          </a:xfrm>
        </p:spPr>
        <p:txBody>
          <a:bodyPr>
            <a:normAutofit/>
          </a:bodyPr>
          <a:lstStyle/>
          <a:p>
            <a:pPr marL="0" indent="0">
              <a:spcBef>
                <a:spcPts val="600"/>
              </a:spcBef>
              <a:spcAft>
                <a:spcPts val="1200"/>
              </a:spcAft>
              <a:buNone/>
            </a:pPr>
            <a:r>
              <a:rPr kumimoji="1" lang="ja-JP" altLang="en-US" sz="2800" b="1" dirty="0"/>
              <a:t>←</a:t>
            </a:r>
            <a:r>
              <a:rPr kumimoji="1" lang="en-US" altLang="ja-JP" sz="2800" b="1" dirty="0"/>
              <a:t>CPS</a:t>
            </a:r>
            <a:endParaRPr lang="en-US" altLang="ja-JP" sz="2800" b="1" dirty="0"/>
          </a:p>
          <a:p>
            <a:pPr marL="0" indent="0" algn="r">
              <a:buNone/>
            </a:pPr>
            <a:endParaRPr kumimoji="1" lang="en-US" altLang="ja-JP" sz="2800" b="1" dirty="0"/>
          </a:p>
          <a:p>
            <a:pPr marL="0" indent="0" algn="r">
              <a:buNone/>
            </a:pPr>
            <a:r>
              <a:rPr kumimoji="1" lang="en-US" altLang="ja-JP" sz="2800" b="1" dirty="0"/>
              <a:t>STEPS</a:t>
            </a:r>
            <a:r>
              <a:rPr kumimoji="1" lang="ja-JP" altLang="en-US" sz="2800" b="1" dirty="0"/>
              <a:t>→</a:t>
            </a:r>
            <a:endParaRPr kumimoji="1" lang="en-US" altLang="ja-JP" sz="2800" b="1" dirty="0"/>
          </a:p>
          <a:p>
            <a:pPr marL="0" indent="0" algn="r">
              <a:buNone/>
            </a:pPr>
            <a:endParaRPr lang="en-US" altLang="ja-JP" sz="2800" b="1" dirty="0"/>
          </a:p>
        </p:txBody>
      </p:sp>
      <p:pic>
        <p:nvPicPr>
          <p:cNvPr id="5" name="図 4">
            <a:extLst>
              <a:ext uri="{FF2B5EF4-FFF2-40B4-BE49-F238E27FC236}">
                <a16:creationId xmlns:a16="http://schemas.microsoft.com/office/drawing/2014/main" id="{773B585B-09BA-700D-A1D8-E84B7FC94717}"/>
              </a:ext>
            </a:extLst>
          </p:cNvPr>
          <p:cNvPicPr>
            <a:picLocks noChangeAspect="1"/>
          </p:cNvPicPr>
          <p:nvPr/>
        </p:nvPicPr>
        <p:blipFill>
          <a:blip r:embed="rId2"/>
          <a:stretch>
            <a:fillRect/>
          </a:stretch>
        </p:blipFill>
        <p:spPr>
          <a:xfrm>
            <a:off x="7393047" y="0"/>
            <a:ext cx="4329463" cy="6858000"/>
          </a:xfrm>
          <a:prstGeom prst="rect">
            <a:avLst/>
          </a:prstGeom>
        </p:spPr>
      </p:pic>
      <p:pic>
        <p:nvPicPr>
          <p:cNvPr id="7" name="図 6">
            <a:extLst>
              <a:ext uri="{FF2B5EF4-FFF2-40B4-BE49-F238E27FC236}">
                <a16:creationId xmlns:a16="http://schemas.microsoft.com/office/drawing/2014/main" id="{386323E7-86D3-CD4D-2B2A-6FD692B4F7CB}"/>
              </a:ext>
            </a:extLst>
          </p:cNvPr>
          <p:cNvPicPr>
            <a:picLocks noChangeAspect="1"/>
          </p:cNvPicPr>
          <p:nvPr/>
        </p:nvPicPr>
        <p:blipFill>
          <a:blip r:embed="rId3"/>
          <a:stretch>
            <a:fillRect/>
          </a:stretch>
        </p:blipFill>
        <p:spPr>
          <a:xfrm>
            <a:off x="469490" y="0"/>
            <a:ext cx="4450825" cy="6858000"/>
          </a:xfrm>
          <a:prstGeom prst="rect">
            <a:avLst/>
          </a:prstGeom>
        </p:spPr>
      </p:pic>
      <p:sp>
        <p:nvSpPr>
          <p:cNvPr id="4" name="スライド番号プレースホルダー 3">
            <a:extLst>
              <a:ext uri="{FF2B5EF4-FFF2-40B4-BE49-F238E27FC236}">
                <a16:creationId xmlns:a16="http://schemas.microsoft.com/office/drawing/2014/main" id="{F277899A-D290-E21E-C8D1-76E54DC882AF}"/>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45</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3990865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BB77A-0465-EDC1-54FD-CCBDB015BD9B}"/>
              </a:ext>
            </a:extLst>
          </p:cNvPr>
          <p:cNvSpPr>
            <a:spLocks noGrp="1"/>
          </p:cNvSpPr>
          <p:nvPr>
            <p:ph type="title"/>
          </p:nvPr>
        </p:nvSpPr>
        <p:spPr/>
        <p:txBody>
          <a:bodyPr/>
          <a:lstStyle/>
          <a:p>
            <a:r>
              <a:rPr kumimoji="1" lang="ja-JP" altLang="en-US" dirty="0"/>
              <a:t>一次エネルギー供給（</a:t>
            </a:r>
            <a:r>
              <a:rPr kumimoji="1" lang="en-US" altLang="ja-JP" dirty="0"/>
              <a:t>TES</a:t>
            </a:r>
            <a:r>
              <a:rPr kumimoji="1" lang="ja-JP" altLang="en-US" dirty="0"/>
              <a:t>）</a:t>
            </a:r>
          </a:p>
        </p:txBody>
      </p:sp>
      <p:sp>
        <p:nvSpPr>
          <p:cNvPr id="3" name="コンテンツ プレースホルダー 2">
            <a:extLst>
              <a:ext uri="{FF2B5EF4-FFF2-40B4-BE49-F238E27FC236}">
                <a16:creationId xmlns:a16="http://schemas.microsoft.com/office/drawing/2014/main" id="{F7A794EB-AB68-ED2D-7918-085EE450C92A}"/>
              </a:ext>
            </a:extLst>
          </p:cNvPr>
          <p:cNvSpPr>
            <a:spLocks noGrp="1"/>
          </p:cNvSpPr>
          <p:nvPr>
            <p:ph idx="1"/>
          </p:nvPr>
        </p:nvSpPr>
        <p:spPr>
          <a:xfrm>
            <a:off x="351502" y="1018454"/>
            <a:ext cx="5656783" cy="469646"/>
          </a:xfrm>
        </p:spPr>
        <p:txBody>
          <a:bodyPr/>
          <a:lstStyle/>
          <a:p>
            <a:pPr marL="0" indent="0">
              <a:buNone/>
            </a:pPr>
            <a:r>
              <a:rPr kumimoji="1" lang="en-US" altLang="ja-JP" b="1" dirty="0"/>
              <a:t>CPS</a:t>
            </a:r>
            <a:r>
              <a:rPr kumimoji="1" lang="ja-JP" altLang="en-US" dirty="0"/>
              <a:t>：燃料別、地域別の</a:t>
            </a:r>
            <a:r>
              <a:rPr kumimoji="1" lang="en-US" altLang="ja-JP" dirty="0"/>
              <a:t>TES</a:t>
            </a:r>
            <a:endParaRPr kumimoji="1" lang="ja-JP" altLang="en-US" dirty="0"/>
          </a:p>
        </p:txBody>
      </p:sp>
      <p:pic>
        <p:nvPicPr>
          <p:cNvPr id="5" name="図 4">
            <a:extLst>
              <a:ext uri="{FF2B5EF4-FFF2-40B4-BE49-F238E27FC236}">
                <a16:creationId xmlns:a16="http://schemas.microsoft.com/office/drawing/2014/main" id="{94E7ECC3-221B-C6F2-2716-35B29DD5DD0C}"/>
              </a:ext>
            </a:extLst>
          </p:cNvPr>
          <p:cNvPicPr>
            <a:picLocks noChangeAspect="1"/>
          </p:cNvPicPr>
          <p:nvPr/>
        </p:nvPicPr>
        <p:blipFill>
          <a:blip r:embed="rId2"/>
          <a:stretch>
            <a:fillRect/>
          </a:stretch>
        </p:blipFill>
        <p:spPr>
          <a:xfrm>
            <a:off x="-42805" y="1558724"/>
            <a:ext cx="6285513" cy="4019632"/>
          </a:xfrm>
          <a:prstGeom prst="rect">
            <a:avLst/>
          </a:prstGeom>
        </p:spPr>
      </p:pic>
      <p:pic>
        <p:nvPicPr>
          <p:cNvPr id="6" name="図 5">
            <a:extLst>
              <a:ext uri="{FF2B5EF4-FFF2-40B4-BE49-F238E27FC236}">
                <a16:creationId xmlns:a16="http://schemas.microsoft.com/office/drawing/2014/main" id="{D681DFEB-118F-B72E-8E68-56D4FAB15AE2}"/>
              </a:ext>
            </a:extLst>
          </p:cNvPr>
          <p:cNvPicPr>
            <a:picLocks noChangeAspect="1"/>
          </p:cNvPicPr>
          <p:nvPr/>
        </p:nvPicPr>
        <p:blipFill>
          <a:blip r:embed="rId3"/>
          <a:stretch>
            <a:fillRect/>
          </a:stretch>
        </p:blipFill>
        <p:spPr>
          <a:xfrm>
            <a:off x="6242708" y="1507412"/>
            <a:ext cx="5910253" cy="3843176"/>
          </a:xfrm>
          <a:prstGeom prst="rect">
            <a:avLst/>
          </a:prstGeom>
        </p:spPr>
      </p:pic>
      <p:sp>
        <p:nvSpPr>
          <p:cNvPr id="4" name="スライド番号プレースホルダー 3">
            <a:extLst>
              <a:ext uri="{FF2B5EF4-FFF2-40B4-BE49-F238E27FC236}">
                <a16:creationId xmlns:a16="http://schemas.microsoft.com/office/drawing/2014/main" id="{510BFD19-DCA3-52E7-605B-28400B0B7F0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46</a:t>
            </a:fld>
            <a:endParaRPr kumimoji="0" lang="en-US" altLang="ja-JP" sz="2000" dirty="0">
              <a:solidFill>
                <a:schemeClr val="tx1">
                  <a:lumMod val="50000"/>
                  <a:lumOff val="50000"/>
                </a:schemeClr>
              </a:solidFill>
              <a:cs typeface="Arial" panose="020B0604020202020204" pitchFamily="34" charset="0"/>
            </a:endParaRPr>
          </a:p>
        </p:txBody>
      </p:sp>
      <p:sp>
        <p:nvSpPr>
          <p:cNvPr id="7" name="コンテンツ プレースホルダー 2">
            <a:extLst>
              <a:ext uri="{FF2B5EF4-FFF2-40B4-BE49-F238E27FC236}">
                <a16:creationId xmlns:a16="http://schemas.microsoft.com/office/drawing/2014/main" id="{B979240F-6F65-1D8A-BE70-1FC6BC918DDB}"/>
              </a:ext>
            </a:extLst>
          </p:cNvPr>
          <p:cNvSpPr txBox="1">
            <a:spLocks/>
          </p:cNvSpPr>
          <p:nvPr/>
        </p:nvSpPr>
        <p:spPr>
          <a:xfrm>
            <a:off x="6183714" y="968941"/>
            <a:ext cx="5460137" cy="46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STEPS</a:t>
            </a:r>
            <a:r>
              <a:rPr lang="ja-JP" altLang="en-US" dirty="0"/>
              <a:t>：燃料別の</a:t>
            </a:r>
            <a:r>
              <a:rPr lang="en-US" altLang="ja-JP" dirty="0"/>
              <a:t>TES</a:t>
            </a:r>
            <a:r>
              <a:rPr lang="ja-JP" altLang="en-US" dirty="0"/>
              <a:t>と指標の成長率</a:t>
            </a:r>
          </a:p>
        </p:txBody>
      </p:sp>
    </p:spTree>
    <p:extLst>
      <p:ext uri="{BB962C8B-B14F-4D97-AF65-F5344CB8AC3E}">
        <p14:creationId xmlns:p14="http://schemas.microsoft.com/office/powerpoint/2010/main" val="1879313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CC5C7-983B-2581-F0C5-E0FFE3E1829C}"/>
              </a:ext>
            </a:extLst>
          </p:cNvPr>
          <p:cNvSpPr>
            <a:spLocks noGrp="1"/>
          </p:cNvSpPr>
          <p:nvPr>
            <p:ph type="title"/>
          </p:nvPr>
        </p:nvSpPr>
        <p:spPr/>
        <p:txBody>
          <a:bodyPr/>
          <a:lstStyle/>
          <a:p>
            <a:r>
              <a:rPr kumimoji="1" lang="ja-JP" altLang="en-US" dirty="0"/>
              <a:t>最終エネルギー消費（</a:t>
            </a:r>
            <a:r>
              <a:rPr kumimoji="1" lang="en-US" altLang="ja-JP" dirty="0"/>
              <a:t>TFC)</a:t>
            </a:r>
            <a:endParaRPr kumimoji="1" lang="ja-JP" altLang="en-US" dirty="0"/>
          </a:p>
        </p:txBody>
      </p:sp>
      <p:pic>
        <p:nvPicPr>
          <p:cNvPr id="5" name="図 4">
            <a:extLst>
              <a:ext uri="{FF2B5EF4-FFF2-40B4-BE49-F238E27FC236}">
                <a16:creationId xmlns:a16="http://schemas.microsoft.com/office/drawing/2014/main" id="{4B1F6615-7676-1CED-EA56-F97DFE9AEEED}"/>
              </a:ext>
            </a:extLst>
          </p:cNvPr>
          <p:cNvPicPr>
            <a:picLocks noChangeAspect="1"/>
          </p:cNvPicPr>
          <p:nvPr/>
        </p:nvPicPr>
        <p:blipFill>
          <a:blip r:embed="rId2"/>
          <a:stretch>
            <a:fillRect/>
          </a:stretch>
        </p:blipFill>
        <p:spPr>
          <a:xfrm>
            <a:off x="6231118" y="1501746"/>
            <a:ext cx="5960881" cy="4934194"/>
          </a:xfrm>
          <a:prstGeom prst="rect">
            <a:avLst/>
          </a:prstGeom>
        </p:spPr>
      </p:pic>
      <p:pic>
        <p:nvPicPr>
          <p:cNvPr id="7" name="図 6">
            <a:extLst>
              <a:ext uri="{FF2B5EF4-FFF2-40B4-BE49-F238E27FC236}">
                <a16:creationId xmlns:a16="http://schemas.microsoft.com/office/drawing/2014/main" id="{F2978A5B-C9E7-273E-756C-9ADEE30E3F67}"/>
              </a:ext>
            </a:extLst>
          </p:cNvPr>
          <p:cNvPicPr>
            <a:picLocks noChangeAspect="1"/>
          </p:cNvPicPr>
          <p:nvPr/>
        </p:nvPicPr>
        <p:blipFill>
          <a:blip r:embed="rId3"/>
          <a:stretch>
            <a:fillRect/>
          </a:stretch>
        </p:blipFill>
        <p:spPr>
          <a:xfrm>
            <a:off x="77064" y="1539640"/>
            <a:ext cx="6236794" cy="3761880"/>
          </a:xfrm>
          <a:prstGeom prst="rect">
            <a:avLst/>
          </a:prstGeom>
        </p:spPr>
      </p:pic>
      <p:sp>
        <p:nvSpPr>
          <p:cNvPr id="4" name="スライド番号プレースホルダー 3">
            <a:extLst>
              <a:ext uri="{FF2B5EF4-FFF2-40B4-BE49-F238E27FC236}">
                <a16:creationId xmlns:a16="http://schemas.microsoft.com/office/drawing/2014/main" id="{A4E11E70-941E-C347-4B87-07E8E0C72C55}"/>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47</a:t>
            </a:fld>
            <a:endParaRPr kumimoji="0" lang="en-US" altLang="ja-JP" sz="2000" dirty="0">
              <a:solidFill>
                <a:schemeClr val="tx1">
                  <a:lumMod val="50000"/>
                  <a:lumOff val="50000"/>
                </a:schemeClr>
              </a:solidFill>
              <a:cs typeface="Arial" panose="020B0604020202020204" pitchFamily="34" charset="0"/>
            </a:endParaRPr>
          </a:p>
        </p:txBody>
      </p:sp>
      <p:sp>
        <p:nvSpPr>
          <p:cNvPr id="6" name="コンテンツ プレースホルダー 2">
            <a:extLst>
              <a:ext uri="{FF2B5EF4-FFF2-40B4-BE49-F238E27FC236}">
                <a16:creationId xmlns:a16="http://schemas.microsoft.com/office/drawing/2014/main" id="{B394C811-53A3-C633-BAD1-F5135A2DFD59}"/>
              </a:ext>
            </a:extLst>
          </p:cNvPr>
          <p:cNvSpPr txBox="1">
            <a:spLocks/>
          </p:cNvSpPr>
          <p:nvPr/>
        </p:nvSpPr>
        <p:spPr>
          <a:xfrm>
            <a:off x="351503" y="1018454"/>
            <a:ext cx="5164394" cy="46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CPS</a:t>
            </a:r>
            <a:r>
              <a:rPr lang="ja-JP" altLang="en-US" dirty="0"/>
              <a:t>：地域別の</a:t>
            </a:r>
            <a:r>
              <a:rPr lang="en-US" altLang="ja-JP" dirty="0"/>
              <a:t>TFC</a:t>
            </a:r>
            <a:r>
              <a:rPr lang="ja-JP" altLang="en-US" dirty="0"/>
              <a:t>と省エネ進捗度</a:t>
            </a:r>
          </a:p>
        </p:txBody>
      </p:sp>
      <p:sp>
        <p:nvSpPr>
          <p:cNvPr id="8" name="コンテンツ プレースホルダー 2">
            <a:extLst>
              <a:ext uri="{FF2B5EF4-FFF2-40B4-BE49-F238E27FC236}">
                <a16:creationId xmlns:a16="http://schemas.microsoft.com/office/drawing/2014/main" id="{A3EFCE66-FF9B-5B4B-B736-40D7F70395FD}"/>
              </a:ext>
            </a:extLst>
          </p:cNvPr>
          <p:cNvSpPr txBox="1">
            <a:spLocks/>
          </p:cNvSpPr>
          <p:nvPr/>
        </p:nvSpPr>
        <p:spPr>
          <a:xfrm>
            <a:off x="6183714" y="968941"/>
            <a:ext cx="5164394" cy="46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STEPS</a:t>
            </a:r>
            <a:r>
              <a:rPr lang="ja-JP" altLang="en-US" dirty="0"/>
              <a:t>：地域別の部門別</a:t>
            </a:r>
            <a:r>
              <a:rPr lang="en-US" altLang="ja-JP" dirty="0"/>
              <a:t>TFC</a:t>
            </a:r>
            <a:endParaRPr lang="ja-JP" altLang="en-US" dirty="0"/>
          </a:p>
        </p:txBody>
      </p:sp>
    </p:spTree>
    <p:extLst>
      <p:ext uri="{BB962C8B-B14F-4D97-AF65-F5344CB8AC3E}">
        <p14:creationId xmlns:p14="http://schemas.microsoft.com/office/powerpoint/2010/main" val="7963113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80E09-D9B2-124E-7EF9-7EFDFE3865F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FE8FD3F-7670-D1AC-9C10-618CDB5B7524}"/>
              </a:ext>
            </a:extLst>
          </p:cNvPr>
          <p:cNvSpPr>
            <a:spLocks noGrp="1"/>
          </p:cNvSpPr>
          <p:nvPr>
            <p:ph type="title"/>
          </p:nvPr>
        </p:nvSpPr>
        <p:spPr/>
        <p:txBody>
          <a:bodyPr/>
          <a:lstStyle/>
          <a:p>
            <a:r>
              <a:rPr lang="ja-JP" altLang="en-US" dirty="0"/>
              <a:t>産業部門のエネルギー消費</a:t>
            </a:r>
            <a:endParaRPr kumimoji="1" lang="ja-JP" altLang="en-US" dirty="0"/>
          </a:p>
        </p:txBody>
      </p:sp>
      <p:pic>
        <p:nvPicPr>
          <p:cNvPr id="5" name="図 4">
            <a:extLst>
              <a:ext uri="{FF2B5EF4-FFF2-40B4-BE49-F238E27FC236}">
                <a16:creationId xmlns:a16="http://schemas.microsoft.com/office/drawing/2014/main" id="{3C8DE04F-4F99-E22D-7E24-F340AC6831AD}"/>
              </a:ext>
            </a:extLst>
          </p:cNvPr>
          <p:cNvPicPr>
            <a:picLocks noChangeAspect="1"/>
          </p:cNvPicPr>
          <p:nvPr/>
        </p:nvPicPr>
        <p:blipFill>
          <a:blip r:embed="rId2"/>
          <a:stretch>
            <a:fillRect/>
          </a:stretch>
        </p:blipFill>
        <p:spPr>
          <a:xfrm>
            <a:off x="5977871" y="1528614"/>
            <a:ext cx="6154289" cy="4020532"/>
          </a:xfrm>
          <a:prstGeom prst="rect">
            <a:avLst/>
          </a:prstGeom>
        </p:spPr>
      </p:pic>
      <p:pic>
        <p:nvPicPr>
          <p:cNvPr id="7" name="図 6">
            <a:extLst>
              <a:ext uri="{FF2B5EF4-FFF2-40B4-BE49-F238E27FC236}">
                <a16:creationId xmlns:a16="http://schemas.microsoft.com/office/drawing/2014/main" id="{9C17CD36-BF83-611E-7969-06F46BF283AE}"/>
              </a:ext>
            </a:extLst>
          </p:cNvPr>
          <p:cNvPicPr>
            <a:picLocks noChangeAspect="1"/>
          </p:cNvPicPr>
          <p:nvPr/>
        </p:nvPicPr>
        <p:blipFill>
          <a:blip r:embed="rId3"/>
          <a:stretch>
            <a:fillRect/>
          </a:stretch>
        </p:blipFill>
        <p:spPr>
          <a:xfrm>
            <a:off x="0" y="1528614"/>
            <a:ext cx="5977871" cy="3907410"/>
          </a:xfrm>
          <a:prstGeom prst="rect">
            <a:avLst/>
          </a:prstGeom>
        </p:spPr>
      </p:pic>
      <p:sp>
        <p:nvSpPr>
          <p:cNvPr id="4" name="スライド番号プレースホルダー 3">
            <a:extLst>
              <a:ext uri="{FF2B5EF4-FFF2-40B4-BE49-F238E27FC236}">
                <a16:creationId xmlns:a16="http://schemas.microsoft.com/office/drawing/2014/main" id="{23C7C40A-1FDD-2E75-BD0C-B5BD25DB81C3}"/>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48</a:t>
            </a:fld>
            <a:endParaRPr kumimoji="0" lang="en-US" altLang="ja-JP" sz="2000" dirty="0">
              <a:solidFill>
                <a:schemeClr val="tx1">
                  <a:lumMod val="50000"/>
                  <a:lumOff val="50000"/>
                </a:schemeClr>
              </a:solidFill>
              <a:cs typeface="Arial" panose="020B0604020202020204" pitchFamily="34" charset="0"/>
            </a:endParaRPr>
          </a:p>
        </p:txBody>
      </p:sp>
      <p:sp>
        <p:nvSpPr>
          <p:cNvPr id="6" name="コンテンツ プレースホルダー 2">
            <a:extLst>
              <a:ext uri="{FF2B5EF4-FFF2-40B4-BE49-F238E27FC236}">
                <a16:creationId xmlns:a16="http://schemas.microsoft.com/office/drawing/2014/main" id="{656EDFE5-C7E4-7C88-4FBB-736444079CEA}"/>
              </a:ext>
            </a:extLst>
          </p:cNvPr>
          <p:cNvSpPr txBox="1">
            <a:spLocks/>
          </p:cNvSpPr>
          <p:nvPr/>
        </p:nvSpPr>
        <p:spPr>
          <a:xfrm>
            <a:off x="351502" y="1018454"/>
            <a:ext cx="4685071" cy="46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CPS</a:t>
            </a:r>
            <a:r>
              <a:rPr lang="ja-JP" altLang="en-US" dirty="0"/>
              <a:t>：燃料別、業種別</a:t>
            </a:r>
          </a:p>
        </p:txBody>
      </p:sp>
      <p:sp>
        <p:nvSpPr>
          <p:cNvPr id="8" name="コンテンツ プレースホルダー 2">
            <a:extLst>
              <a:ext uri="{FF2B5EF4-FFF2-40B4-BE49-F238E27FC236}">
                <a16:creationId xmlns:a16="http://schemas.microsoft.com/office/drawing/2014/main" id="{0558FF98-A79C-3689-6C67-0DCAD34988EB}"/>
              </a:ext>
            </a:extLst>
          </p:cNvPr>
          <p:cNvSpPr txBox="1">
            <a:spLocks/>
          </p:cNvSpPr>
          <p:nvPr/>
        </p:nvSpPr>
        <p:spPr>
          <a:xfrm>
            <a:off x="6183714" y="968941"/>
            <a:ext cx="4899699" cy="4696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STEPS</a:t>
            </a:r>
            <a:r>
              <a:rPr lang="ja-JP" altLang="en-US" dirty="0"/>
              <a:t>：先進国、途上国の燃料別</a:t>
            </a:r>
          </a:p>
        </p:txBody>
      </p:sp>
    </p:spTree>
    <p:extLst>
      <p:ext uri="{BB962C8B-B14F-4D97-AF65-F5344CB8AC3E}">
        <p14:creationId xmlns:p14="http://schemas.microsoft.com/office/powerpoint/2010/main" val="270074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86D77-6E53-92BD-9B8B-6D93148FECEC}"/>
              </a:ext>
            </a:extLst>
          </p:cNvPr>
          <p:cNvSpPr>
            <a:spLocks noGrp="1"/>
          </p:cNvSpPr>
          <p:nvPr>
            <p:ph type="title"/>
          </p:nvPr>
        </p:nvSpPr>
        <p:spPr/>
        <p:txBody>
          <a:bodyPr>
            <a:normAutofit/>
          </a:bodyPr>
          <a:lstStyle/>
          <a:p>
            <a:r>
              <a:rPr kumimoji="1" lang="en-US" altLang="ja-JP" sz="4000" dirty="0"/>
              <a:t>WEO2025</a:t>
            </a:r>
            <a:r>
              <a:rPr kumimoji="1" lang="ja-JP" altLang="en-US" sz="4000" dirty="0"/>
              <a:t>の構成</a:t>
            </a:r>
          </a:p>
        </p:txBody>
      </p:sp>
      <p:sp>
        <p:nvSpPr>
          <p:cNvPr id="3" name="テキスト プレースホルダー 2">
            <a:extLst>
              <a:ext uri="{FF2B5EF4-FFF2-40B4-BE49-F238E27FC236}">
                <a16:creationId xmlns:a16="http://schemas.microsoft.com/office/drawing/2014/main" id="{1B85E6F5-8AEF-D441-35CF-DF9AA1F2061B}"/>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796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F3172F-2528-88F6-C077-708BA9C22F48}"/>
              </a:ext>
            </a:extLst>
          </p:cNvPr>
          <p:cNvSpPr>
            <a:spLocks noGrp="1"/>
          </p:cNvSpPr>
          <p:nvPr>
            <p:ph type="title"/>
          </p:nvPr>
        </p:nvSpPr>
        <p:spPr/>
        <p:txBody>
          <a:bodyPr/>
          <a:lstStyle/>
          <a:p>
            <a:r>
              <a:rPr kumimoji="1" lang="en-US" altLang="ja-JP" dirty="0"/>
              <a:t>CPS</a:t>
            </a:r>
            <a:r>
              <a:rPr kumimoji="1" lang="ja-JP" altLang="en-US" dirty="0"/>
              <a:t>と</a:t>
            </a:r>
            <a:r>
              <a:rPr kumimoji="1" lang="en-US" altLang="ja-JP" dirty="0"/>
              <a:t>STEPS</a:t>
            </a:r>
            <a:r>
              <a:rPr kumimoji="1" lang="ja-JP" altLang="en-US" dirty="0"/>
              <a:t>の違い</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E1FEAF33-28D3-212E-1A89-A7E64803858F}"/>
              </a:ext>
            </a:extLst>
          </p:cNvPr>
          <p:cNvSpPr>
            <a:spLocks noGrp="1"/>
          </p:cNvSpPr>
          <p:nvPr>
            <p:ph idx="1"/>
          </p:nvPr>
        </p:nvSpPr>
        <p:spPr>
          <a:xfrm>
            <a:off x="838200" y="985496"/>
            <a:ext cx="10515600" cy="5825613"/>
          </a:xfrm>
        </p:spPr>
        <p:txBody>
          <a:bodyPr>
            <a:normAutofit fontScale="92500"/>
          </a:bodyPr>
          <a:lstStyle/>
          <a:p>
            <a:pPr marL="0" indent="0">
              <a:lnSpc>
                <a:spcPct val="100000"/>
              </a:lnSpc>
              <a:buNone/>
            </a:pPr>
            <a:r>
              <a:rPr lang="en-US" altLang="ja-JP" sz="2200" b="1" dirty="0">
                <a:solidFill>
                  <a:srgbClr val="FF0000"/>
                </a:solidFill>
              </a:rPr>
              <a:t>Current Policies Scenario (CPS) :</a:t>
            </a:r>
            <a:r>
              <a:rPr lang="ja-JP" altLang="en-US" sz="2200" u="sng" dirty="0"/>
              <a:t>エネルギー関連政策について、既に実施されているもの以外の変更を想定しない将来のエネルギーシステムの道筋を示すものである。</a:t>
            </a:r>
            <a:r>
              <a:rPr lang="ja-JP" altLang="en-US" sz="1700" dirty="0"/>
              <a:t>したがって</a:t>
            </a:r>
            <a:r>
              <a:rPr lang="en-US" altLang="ja-JP" sz="1700" dirty="0"/>
              <a:t>CPS</a:t>
            </a:r>
            <a:r>
              <a:rPr lang="ja-JP" altLang="en-US" sz="1700" dirty="0"/>
              <a:t>は、現行の政策設定を狭義に解釈した上で構築される。すなわち、立法や規制で採択された政策のみを考慮し、政府が変更の意向を示している場合であっても、変更がないと仮定する。既存政策が複数の目標値を設定している場合、その下限値が達成されると想定する。</a:t>
            </a:r>
            <a:r>
              <a:rPr lang="en-US" altLang="ja-JP" sz="2200" u="sng" dirty="0"/>
              <a:t>CPS</a:t>
            </a:r>
            <a:r>
              <a:rPr lang="ja-JP" altLang="en-US" sz="2200" u="sng" dirty="0"/>
              <a:t>では、期限付き政策や特定年度を目標とする政策は、期限が切れた後には強化されることなく終了する。</a:t>
            </a:r>
            <a:r>
              <a:rPr lang="ja-JP" altLang="en-US" sz="1700" dirty="0"/>
              <a:t>この政策環境の見方と並行して、</a:t>
            </a:r>
            <a:r>
              <a:rPr lang="en-US" altLang="ja-JP" sz="1700" dirty="0"/>
              <a:t>CPS</a:t>
            </a:r>
            <a:r>
              <a:rPr lang="ja-JP" altLang="en-US" sz="1700" dirty="0"/>
              <a:t>は新エネルギー技術の導入・エネルギーシステムへの統合速度についても、概して慎重な見解を示す。エネルギーシステムにおける新技術の導入成長率は、近年見られた水準や</a:t>
            </a:r>
            <a:r>
              <a:rPr lang="en-US" altLang="ja-JP" sz="1700" dirty="0"/>
              <a:t>STEPS</a:t>
            </a:r>
            <a:r>
              <a:rPr lang="ja-JP" altLang="en-US" sz="1700" dirty="0"/>
              <a:t>の予測よりも緩やかになると予測する傾向がある。 </a:t>
            </a:r>
            <a:r>
              <a:rPr lang="en-US" altLang="ja-JP" sz="1700" dirty="0"/>
              <a:t>(</a:t>
            </a:r>
            <a:r>
              <a:rPr lang="ja-JP" altLang="en-US" sz="1700" dirty="0"/>
              <a:t>本文</a:t>
            </a:r>
            <a:r>
              <a:rPr lang="en-US" altLang="ja-JP" sz="1700" dirty="0"/>
              <a:t>p105</a:t>
            </a:r>
            <a:r>
              <a:rPr lang="ja-JP" altLang="en-US" sz="1700" dirty="0"/>
              <a:t>記載内容を日本語訳</a:t>
            </a:r>
            <a:r>
              <a:rPr lang="en-US" altLang="ja-JP" sz="1700" dirty="0"/>
              <a:t>)</a:t>
            </a:r>
          </a:p>
          <a:p>
            <a:pPr marL="0" indent="0">
              <a:lnSpc>
                <a:spcPct val="100000"/>
              </a:lnSpc>
              <a:buNone/>
            </a:pPr>
            <a:r>
              <a:rPr lang="en-US" altLang="ja-JP" sz="2200" b="1" dirty="0">
                <a:solidFill>
                  <a:schemeClr val="accent1"/>
                </a:solidFill>
              </a:rPr>
              <a:t>Stated Policies Scenario (STEPS)</a:t>
            </a:r>
            <a:r>
              <a:rPr lang="en-US" altLang="ja-JP" sz="2200" b="1" dirty="0">
                <a:solidFill>
                  <a:schemeClr val="accent6"/>
                </a:solidFill>
              </a:rPr>
              <a:t> </a:t>
            </a:r>
            <a:r>
              <a:rPr lang="en-US" altLang="ja-JP" sz="2200" b="1" dirty="0">
                <a:solidFill>
                  <a:srgbClr val="0070C0"/>
                </a:solidFill>
              </a:rPr>
              <a:t>:</a:t>
            </a:r>
            <a:r>
              <a:rPr lang="ja-JP" altLang="en-US" sz="2200" u="sng" dirty="0"/>
              <a:t>正式に提出されたがまだ採択されていない政策や、今後の方向性を示すその他の公式戦略文書も考慮に入れる。</a:t>
            </a:r>
            <a:r>
              <a:rPr lang="ja-JP" altLang="en-US" sz="1700" dirty="0"/>
              <a:t>例えば、特定の日付までに特定の発電資産構成を達成することを目的とした電力セクターの開発計画、運輸セクターの一部における規制枠組みの改革計画、あるいは新築・改修建築物の特定効率水準達成計画などがこれに含まれる。こうした目標は自動的に達成されるとは想定せず、その実現の見通しや時期は、関連する市場、インフラ、財政上の制約の評価に左右される。</a:t>
            </a:r>
            <a:r>
              <a:rPr lang="en-US" altLang="ja-JP" sz="2200" u="sng" dirty="0"/>
              <a:t>CPS</a:t>
            </a:r>
            <a:r>
              <a:rPr lang="ja-JP" altLang="en-US" sz="2200" u="sng" dirty="0"/>
              <a:t>とのもう一つの違いは、期限付き政策に関するものである。</a:t>
            </a:r>
            <a:r>
              <a:rPr lang="en-US" altLang="ja-JP" sz="2200" u="sng" dirty="0"/>
              <a:t>CPS</a:t>
            </a:r>
            <a:r>
              <a:rPr lang="ja-JP" altLang="en-US" sz="2200" u="sng" dirty="0"/>
              <a:t>は政策が期限切れになれば終了すると想定するが、</a:t>
            </a:r>
            <a:r>
              <a:rPr lang="en-US" altLang="ja-JP" sz="2200" u="sng" dirty="0"/>
              <a:t>STEPS</a:t>
            </a:r>
            <a:r>
              <a:rPr lang="ja-JP" altLang="en-US" sz="2200" u="sng" dirty="0"/>
              <a:t>は期限付き政策が将来に延長され、同様の変化ペースを維持すると想定する。さらに</a:t>
            </a:r>
            <a:r>
              <a:rPr lang="en-US" altLang="ja-JP" sz="2200" u="sng" dirty="0"/>
              <a:t>STEPS</a:t>
            </a:r>
            <a:r>
              <a:rPr lang="ja-JP" altLang="en-US" sz="2200" u="sng" dirty="0"/>
              <a:t>は、エネルギー技術と市場動向についてより動的な視点を提供し、</a:t>
            </a:r>
            <a:r>
              <a:rPr lang="en-US" altLang="ja-JP" sz="2200" u="sng" dirty="0"/>
              <a:t>CPS</a:t>
            </a:r>
            <a:r>
              <a:rPr lang="ja-JP" altLang="en-US" sz="2200" u="sng" dirty="0"/>
              <a:t>よりも若干速いペースでの新エネルギー技術の導入を可能とする。</a:t>
            </a:r>
            <a:r>
              <a:rPr lang="ja-JP" altLang="en-US" sz="1700" dirty="0"/>
              <a:t>ただし</a:t>
            </a:r>
            <a:r>
              <a:rPr lang="en-US" altLang="ja-JP" sz="1700" dirty="0"/>
              <a:t>CPS</a:t>
            </a:r>
            <a:r>
              <a:rPr lang="ja-JP" altLang="en-US" sz="1700" dirty="0"/>
              <a:t>と同様に、</a:t>
            </a:r>
            <a:r>
              <a:rPr lang="en-US" altLang="ja-JP" sz="1700" dirty="0"/>
              <a:t>STEPS</a:t>
            </a:r>
            <a:r>
              <a:rPr lang="ja-JP" altLang="en-US" sz="1700" dirty="0"/>
              <a:t>もパリ協定に盛り込まれたような理想的な目標が達成されるとは想定していない。 </a:t>
            </a:r>
            <a:r>
              <a:rPr lang="en-US" altLang="ja-JP" sz="1700" dirty="0"/>
              <a:t>(</a:t>
            </a:r>
            <a:r>
              <a:rPr lang="ja-JP" altLang="en-US" sz="1700" dirty="0"/>
              <a:t>本文</a:t>
            </a:r>
            <a:r>
              <a:rPr lang="en-US" altLang="ja-JP" sz="1700" dirty="0"/>
              <a:t>p105</a:t>
            </a:r>
            <a:r>
              <a:rPr lang="ja-JP" altLang="en-US" sz="1700" dirty="0"/>
              <a:t>記載内容を日本語訳</a:t>
            </a:r>
            <a:r>
              <a:rPr lang="en-US" altLang="ja-JP" sz="1700" dirty="0"/>
              <a:t>)</a:t>
            </a:r>
            <a:endParaRPr kumimoji="1" lang="ja-JP" altLang="en-US" sz="2200" dirty="0"/>
          </a:p>
        </p:txBody>
      </p:sp>
      <p:sp>
        <p:nvSpPr>
          <p:cNvPr id="5" name="スライド番号プレースホルダー 3">
            <a:extLst>
              <a:ext uri="{FF2B5EF4-FFF2-40B4-BE49-F238E27FC236}">
                <a16:creationId xmlns:a16="http://schemas.microsoft.com/office/drawing/2014/main" id="{FD7A5782-CDC5-1547-9BE5-AB6241D6BA95}"/>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5</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549842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1F439B-59CB-763A-DBDB-BF074B757507}"/>
              </a:ext>
            </a:extLst>
          </p:cNvPr>
          <p:cNvSpPr>
            <a:spLocks noGrp="1"/>
          </p:cNvSpPr>
          <p:nvPr>
            <p:ph type="title"/>
          </p:nvPr>
        </p:nvSpPr>
        <p:spPr/>
        <p:txBody>
          <a:bodyPr/>
          <a:lstStyle/>
          <a:p>
            <a:r>
              <a:rPr lang="en-US" altLang="ja-JP" dirty="0"/>
              <a:t>Section</a:t>
            </a:r>
            <a:r>
              <a:rPr lang="ja-JP" altLang="en-US" dirty="0"/>
              <a:t>構成（</a:t>
            </a:r>
            <a:r>
              <a:rPr lang="en-US" altLang="ja-JP" dirty="0"/>
              <a:t>sub-section</a:t>
            </a:r>
            <a:r>
              <a:rPr lang="ja-JP" altLang="en-US" dirty="0"/>
              <a:t>構成は次頁以降に）</a:t>
            </a:r>
            <a:endParaRPr kumimoji="1" lang="ja-JP" altLang="en-US" dirty="0"/>
          </a:p>
        </p:txBody>
      </p:sp>
      <p:sp>
        <p:nvSpPr>
          <p:cNvPr id="3" name="コンテンツ プレースホルダー 2">
            <a:extLst>
              <a:ext uri="{FF2B5EF4-FFF2-40B4-BE49-F238E27FC236}">
                <a16:creationId xmlns:a16="http://schemas.microsoft.com/office/drawing/2014/main" id="{EDB0BF9D-74D4-36E5-9EE2-DF8716850D96}"/>
              </a:ext>
            </a:extLst>
          </p:cNvPr>
          <p:cNvSpPr>
            <a:spLocks noGrp="1"/>
          </p:cNvSpPr>
          <p:nvPr>
            <p:ph idx="1"/>
          </p:nvPr>
        </p:nvSpPr>
        <p:spPr/>
        <p:txBody>
          <a:bodyPr>
            <a:noAutofit/>
          </a:bodyPr>
          <a:lstStyle/>
          <a:p>
            <a:pPr marL="0" indent="0">
              <a:buNone/>
            </a:pPr>
            <a:r>
              <a:rPr lang="en-US" altLang="ja-JP" sz="2400" b="1" dirty="0">
                <a:solidFill>
                  <a:srgbClr val="00B050"/>
                </a:solidFill>
              </a:rPr>
              <a:t>Part A: Overview and context </a:t>
            </a:r>
            <a:r>
              <a:rPr lang="en-US" altLang="ja-JP" sz="2400" dirty="0">
                <a:solidFill>
                  <a:srgbClr val="00B050"/>
                </a:solidFill>
              </a:rPr>
              <a:t>(90p)</a:t>
            </a:r>
          </a:p>
          <a:p>
            <a:pPr marL="0" indent="0">
              <a:buNone/>
            </a:pPr>
            <a:r>
              <a:rPr lang="en-US" altLang="ja-JP" sz="2400" dirty="0"/>
              <a:t>1</a:t>
            </a:r>
            <a:r>
              <a:rPr lang="ja-JP" altLang="en-US" sz="2400" dirty="0"/>
              <a:t> </a:t>
            </a:r>
            <a:r>
              <a:rPr lang="en-US" altLang="ja-JP" sz="2400" dirty="0"/>
              <a:t>Overview and key findings</a:t>
            </a:r>
          </a:p>
          <a:p>
            <a:pPr marL="0" indent="0">
              <a:buNone/>
            </a:pPr>
            <a:r>
              <a:rPr lang="en-US" altLang="ja-JP" sz="2400" dirty="0"/>
              <a:t>2 Setting the scene</a:t>
            </a:r>
          </a:p>
          <a:p>
            <a:pPr marL="0" indent="0">
              <a:buNone/>
            </a:pPr>
            <a:r>
              <a:rPr lang="en-US" altLang="ja-JP" sz="2400" b="1" dirty="0">
                <a:solidFill>
                  <a:srgbClr val="00B050"/>
                </a:solidFill>
              </a:rPr>
              <a:t>Part B: Outlooks based on existing trends and policies</a:t>
            </a:r>
            <a:r>
              <a:rPr lang="ja-JP" altLang="en-US" sz="2400" dirty="0">
                <a:solidFill>
                  <a:srgbClr val="00B050"/>
                </a:solidFill>
              </a:rPr>
              <a:t>（</a:t>
            </a:r>
            <a:r>
              <a:rPr lang="en-US" altLang="ja-JP" sz="2400" dirty="0">
                <a:solidFill>
                  <a:srgbClr val="00B050"/>
                </a:solidFill>
              </a:rPr>
              <a:t>160p</a:t>
            </a:r>
            <a:r>
              <a:rPr lang="ja-JP" altLang="en-US" sz="2400" dirty="0">
                <a:solidFill>
                  <a:srgbClr val="00B050"/>
                </a:solidFill>
              </a:rPr>
              <a:t>）</a:t>
            </a:r>
            <a:endParaRPr lang="en-US" altLang="ja-JP" sz="2400" dirty="0">
              <a:solidFill>
                <a:srgbClr val="00B050"/>
              </a:solidFill>
            </a:endParaRPr>
          </a:p>
          <a:p>
            <a:pPr marL="0" indent="0">
              <a:buNone/>
            </a:pPr>
            <a:r>
              <a:rPr lang="en-US" altLang="ja-JP" sz="2400" dirty="0"/>
              <a:t>3 Current Policies Scenario</a:t>
            </a:r>
            <a:r>
              <a:rPr lang="ja-JP" altLang="en-US" sz="2400" dirty="0"/>
              <a:t>（</a:t>
            </a:r>
            <a:r>
              <a:rPr lang="en-US" altLang="ja-JP" sz="2400" dirty="0"/>
              <a:t>50p</a:t>
            </a:r>
            <a:r>
              <a:rPr lang="ja-JP" altLang="en-US" sz="2400" dirty="0"/>
              <a:t>）</a:t>
            </a:r>
            <a:endParaRPr lang="en-US" altLang="ja-JP" sz="2400" dirty="0"/>
          </a:p>
          <a:p>
            <a:pPr marL="0" indent="0">
              <a:buNone/>
            </a:pPr>
            <a:r>
              <a:rPr lang="en-US" altLang="ja-JP" sz="2400" dirty="0"/>
              <a:t>4 Stated Policies Scenario</a:t>
            </a:r>
            <a:r>
              <a:rPr lang="ja-JP" altLang="en-US" sz="2400" dirty="0"/>
              <a:t>（</a:t>
            </a:r>
            <a:r>
              <a:rPr lang="en-US" altLang="ja-JP" sz="2400" dirty="0"/>
              <a:t>60p</a:t>
            </a:r>
            <a:r>
              <a:rPr lang="ja-JP" altLang="en-US" sz="2400" dirty="0"/>
              <a:t>）</a:t>
            </a:r>
            <a:endParaRPr lang="en-US" altLang="ja-JP" sz="2400" dirty="0"/>
          </a:p>
          <a:p>
            <a:pPr marL="0" indent="0">
              <a:buNone/>
            </a:pPr>
            <a:r>
              <a:rPr lang="en-US" altLang="ja-JP" sz="2400" dirty="0"/>
              <a:t>5 Implications of CPS and STEPS</a:t>
            </a:r>
            <a:r>
              <a:rPr lang="ja-JP" altLang="en-US" sz="2400" dirty="0"/>
              <a:t>（</a:t>
            </a:r>
            <a:r>
              <a:rPr lang="en-US" altLang="ja-JP" sz="2400" dirty="0"/>
              <a:t>50p</a:t>
            </a:r>
            <a:r>
              <a:rPr lang="ja-JP" altLang="en-US" sz="2400" dirty="0"/>
              <a:t>）</a:t>
            </a:r>
            <a:endParaRPr lang="en-US" altLang="ja-JP" sz="2400" dirty="0"/>
          </a:p>
          <a:p>
            <a:pPr marL="0" indent="0">
              <a:buNone/>
            </a:pPr>
            <a:r>
              <a:rPr lang="en-US" altLang="ja-JP" sz="2400" b="1" dirty="0">
                <a:solidFill>
                  <a:srgbClr val="00B050"/>
                </a:solidFill>
              </a:rPr>
              <a:t>Part C: Outlooks based on goals and pledges</a:t>
            </a:r>
            <a:r>
              <a:rPr lang="ja-JP" altLang="en-US" sz="2400" dirty="0">
                <a:solidFill>
                  <a:srgbClr val="00B050"/>
                </a:solidFill>
              </a:rPr>
              <a:t>（</a:t>
            </a:r>
            <a:r>
              <a:rPr lang="en-US" altLang="ja-JP" sz="2400" dirty="0">
                <a:solidFill>
                  <a:srgbClr val="00B050"/>
                </a:solidFill>
              </a:rPr>
              <a:t>40p</a:t>
            </a:r>
            <a:r>
              <a:rPr lang="ja-JP" altLang="en-US" sz="2400" dirty="0">
                <a:solidFill>
                  <a:srgbClr val="00B050"/>
                </a:solidFill>
              </a:rPr>
              <a:t>）</a:t>
            </a:r>
            <a:endParaRPr lang="en-US" altLang="ja-JP" sz="2400" dirty="0">
              <a:solidFill>
                <a:srgbClr val="00B050"/>
              </a:solidFill>
            </a:endParaRPr>
          </a:p>
          <a:p>
            <a:pPr marL="0" indent="0">
              <a:buNone/>
            </a:pPr>
            <a:r>
              <a:rPr lang="en-US" altLang="ja-JP" sz="2400" dirty="0"/>
              <a:t>6 Achieving access for all </a:t>
            </a:r>
          </a:p>
          <a:p>
            <a:pPr marL="0" indent="0">
              <a:buNone/>
            </a:pPr>
            <a:r>
              <a:rPr lang="en-US" altLang="ja-JP" sz="2400" dirty="0"/>
              <a:t>7 Net Zero Emissions by 2050</a:t>
            </a:r>
            <a:r>
              <a:rPr lang="ja-JP" altLang="en-US" sz="2400" dirty="0"/>
              <a:t>（</a:t>
            </a:r>
            <a:r>
              <a:rPr lang="en-US" altLang="ja-JP" sz="2400" dirty="0"/>
              <a:t>40p</a:t>
            </a:r>
            <a:r>
              <a:rPr lang="ja-JP" altLang="en-US" sz="2400" dirty="0"/>
              <a:t>）</a:t>
            </a:r>
            <a:endParaRPr lang="en-US" altLang="ja-JP" sz="2400" dirty="0"/>
          </a:p>
          <a:p>
            <a:pPr marL="0" indent="0">
              <a:buNone/>
            </a:pPr>
            <a:r>
              <a:rPr lang="en-US" altLang="ja-JP" sz="2400" b="1" dirty="0">
                <a:solidFill>
                  <a:srgbClr val="00B050"/>
                </a:solidFill>
              </a:rPr>
              <a:t>Part D: Regional insights</a:t>
            </a:r>
            <a:r>
              <a:rPr lang="ja-JP" altLang="en-US" sz="2400" dirty="0">
                <a:solidFill>
                  <a:srgbClr val="00B050"/>
                </a:solidFill>
              </a:rPr>
              <a:t>（</a:t>
            </a:r>
            <a:r>
              <a:rPr lang="en-US" altLang="ja-JP" sz="2400" dirty="0">
                <a:solidFill>
                  <a:srgbClr val="00B050"/>
                </a:solidFill>
              </a:rPr>
              <a:t>55p</a:t>
            </a:r>
            <a:r>
              <a:rPr lang="ja-JP" altLang="en-US" sz="2400" dirty="0">
                <a:solidFill>
                  <a:srgbClr val="00B050"/>
                </a:solidFill>
              </a:rPr>
              <a:t>）</a:t>
            </a:r>
            <a:endParaRPr lang="en-US" altLang="ja-JP" sz="2400" dirty="0">
              <a:solidFill>
                <a:srgbClr val="00B050"/>
              </a:solidFill>
            </a:endParaRPr>
          </a:p>
          <a:p>
            <a:pPr marL="0" indent="0">
              <a:buNone/>
            </a:pPr>
            <a:r>
              <a:rPr lang="en-US" altLang="ja-JP" sz="2400" dirty="0"/>
              <a:t>8 Regional insights</a:t>
            </a:r>
          </a:p>
          <a:p>
            <a:pPr marL="0" indent="0">
              <a:buNone/>
            </a:pPr>
            <a:r>
              <a:rPr lang="en-US" altLang="ja-JP" sz="2400" dirty="0"/>
              <a:t> </a:t>
            </a:r>
          </a:p>
          <a:p>
            <a:pPr marL="0" indent="0">
              <a:buNone/>
            </a:pPr>
            <a:endParaRPr lang="en-US" altLang="ja-JP" sz="2400" dirty="0"/>
          </a:p>
          <a:p>
            <a:pPr marL="0" indent="0">
              <a:buNone/>
            </a:pPr>
            <a:endParaRPr lang="en-US" altLang="ja-JP" sz="2400" dirty="0"/>
          </a:p>
          <a:p>
            <a:pPr marL="0" indent="0">
              <a:buNone/>
            </a:pPr>
            <a:endParaRPr lang="en-US" altLang="ja-JP" sz="2400" dirty="0"/>
          </a:p>
        </p:txBody>
      </p:sp>
      <p:sp>
        <p:nvSpPr>
          <p:cNvPr id="4" name="スライド番号プレースホルダー 3">
            <a:extLst>
              <a:ext uri="{FF2B5EF4-FFF2-40B4-BE49-F238E27FC236}">
                <a16:creationId xmlns:a16="http://schemas.microsoft.com/office/drawing/2014/main" id="{2F0A66FA-F0EC-31C1-1792-A75DF1C18DF4}"/>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50</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4094462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2809B5-FA89-57C7-6F8D-BDE0A4E38FEC}"/>
              </a:ext>
            </a:extLst>
          </p:cNvPr>
          <p:cNvSpPr>
            <a:spLocks noGrp="1"/>
          </p:cNvSpPr>
          <p:nvPr>
            <p:ph type="title"/>
          </p:nvPr>
        </p:nvSpPr>
        <p:spPr/>
        <p:txBody>
          <a:bodyPr>
            <a:normAutofit/>
          </a:bodyPr>
          <a:lstStyle/>
          <a:p>
            <a:r>
              <a:rPr lang="en-US" altLang="ja-JP" b="1" dirty="0"/>
              <a:t>Part A: Overview and context </a:t>
            </a:r>
            <a:endParaRPr kumimoji="1" lang="ja-JP" altLang="en-US" b="1" dirty="0"/>
          </a:p>
        </p:txBody>
      </p:sp>
      <p:sp>
        <p:nvSpPr>
          <p:cNvPr id="3" name="コンテンツ プレースホルダー 2">
            <a:extLst>
              <a:ext uri="{FF2B5EF4-FFF2-40B4-BE49-F238E27FC236}">
                <a16:creationId xmlns:a16="http://schemas.microsoft.com/office/drawing/2014/main" id="{22E484F1-5E7E-0833-FB2C-E31817E964EB}"/>
              </a:ext>
            </a:extLst>
          </p:cNvPr>
          <p:cNvSpPr>
            <a:spLocks noGrp="1"/>
          </p:cNvSpPr>
          <p:nvPr>
            <p:ph idx="1"/>
          </p:nvPr>
        </p:nvSpPr>
        <p:spPr>
          <a:xfrm>
            <a:off x="838200" y="895909"/>
            <a:ext cx="10776045" cy="5962091"/>
          </a:xfrm>
        </p:spPr>
        <p:txBody>
          <a:bodyPr>
            <a:normAutofit/>
          </a:bodyPr>
          <a:lstStyle/>
          <a:p>
            <a:pPr marL="0" indent="0">
              <a:buNone/>
            </a:pPr>
            <a:r>
              <a:rPr lang="ja-JP" altLang="en-US" sz="2000" b="1" i="1" dirty="0"/>
              <a:t>１</a:t>
            </a:r>
            <a:r>
              <a:rPr lang="en-US" altLang="ja-JP" sz="2000" b="1" i="1" dirty="0"/>
              <a:t>Overview and key findings</a:t>
            </a:r>
          </a:p>
          <a:p>
            <a:pPr marL="266700" indent="0">
              <a:buNone/>
            </a:pPr>
            <a:r>
              <a:rPr lang="en-US" altLang="ja-JP" sz="2000" dirty="0"/>
              <a:t>1.1 Which way is the energy world heading? </a:t>
            </a:r>
          </a:p>
          <a:p>
            <a:pPr marL="714375" indent="-447675">
              <a:buNone/>
            </a:pPr>
            <a:r>
              <a:rPr lang="en-US" altLang="ja-JP" sz="2000" dirty="0"/>
              <a:t>1.2 What are the implications of the IEA scenarios for the global climate and for COP30? </a:t>
            </a:r>
          </a:p>
          <a:p>
            <a:pPr marL="714375" indent="-447675">
              <a:buNone/>
            </a:pPr>
            <a:r>
              <a:rPr lang="en-US" altLang="ja-JP" sz="2000" dirty="0"/>
              <a:t>1.3 How are the drivers of future global energy demand different from those in the past? </a:t>
            </a:r>
          </a:p>
          <a:p>
            <a:pPr marL="714375" indent="-447675">
              <a:buNone/>
            </a:pPr>
            <a:r>
              <a:rPr lang="en-US" altLang="ja-JP" sz="2000" dirty="0"/>
              <a:t>1.4 What does the Age of Electricity mean for affordability? </a:t>
            </a:r>
          </a:p>
          <a:p>
            <a:pPr marL="714375" indent="-447675">
              <a:buNone/>
            </a:pPr>
            <a:r>
              <a:rPr lang="en-US" altLang="ja-JP" sz="2000" dirty="0"/>
              <a:t>1.5 How much difference will AI make to the future of energy?</a:t>
            </a:r>
          </a:p>
          <a:p>
            <a:pPr marL="714375" indent="-447675">
              <a:buNone/>
            </a:pPr>
            <a:r>
              <a:rPr lang="en-US" altLang="ja-JP" sz="2000" dirty="0"/>
              <a:t>1.6 What more needs to be done to provide universal, affordable access to electricity and clean cooking? </a:t>
            </a:r>
          </a:p>
          <a:p>
            <a:pPr marL="714375" indent="-447675">
              <a:buNone/>
            </a:pPr>
            <a:r>
              <a:rPr lang="en-US" altLang="ja-JP" sz="2000" dirty="0"/>
              <a:t>1.7 How are critical minerals and other emerging issues changing the energy security landscape?</a:t>
            </a:r>
          </a:p>
          <a:p>
            <a:pPr marL="714375" indent="-447675">
              <a:buNone/>
            </a:pPr>
            <a:r>
              <a:rPr lang="en-US" altLang="ja-JP" sz="2000" dirty="0"/>
              <a:t>1.8 Where will all the LNG go?</a:t>
            </a:r>
          </a:p>
          <a:p>
            <a:pPr marL="714375" indent="-447675">
              <a:buNone/>
            </a:pPr>
            <a:r>
              <a:rPr lang="en-US" altLang="ja-JP" sz="2000" dirty="0"/>
              <a:t>1.9 There is ample manufacturing capacity for many clean energy technologies, especially solar PV and batteries: will we use it? </a:t>
            </a:r>
          </a:p>
          <a:p>
            <a:pPr marL="714375" indent="-447675">
              <a:buNone/>
            </a:pPr>
            <a:r>
              <a:rPr lang="en-US" altLang="ja-JP" sz="2000" dirty="0"/>
              <a:t>1.10 Where are the gaps in global energy investment?</a:t>
            </a:r>
          </a:p>
        </p:txBody>
      </p:sp>
      <p:sp>
        <p:nvSpPr>
          <p:cNvPr id="4" name="スライド番号プレースホルダー 3">
            <a:extLst>
              <a:ext uri="{FF2B5EF4-FFF2-40B4-BE49-F238E27FC236}">
                <a16:creationId xmlns:a16="http://schemas.microsoft.com/office/drawing/2014/main" id="{52560980-F487-B331-0801-B87DF3BDF1ED}"/>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51</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585524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D73B6-0A77-F0C5-AF06-DDDB2661C658}"/>
              </a:ext>
            </a:extLst>
          </p:cNvPr>
          <p:cNvSpPr>
            <a:spLocks noGrp="1"/>
          </p:cNvSpPr>
          <p:nvPr>
            <p:ph type="title"/>
          </p:nvPr>
        </p:nvSpPr>
        <p:spPr/>
        <p:txBody>
          <a:bodyPr>
            <a:normAutofit/>
          </a:bodyPr>
          <a:lstStyle/>
          <a:p>
            <a:r>
              <a:rPr lang="en-US" altLang="ja-JP" b="1" dirty="0"/>
              <a:t>Part B: Outlooks based on existing trends and policies</a:t>
            </a:r>
            <a:endParaRPr kumimoji="1" lang="ja-JP" altLang="en-US" dirty="0"/>
          </a:p>
        </p:txBody>
      </p:sp>
      <p:sp>
        <p:nvSpPr>
          <p:cNvPr id="3" name="コンテンツ プレースホルダー 2">
            <a:extLst>
              <a:ext uri="{FF2B5EF4-FFF2-40B4-BE49-F238E27FC236}">
                <a16:creationId xmlns:a16="http://schemas.microsoft.com/office/drawing/2014/main" id="{BA4E57A1-DD09-2129-8FCA-07D519221C4D}"/>
              </a:ext>
            </a:extLst>
          </p:cNvPr>
          <p:cNvSpPr>
            <a:spLocks noGrp="1"/>
          </p:cNvSpPr>
          <p:nvPr>
            <p:ph idx="1"/>
          </p:nvPr>
        </p:nvSpPr>
        <p:spPr>
          <a:xfrm>
            <a:off x="838199" y="1032386"/>
            <a:ext cx="8457192" cy="5665139"/>
          </a:xfrm>
        </p:spPr>
        <p:txBody>
          <a:bodyPr>
            <a:normAutofit/>
          </a:bodyPr>
          <a:lstStyle/>
          <a:p>
            <a:pPr marL="0" indent="0">
              <a:spcBef>
                <a:spcPts val="1200"/>
              </a:spcBef>
              <a:buNone/>
            </a:pPr>
            <a:r>
              <a:rPr lang="en-US" altLang="ja-JP" sz="2000" b="1" i="1" dirty="0"/>
              <a:t>2 </a:t>
            </a:r>
            <a:r>
              <a:rPr kumimoji="1" lang="en-US" altLang="ja-JP" sz="2000" b="1" i="1" dirty="0"/>
              <a:t>Setting the scene </a:t>
            </a:r>
          </a:p>
          <a:p>
            <a:pPr marL="180975" indent="0">
              <a:buNone/>
            </a:pPr>
            <a:r>
              <a:rPr kumimoji="1" lang="en-US" altLang="ja-JP" sz="2000" dirty="0"/>
              <a:t>2.1 Introduction</a:t>
            </a:r>
          </a:p>
          <a:p>
            <a:pPr marL="180975" indent="0">
              <a:buNone/>
            </a:pPr>
            <a:r>
              <a:rPr kumimoji="1" lang="en-US" altLang="ja-JP" sz="2000" dirty="0"/>
              <a:t>2.2 Context for the World Energy Outlook-2025 </a:t>
            </a:r>
          </a:p>
          <a:p>
            <a:pPr marL="180975" indent="0">
              <a:buNone/>
            </a:pPr>
            <a:r>
              <a:rPr kumimoji="1" lang="en-US" altLang="ja-JP" sz="2000" dirty="0"/>
              <a:t>2.3 WEO scenarios</a:t>
            </a:r>
          </a:p>
          <a:p>
            <a:pPr marL="0" indent="0">
              <a:buNone/>
            </a:pPr>
            <a:r>
              <a:rPr lang="en-US" altLang="ja-JP" sz="2000" b="1" i="1" dirty="0"/>
              <a:t>3</a:t>
            </a:r>
            <a:r>
              <a:rPr kumimoji="1" lang="en-US" altLang="ja-JP" sz="2000" b="1" i="1" dirty="0"/>
              <a:t> Current Policies Scenario</a:t>
            </a:r>
          </a:p>
          <a:p>
            <a:pPr marL="180975" indent="0">
              <a:buNone/>
            </a:pPr>
            <a:r>
              <a:rPr kumimoji="1" lang="en-US" altLang="ja-JP" sz="2000" dirty="0"/>
              <a:t>3.1Introduction</a:t>
            </a:r>
          </a:p>
          <a:p>
            <a:pPr marL="180975" indent="0">
              <a:buNone/>
            </a:pPr>
            <a:r>
              <a:rPr kumimoji="1" lang="en-US" altLang="ja-JP" sz="2000" dirty="0"/>
              <a:t>3.2 Overview </a:t>
            </a:r>
          </a:p>
          <a:p>
            <a:pPr marL="180975" indent="0">
              <a:buNone/>
            </a:pPr>
            <a:r>
              <a:rPr kumimoji="1" lang="en-US" altLang="ja-JP" sz="2000" dirty="0"/>
              <a:t>3.3 Total final consumption</a:t>
            </a:r>
          </a:p>
          <a:p>
            <a:pPr marL="180975" indent="0">
              <a:buNone/>
            </a:pPr>
            <a:r>
              <a:rPr kumimoji="1" lang="en-US" altLang="ja-JP" sz="2000" dirty="0"/>
              <a:t>3.4 Electricity</a:t>
            </a:r>
          </a:p>
          <a:p>
            <a:pPr marL="180975" indent="0">
              <a:buNone/>
            </a:pPr>
            <a:r>
              <a:rPr kumimoji="1" lang="en-US" altLang="ja-JP" sz="2000" dirty="0"/>
              <a:t>3.5 Fossil fuels</a:t>
            </a:r>
          </a:p>
          <a:p>
            <a:pPr marL="180975" indent="0">
              <a:buNone/>
            </a:pPr>
            <a:r>
              <a:rPr lang="en-US" altLang="ja-JP" sz="2000" dirty="0"/>
              <a:t>3.4 Electricity</a:t>
            </a:r>
          </a:p>
          <a:p>
            <a:pPr marL="180975" indent="0">
              <a:buNone/>
            </a:pPr>
            <a:r>
              <a:rPr lang="en-US" altLang="ja-JP" sz="2000" dirty="0"/>
              <a:t>3.5 Fuels</a:t>
            </a:r>
          </a:p>
        </p:txBody>
      </p:sp>
      <p:sp>
        <p:nvSpPr>
          <p:cNvPr id="4" name="コンテンツ プレースホルダー 2">
            <a:extLst>
              <a:ext uri="{FF2B5EF4-FFF2-40B4-BE49-F238E27FC236}">
                <a16:creationId xmlns:a16="http://schemas.microsoft.com/office/drawing/2014/main" id="{54664CDA-A108-DC5A-F9B2-1ADDE45CA216}"/>
              </a:ext>
            </a:extLst>
          </p:cNvPr>
          <p:cNvSpPr txBox="1">
            <a:spLocks/>
          </p:cNvSpPr>
          <p:nvPr/>
        </p:nvSpPr>
        <p:spPr>
          <a:xfrm>
            <a:off x="6800474" y="1041432"/>
            <a:ext cx="4601774" cy="4596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b="1" i="1" dirty="0"/>
              <a:t>4 Stated Policies Scenario</a:t>
            </a:r>
          </a:p>
          <a:p>
            <a:pPr marL="180975" indent="0">
              <a:buNone/>
            </a:pPr>
            <a:r>
              <a:rPr lang="en-US" altLang="ja-JP" sz="2000" dirty="0"/>
              <a:t>4.1Introduction</a:t>
            </a:r>
          </a:p>
          <a:p>
            <a:pPr marL="180975" indent="0">
              <a:buNone/>
            </a:pPr>
            <a:r>
              <a:rPr lang="en-US" altLang="ja-JP" sz="2000" dirty="0"/>
              <a:t>4.2 Overview </a:t>
            </a:r>
          </a:p>
          <a:p>
            <a:pPr marL="180975" indent="0">
              <a:buNone/>
            </a:pPr>
            <a:r>
              <a:rPr lang="en-US" altLang="ja-JP" sz="2000" dirty="0"/>
              <a:t>4.3 Total final consumption</a:t>
            </a:r>
          </a:p>
          <a:p>
            <a:pPr marL="0" indent="0">
              <a:buNone/>
            </a:pPr>
            <a:r>
              <a:rPr lang="en-US" altLang="ja-JP" sz="2000" b="1" i="1" dirty="0"/>
              <a:t>5 Implications of CPS and STEPS</a:t>
            </a:r>
          </a:p>
          <a:p>
            <a:pPr marL="180975" indent="0">
              <a:buNone/>
            </a:pPr>
            <a:r>
              <a:rPr lang="en-US" altLang="ja-JP" sz="2000" dirty="0"/>
              <a:t>5.1 Overview</a:t>
            </a:r>
          </a:p>
          <a:p>
            <a:pPr marL="180975" indent="0">
              <a:buNone/>
            </a:pPr>
            <a:r>
              <a:rPr lang="en-US" altLang="ja-JP" sz="2000" dirty="0"/>
              <a:t>5.2 Energy security</a:t>
            </a:r>
          </a:p>
          <a:p>
            <a:pPr marL="180975" indent="0">
              <a:buNone/>
            </a:pPr>
            <a:r>
              <a:rPr lang="en-US" altLang="ja-JP" sz="2000" dirty="0"/>
              <a:t>5.3 Emissions</a:t>
            </a:r>
          </a:p>
          <a:p>
            <a:pPr marL="180975" indent="0">
              <a:buNone/>
            </a:pPr>
            <a:r>
              <a:rPr lang="en-US" altLang="ja-JP" sz="2000" dirty="0"/>
              <a:t>5.4 Investment and affordability</a:t>
            </a:r>
          </a:p>
          <a:p>
            <a:pPr marL="0" indent="0">
              <a:buNone/>
            </a:pPr>
            <a:endParaRPr lang="en-US" altLang="ja-JP" sz="2000" dirty="0"/>
          </a:p>
          <a:p>
            <a:pPr marL="0" indent="0">
              <a:buNone/>
            </a:pPr>
            <a:endParaRPr lang="ja-JP" altLang="en-US" sz="2000" dirty="0"/>
          </a:p>
        </p:txBody>
      </p:sp>
      <p:sp>
        <p:nvSpPr>
          <p:cNvPr id="5" name="スライド番号プレースホルダー 3">
            <a:extLst>
              <a:ext uri="{FF2B5EF4-FFF2-40B4-BE49-F238E27FC236}">
                <a16:creationId xmlns:a16="http://schemas.microsoft.com/office/drawing/2014/main" id="{A9D4D29A-02B0-8CA1-E382-4E7EA3039B2C}"/>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52</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5312544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5629664-3982-E6E0-11BC-DC9D744D8ABD}"/>
              </a:ext>
            </a:extLst>
          </p:cNvPr>
          <p:cNvSpPr>
            <a:spLocks noGrp="1"/>
          </p:cNvSpPr>
          <p:nvPr>
            <p:ph idx="1"/>
          </p:nvPr>
        </p:nvSpPr>
        <p:spPr>
          <a:xfrm>
            <a:off x="862780" y="435078"/>
            <a:ext cx="7204588" cy="5741886"/>
          </a:xfrm>
        </p:spPr>
        <p:txBody>
          <a:bodyPr>
            <a:normAutofit/>
          </a:bodyPr>
          <a:lstStyle/>
          <a:p>
            <a:pPr marL="0" indent="0">
              <a:buNone/>
            </a:pPr>
            <a:r>
              <a:rPr lang="en-US" altLang="ja-JP" sz="2400" b="1" dirty="0"/>
              <a:t>Part C: Outlooks based on goals and pledges</a:t>
            </a:r>
          </a:p>
          <a:p>
            <a:pPr marL="0" indent="0">
              <a:buNone/>
            </a:pPr>
            <a:r>
              <a:rPr lang="en-US" altLang="ja-JP" sz="2000" b="1" i="1" dirty="0"/>
              <a:t>6 Achieving access for all </a:t>
            </a:r>
          </a:p>
          <a:p>
            <a:pPr marL="0" indent="0">
              <a:buNone/>
            </a:pPr>
            <a:r>
              <a:rPr lang="en-US" altLang="ja-JP" sz="2000" dirty="0"/>
              <a:t>6.1 Introduction</a:t>
            </a:r>
          </a:p>
          <a:p>
            <a:pPr marL="0" indent="0">
              <a:buNone/>
            </a:pPr>
            <a:r>
              <a:rPr kumimoji="1" lang="en-US" altLang="ja-JP" sz="2000" dirty="0"/>
              <a:t>6.2 Clean cooking</a:t>
            </a:r>
          </a:p>
          <a:p>
            <a:pPr marL="0" indent="0">
              <a:buNone/>
            </a:pPr>
            <a:r>
              <a:rPr kumimoji="1" lang="en-US" altLang="ja-JP" sz="2000" dirty="0"/>
              <a:t>6.3 Electricity access</a:t>
            </a:r>
          </a:p>
          <a:p>
            <a:pPr marL="0" indent="0">
              <a:buNone/>
            </a:pPr>
            <a:r>
              <a:rPr kumimoji="1" lang="en-US" altLang="ja-JP" sz="2000" dirty="0"/>
              <a:t>6.4 Moving beyond access</a:t>
            </a:r>
          </a:p>
          <a:p>
            <a:pPr marL="0" indent="0">
              <a:buNone/>
            </a:pPr>
            <a:r>
              <a:rPr kumimoji="1" lang="en-US" altLang="ja-JP" sz="2000" b="1" i="1" dirty="0"/>
              <a:t>7 Net Zero Emissions by 2050 </a:t>
            </a:r>
          </a:p>
          <a:p>
            <a:pPr marL="0" indent="0">
              <a:buNone/>
            </a:pPr>
            <a:r>
              <a:rPr kumimoji="1" lang="en-US" altLang="ja-JP" sz="2000" dirty="0"/>
              <a:t>7.1 Context</a:t>
            </a:r>
          </a:p>
          <a:p>
            <a:pPr marL="0" indent="0">
              <a:buNone/>
            </a:pPr>
            <a:r>
              <a:rPr kumimoji="1" lang="en-US" altLang="ja-JP" sz="2000" dirty="0"/>
              <a:t>7.2 Pathways for emissions and temperature</a:t>
            </a:r>
          </a:p>
          <a:p>
            <a:pPr marL="0" indent="0">
              <a:buNone/>
            </a:pPr>
            <a:r>
              <a:rPr kumimoji="1" lang="en-US" altLang="ja-JP" sz="2000" dirty="0"/>
              <a:t>7.3 Energy pathways in the NZE Scenario</a:t>
            </a:r>
          </a:p>
          <a:p>
            <a:pPr marL="0" indent="0">
              <a:buNone/>
            </a:pPr>
            <a:r>
              <a:rPr kumimoji="1" lang="en-US" altLang="ja-JP" sz="2000" dirty="0"/>
              <a:t>7.4 Implications</a:t>
            </a:r>
          </a:p>
          <a:p>
            <a:pPr marL="0" indent="0">
              <a:buNone/>
            </a:pPr>
            <a:endParaRPr kumimoji="1" lang="ja-JP" altLang="en-US" sz="2000" dirty="0"/>
          </a:p>
        </p:txBody>
      </p:sp>
      <p:sp>
        <p:nvSpPr>
          <p:cNvPr id="6" name="テキスト ボックス 5">
            <a:extLst>
              <a:ext uri="{FF2B5EF4-FFF2-40B4-BE49-F238E27FC236}">
                <a16:creationId xmlns:a16="http://schemas.microsoft.com/office/drawing/2014/main" id="{CB89C03D-1617-EF9F-8D8E-82D108E5E279}"/>
              </a:ext>
            </a:extLst>
          </p:cNvPr>
          <p:cNvSpPr txBox="1"/>
          <p:nvPr/>
        </p:nvSpPr>
        <p:spPr>
          <a:xfrm>
            <a:off x="6814903" y="1459486"/>
            <a:ext cx="4763069" cy="5234382"/>
          </a:xfrm>
          <a:prstGeom prst="rect">
            <a:avLst/>
          </a:prstGeom>
        </p:spPr>
        <p:txBody>
          <a:bodyPr vert="horz" lIns="91440" tIns="45720" rIns="91440" bIns="45720" rtlCol="0">
            <a:normAutofit lnSpcReduction="10000"/>
          </a:bodyPr>
          <a:lstStyle>
            <a:lvl1pPr indent="0">
              <a:lnSpc>
                <a:spcPct val="90000"/>
              </a:lnSpc>
              <a:spcBef>
                <a:spcPts val="1000"/>
              </a:spcBef>
              <a:buFont typeface="Arial" panose="020B0604020202020204" pitchFamily="34" charset="0"/>
              <a:buNone/>
              <a:defRPr sz="20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sz="2400" dirty="0"/>
              <a:t>Part D: Regional insights</a:t>
            </a:r>
          </a:p>
          <a:p>
            <a:r>
              <a:rPr lang="en-US" altLang="ja-JP" i="1" dirty="0"/>
              <a:t>8 Regional insights</a:t>
            </a:r>
          </a:p>
          <a:p>
            <a:r>
              <a:rPr lang="en-US" altLang="ja-JP" b="0" dirty="0"/>
              <a:t>8.1 Introduction </a:t>
            </a:r>
          </a:p>
          <a:p>
            <a:r>
              <a:rPr lang="en-US" altLang="ja-JP" b="0" dirty="0"/>
              <a:t>8.2 United States </a:t>
            </a:r>
          </a:p>
          <a:p>
            <a:r>
              <a:rPr lang="en-US" altLang="ja-JP" b="0" dirty="0"/>
              <a:t>8.3 Latin America and the Caribbean  </a:t>
            </a:r>
          </a:p>
          <a:p>
            <a:r>
              <a:rPr lang="en-US" altLang="ja-JP" b="0" dirty="0"/>
              <a:t>8.4 European Union  </a:t>
            </a:r>
          </a:p>
          <a:p>
            <a:r>
              <a:rPr lang="en-US" altLang="ja-JP" b="0" dirty="0"/>
              <a:t>8.5 Africa  </a:t>
            </a:r>
          </a:p>
          <a:p>
            <a:r>
              <a:rPr lang="en-US" altLang="ja-JP" b="0" dirty="0"/>
              <a:t>8.6 Middle East  </a:t>
            </a:r>
          </a:p>
          <a:p>
            <a:r>
              <a:rPr lang="en-US" altLang="ja-JP" b="0" dirty="0"/>
              <a:t>8.7 Eurasia  </a:t>
            </a:r>
          </a:p>
          <a:p>
            <a:r>
              <a:rPr lang="en-US" altLang="ja-JP" b="0" dirty="0"/>
              <a:t>8.8 China  </a:t>
            </a:r>
          </a:p>
          <a:p>
            <a:r>
              <a:rPr lang="en-US" altLang="ja-JP" b="0" dirty="0"/>
              <a:t>8.9 India  </a:t>
            </a:r>
          </a:p>
          <a:p>
            <a:r>
              <a:rPr lang="en-US" altLang="ja-JP" b="0" dirty="0"/>
              <a:t>8.10 Japan and Korea  </a:t>
            </a:r>
          </a:p>
          <a:p>
            <a:r>
              <a:rPr lang="en-US" altLang="ja-JP" b="0" dirty="0"/>
              <a:t>8.11 Southeast Asia</a:t>
            </a:r>
            <a:endParaRPr lang="ja-JP" altLang="en-US" b="0" dirty="0"/>
          </a:p>
        </p:txBody>
      </p:sp>
      <p:sp>
        <p:nvSpPr>
          <p:cNvPr id="4" name="スライド番号プレースホルダー 3">
            <a:extLst>
              <a:ext uri="{FF2B5EF4-FFF2-40B4-BE49-F238E27FC236}">
                <a16:creationId xmlns:a16="http://schemas.microsoft.com/office/drawing/2014/main" id="{8F759E94-BE16-1B18-29C5-DDB18C389A05}"/>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53</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564434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255D-9BE1-7157-51B3-CD9EE51EC1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C8FC3F3-94DF-EC74-44ED-A3CE1ED78A4B}"/>
              </a:ext>
            </a:extLst>
          </p:cNvPr>
          <p:cNvSpPr>
            <a:spLocks noGrp="1"/>
          </p:cNvSpPr>
          <p:nvPr>
            <p:ph type="title"/>
          </p:nvPr>
        </p:nvSpPr>
        <p:spPr/>
        <p:txBody>
          <a:bodyPr/>
          <a:lstStyle/>
          <a:p>
            <a:r>
              <a:rPr kumimoji="1" lang="en-US" altLang="ja-JP" dirty="0"/>
              <a:t>WEO2025</a:t>
            </a:r>
            <a:r>
              <a:rPr kumimoji="1" lang="ja-JP" altLang="en-US" dirty="0"/>
              <a:t>の構成</a:t>
            </a:r>
          </a:p>
        </p:txBody>
      </p:sp>
      <p:sp>
        <p:nvSpPr>
          <p:cNvPr id="5" name="コンテンツ プレースホルダー 4">
            <a:extLst>
              <a:ext uri="{FF2B5EF4-FFF2-40B4-BE49-F238E27FC236}">
                <a16:creationId xmlns:a16="http://schemas.microsoft.com/office/drawing/2014/main" id="{56DE0DA5-AFE9-172C-C43D-5A2918B8A039}"/>
              </a:ext>
            </a:extLst>
          </p:cNvPr>
          <p:cNvSpPr>
            <a:spLocks noGrp="1"/>
          </p:cNvSpPr>
          <p:nvPr>
            <p:ph idx="1"/>
          </p:nvPr>
        </p:nvSpPr>
        <p:spPr/>
        <p:txBody>
          <a:bodyPr>
            <a:noAutofit/>
          </a:bodyPr>
          <a:lstStyle/>
          <a:p>
            <a:pPr marL="0" indent="0">
              <a:spcBef>
                <a:spcPts val="600"/>
              </a:spcBef>
              <a:buNone/>
            </a:pPr>
            <a:r>
              <a:rPr lang="ja-JP" altLang="en-US" sz="2400" b="1" dirty="0">
                <a:solidFill>
                  <a:srgbClr val="00B050"/>
                </a:solidFill>
              </a:rPr>
              <a:t>パート</a:t>
            </a:r>
            <a:r>
              <a:rPr lang="en-US" altLang="ja-JP" sz="2400" b="1" dirty="0">
                <a:solidFill>
                  <a:srgbClr val="00B050"/>
                </a:solidFill>
              </a:rPr>
              <a:t>A</a:t>
            </a:r>
            <a:r>
              <a:rPr lang="ja-JP" altLang="en-US" sz="2400" b="1" dirty="0">
                <a:solidFill>
                  <a:srgbClr val="00B050"/>
                </a:solidFill>
              </a:rPr>
              <a:t>：概要と背景（</a:t>
            </a:r>
            <a:r>
              <a:rPr lang="en-US" altLang="ja-JP" sz="2400" b="1" dirty="0">
                <a:solidFill>
                  <a:srgbClr val="00B050"/>
                </a:solidFill>
              </a:rPr>
              <a:t>90</a:t>
            </a:r>
            <a:r>
              <a:rPr lang="ja-JP" altLang="en-US" sz="2400" b="1" dirty="0">
                <a:solidFill>
                  <a:srgbClr val="00B050"/>
                </a:solidFill>
              </a:rPr>
              <a:t>頁）</a:t>
            </a:r>
            <a:endParaRPr lang="en-US" altLang="ja-JP" sz="2400" b="1" dirty="0">
              <a:solidFill>
                <a:srgbClr val="00B050"/>
              </a:solidFill>
            </a:endParaRPr>
          </a:p>
          <a:p>
            <a:pPr marL="269875" indent="0">
              <a:spcBef>
                <a:spcPts val="600"/>
              </a:spcBef>
              <a:buNone/>
            </a:pPr>
            <a:r>
              <a:rPr lang="en-US" altLang="ja-JP" sz="2400" dirty="0"/>
              <a:t>1 </a:t>
            </a:r>
            <a:r>
              <a:rPr lang="ja-JP" altLang="en-US" sz="2400" dirty="0"/>
              <a:t>概要と主要な知見（</a:t>
            </a:r>
            <a:r>
              <a:rPr lang="en-US" altLang="ja-JP" sz="2400" dirty="0"/>
              <a:t>60</a:t>
            </a:r>
            <a:r>
              <a:rPr lang="ja-JP" altLang="en-US" sz="2400" dirty="0"/>
              <a:t>頁）</a:t>
            </a:r>
            <a:endParaRPr lang="en-US" altLang="ja-JP" sz="2400" dirty="0"/>
          </a:p>
          <a:p>
            <a:pPr marL="269875" indent="0">
              <a:spcBef>
                <a:spcPts val="600"/>
              </a:spcBef>
              <a:buNone/>
            </a:pPr>
            <a:r>
              <a:rPr lang="en-US" altLang="ja-JP" sz="2400" dirty="0"/>
              <a:t>2 </a:t>
            </a:r>
            <a:r>
              <a:rPr lang="ja-JP" altLang="en-US" sz="2400" dirty="0"/>
              <a:t>シナリオの設定（</a:t>
            </a:r>
            <a:r>
              <a:rPr lang="en-US" altLang="ja-JP" sz="2400" dirty="0"/>
              <a:t>30</a:t>
            </a:r>
            <a:r>
              <a:rPr lang="ja-JP" altLang="en-US" sz="2400" dirty="0"/>
              <a:t>頁）</a:t>
            </a:r>
            <a:endParaRPr lang="en-US" altLang="ja-JP" sz="2400" dirty="0"/>
          </a:p>
          <a:p>
            <a:pPr marL="0" indent="0">
              <a:spcBef>
                <a:spcPts val="1200"/>
              </a:spcBef>
              <a:buNone/>
            </a:pPr>
            <a:r>
              <a:rPr lang="ja-JP" altLang="en-US" sz="2400" b="1" dirty="0">
                <a:solidFill>
                  <a:srgbClr val="00B050"/>
                </a:solidFill>
              </a:rPr>
              <a:t>パート</a:t>
            </a:r>
            <a:r>
              <a:rPr lang="en-US" altLang="ja-JP" sz="2400" b="1" dirty="0">
                <a:solidFill>
                  <a:srgbClr val="00B050"/>
                </a:solidFill>
              </a:rPr>
              <a:t>B</a:t>
            </a:r>
            <a:r>
              <a:rPr lang="ja-JP" altLang="en-US" sz="2400" b="1" dirty="0">
                <a:solidFill>
                  <a:srgbClr val="00B050"/>
                </a:solidFill>
              </a:rPr>
              <a:t>：現在の傾向と政策に基づく見通し（</a:t>
            </a:r>
            <a:r>
              <a:rPr lang="en-US" altLang="ja-JP" sz="2400" b="1" dirty="0">
                <a:solidFill>
                  <a:srgbClr val="00B050"/>
                </a:solidFill>
              </a:rPr>
              <a:t>160</a:t>
            </a:r>
            <a:r>
              <a:rPr lang="ja-JP" altLang="en-US" sz="2400" b="1" dirty="0">
                <a:solidFill>
                  <a:srgbClr val="00B050"/>
                </a:solidFill>
              </a:rPr>
              <a:t>頁）</a:t>
            </a:r>
            <a:endParaRPr lang="en-US" altLang="ja-JP" sz="2400" b="1" dirty="0">
              <a:solidFill>
                <a:srgbClr val="00B050"/>
              </a:solidFill>
            </a:endParaRPr>
          </a:p>
          <a:p>
            <a:pPr marL="269875" indent="0">
              <a:spcBef>
                <a:spcPts val="600"/>
              </a:spcBef>
              <a:buNone/>
            </a:pPr>
            <a:r>
              <a:rPr lang="en-US" altLang="ja-JP" sz="2400" dirty="0"/>
              <a:t>3 </a:t>
            </a:r>
            <a:r>
              <a:rPr lang="ja-JP" altLang="en-US" sz="2400" dirty="0"/>
              <a:t>現行政策シナリオ</a:t>
            </a:r>
            <a:r>
              <a:rPr lang="en-US" altLang="ja-JP" sz="2400" b="1" dirty="0"/>
              <a:t>CPS</a:t>
            </a:r>
            <a:r>
              <a:rPr lang="ja-JP" altLang="en-US" sz="2400" dirty="0"/>
              <a:t>（</a:t>
            </a:r>
            <a:r>
              <a:rPr lang="en-US" altLang="ja-JP" sz="2400" dirty="0"/>
              <a:t>50</a:t>
            </a:r>
            <a:r>
              <a:rPr lang="ja-JP" altLang="en-US" sz="2400" dirty="0"/>
              <a:t>頁）</a:t>
            </a:r>
            <a:endParaRPr lang="en-US" altLang="ja-JP" sz="2400" dirty="0"/>
          </a:p>
          <a:p>
            <a:pPr marL="269875" indent="0">
              <a:spcBef>
                <a:spcPts val="600"/>
              </a:spcBef>
              <a:buNone/>
            </a:pPr>
            <a:r>
              <a:rPr lang="en-US" altLang="ja-JP" sz="2400" dirty="0"/>
              <a:t>4 </a:t>
            </a:r>
            <a:r>
              <a:rPr lang="ja-JP" altLang="en-US" sz="2400" dirty="0"/>
              <a:t>公表政策シナリオ</a:t>
            </a:r>
            <a:r>
              <a:rPr lang="en-US" altLang="ja-JP" sz="2400" b="1" dirty="0"/>
              <a:t>STEPS</a:t>
            </a:r>
            <a:r>
              <a:rPr lang="ja-JP" altLang="en-US" sz="2400" dirty="0"/>
              <a:t>（</a:t>
            </a:r>
            <a:r>
              <a:rPr lang="en-US" altLang="ja-JP" sz="2400" dirty="0"/>
              <a:t>60</a:t>
            </a:r>
            <a:r>
              <a:rPr lang="ja-JP" altLang="en-US" sz="2400" dirty="0"/>
              <a:t>頁）</a:t>
            </a:r>
            <a:endParaRPr lang="en-US" altLang="ja-JP" sz="2400" dirty="0"/>
          </a:p>
          <a:p>
            <a:pPr marL="269875" indent="0">
              <a:spcBef>
                <a:spcPts val="600"/>
              </a:spcBef>
              <a:buNone/>
            </a:pPr>
            <a:r>
              <a:rPr lang="en-US" altLang="ja-JP" sz="2400" dirty="0"/>
              <a:t>5 CPS</a:t>
            </a:r>
            <a:r>
              <a:rPr lang="ja-JP" altLang="en-US" sz="2400" dirty="0"/>
              <a:t>と</a:t>
            </a:r>
            <a:r>
              <a:rPr lang="en-US" altLang="ja-JP" sz="2400" dirty="0"/>
              <a:t>STEPS</a:t>
            </a:r>
            <a:r>
              <a:rPr lang="ja-JP" altLang="en-US" sz="2400" dirty="0"/>
              <a:t>のインプリケーション（</a:t>
            </a:r>
            <a:r>
              <a:rPr lang="en-US" altLang="ja-JP" sz="2400" dirty="0"/>
              <a:t>50</a:t>
            </a:r>
            <a:r>
              <a:rPr lang="ja-JP" altLang="en-US" sz="2400" dirty="0"/>
              <a:t>頁）</a:t>
            </a:r>
            <a:endParaRPr lang="en-US" altLang="ja-JP" sz="2400" dirty="0"/>
          </a:p>
          <a:p>
            <a:pPr marL="0" indent="0">
              <a:spcBef>
                <a:spcPts val="1200"/>
              </a:spcBef>
              <a:buNone/>
            </a:pPr>
            <a:r>
              <a:rPr lang="ja-JP" altLang="en-US" sz="2400" b="1" dirty="0">
                <a:solidFill>
                  <a:srgbClr val="00B050"/>
                </a:solidFill>
              </a:rPr>
              <a:t>パート</a:t>
            </a:r>
            <a:r>
              <a:rPr lang="en-US" altLang="ja-JP" sz="2400" b="1" dirty="0">
                <a:solidFill>
                  <a:srgbClr val="00B050"/>
                </a:solidFill>
              </a:rPr>
              <a:t>C</a:t>
            </a:r>
            <a:r>
              <a:rPr lang="ja-JP" altLang="en-US" sz="2400" b="1" dirty="0">
                <a:solidFill>
                  <a:srgbClr val="00B050"/>
                </a:solidFill>
              </a:rPr>
              <a:t>：目標と公約に基づく見通し（</a:t>
            </a:r>
            <a:r>
              <a:rPr lang="en-US" altLang="ja-JP" sz="2400" b="1" dirty="0">
                <a:solidFill>
                  <a:srgbClr val="00B050"/>
                </a:solidFill>
              </a:rPr>
              <a:t>70</a:t>
            </a:r>
            <a:r>
              <a:rPr lang="ja-JP" altLang="en-US" sz="2400" b="1" dirty="0">
                <a:solidFill>
                  <a:srgbClr val="00B050"/>
                </a:solidFill>
              </a:rPr>
              <a:t>頁）</a:t>
            </a:r>
            <a:endParaRPr lang="en-US" altLang="ja-JP" sz="2400" b="1" dirty="0">
              <a:solidFill>
                <a:srgbClr val="00B050"/>
              </a:solidFill>
            </a:endParaRPr>
          </a:p>
          <a:p>
            <a:pPr marL="269875" indent="0">
              <a:spcBef>
                <a:spcPts val="600"/>
              </a:spcBef>
              <a:buNone/>
            </a:pPr>
            <a:r>
              <a:rPr lang="en-US" altLang="ja-JP" sz="2400" dirty="0"/>
              <a:t>6 </a:t>
            </a:r>
            <a:r>
              <a:rPr lang="ja-JP" altLang="en-US" sz="2400" dirty="0"/>
              <a:t>「全ての人のアクセス」実現（</a:t>
            </a:r>
            <a:r>
              <a:rPr lang="en-US" altLang="ja-JP" sz="2400" dirty="0"/>
              <a:t>30</a:t>
            </a:r>
            <a:r>
              <a:rPr lang="ja-JP" altLang="en-US" sz="2400" dirty="0"/>
              <a:t>頁）</a:t>
            </a:r>
            <a:endParaRPr lang="en-US" altLang="ja-JP" sz="2400" dirty="0"/>
          </a:p>
          <a:p>
            <a:pPr marL="269875" indent="0">
              <a:spcBef>
                <a:spcPts val="600"/>
              </a:spcBef>
              <a:buNone/>
            </a:pPr>
            <a:r>
              <a:rPr lang="en-US" altLang="ja-JP" sz="2400" dirty="0"/>
              <a:t>7 2050</a:t>
            </a:r>
            <a:r>
              <a:rPr lang="ja-JP" altLang="en-US" sz="2400" dirty="0"/>
              <a:t>年ネットゼロシナリオ</a:t>
            </a:r>
            <a:r>
              <a:rPr lang="en-US" altLang="ja-JP" sz="2400" b="1" dirty="0"/>
              <a:t>NZE</a:t>
            </a:r>
            <a:r>
              <a:rPr lang="en-US" altLang="ja-JP" sz="2400" dirty="0"/>
              <a:t> </a:t>
            </a:r>
            <a:r>
              <a:rPr lang="ja-JP" altLang="en-US" sz="2400" dirty="0"/>
              <a:t>（</a:t>
            </a:r>
            <a:r>
              <a:rPr lang="en-US" altLang="ja-JP" sz="2400" dirty="0"/>
              <a:t>40</a:t>
            </a:r>
            <a:r>
              <a:rPr lang="ja-JP" altLang="en-US" sz="2400" dirty="0"/>
              <a:t>頁）</a:t>
            </a:r>
            <a:endParaRPr lang="en-US" altLang="ja-JP" sz="2400" dirty="0"/>
          </a:p>
          <a:p>
            <a:pPr marL="0" indent="0">
              <a:spcBef>
                <a:spcPts val="1200"/>
              </a:spcBef>
              <a:buNone/>
            </a:pPr>
            <a:r>
              <a:rPr lang="ja-JP" altLang="en-US" sz="2400" b="1" dirty="0">
                <a:solidFill>
                  <a:srgbClr val="00B050"/>
                </a:solidFill>
              </a:rPr>
              <a:t>パート</a:t>
            </a:r>
            <a:r>
              <a:rPr lang="en-US" altLang="ja-JP" sz="2400" b="1" dirty="0">
                <a:solidFill>
                  <a:srgbClr val="00B050"/>
                </a:solidFill>
              </a:rPr>
              <a:t>D</a:t>
            </a:r>
            <a:r>
              <a:rPr lang="ja-JP" altLang="en-US" sz="2400" b="1" dirty="0">
                <a:solidFill>
                  <a:srgbClr val="00B050"/>
                </a:solidFill>
              </a:rPr>
              <a:t>：地域別分析（</a:t>
            </a:r>
            <a:r>
              <a:rPr lang="en-US" altLang="ja-JP" sz="2400" b="1" dirty="0">
                <a:solidFill>
                  <a:srgbClr val="00B050"/>
                </a:solidFill>
              </a:rPr>
              <a:t>60</a:t>
            </a:r>
            <a:r>
              <a:rPr lang="ja-JP" altLang="en-US" sz="2400" b="1" dirty="0">
                <a:solidFill>
                  <a:srgbClr val="00B050"/>
                </a:solidFill>
              </a:rPr>
              <a:t>頁）</a:t>
            </a:r>
            <a:endParaRPr lang="en-US" altLang="ja-JP" sz="2400" b="1" dirty="0">
              <a:solidFill>
                <a:srgbClr val="00B050"/>
              </a:solidFill>
            </a:endParaRPr>
          </a:p>
          <a:p>
            <a:pPr marL="269875" indent="0">
              <a:spcBef>
                <a:spcPts val="600"/>
              </a:spcBef>
              <a:buNone/>
            </a:pPr>
            <a:r>
              <a:rPr lang="en-US" altLang="ja-JP" sz="2400" dirty="0"/>
              <a:t>8 </a:t>
            </a:r>
            <a:r>
              <a:rPr lang="ja-JP" altLang="en-US" sz="2400" dirty="0"/>
              <a:t>地域別分析</a:t>
            </a:r>
          </a:p>
        </p:txBody>
      </p:sp>
      <p:sp>
        <p:nvSpPr>
          <p:cNvPr id="3" name="テキスト ボックス 2">
            <a:extLst>
              <a:ext uri="{FF2B5EF4-FFF2-40B4-BE49-F238E27FC236}">
                <a16:creationId xmlns:a16="http://schemas.microsoft.com/office/drawing/2014/main" id="{877667F8-0864-E840-DA6C-8CE0E6F04B5F}"/>
              </a:ext>
            </a:extLst>
          </p:cNvPr>
          <p:cNvSpPr txBox="1"/>
          <p:nvPr/>
        </p:nvSpPr>
        <p:spPr>
          <a:xfrm>
            <a:off x="6908164" y="4704532"/>
            <a:ext cx="5142077" cy="430887"/>
          </a:xfrm>
          <a:prstGeom prst="rect">
            <a:avLst/>
          </a:prstGeom>
          <a:noFill/>
        </p:spPr>
        <p:txBody>
          <a:bodyPr wrap="square" rtlCol="0">
            <a:spAutoFit/>
          </a:bodyPr>
          <a:lstStyle/>
          <a:p>
            <a:r>
              <a:rPr kumimoji="1" lang="en-US" altLang="ja-JP" sz="2200" b="1" dirty="0">
                <a:solidFill>
                  <a:srgbClr val="FF0000"/>
                </a:solidFill>
              </a:rPr>
              <a:t>NZE</a:t>
            </a:r>
            <a:r>
              <a:rPr lang="ja-JP" altLang="en-US" sz="2200" b="1" dirty="0">
                <a:solidFill>
                  <a:srgbClr val="FF0000"/>
                </a:solidFill>
              </a:rPr>
              <a:t>は完全に脇役</a:t>
            </a:r>
            <a:endParaRPr kumimoji="1" lang="ja-JP" altLang="en-US" sz="2200" b="1" dirty="0">
              <a:solidFill>
                <a:srgbClr val="FF0000"/>
              </a:solidFill>
            </a:endParaRPr>
          </a:p>
        </p:txBody>
      </p:sp>
      <p:sp>
        <p:nvSpPr>
          <p:cNvPr id="4" name="テキスト ボックス 3">
            <a:extLst>
              <a:ext uri="{FF2B5EF4-FFF2-40B4-BE49-F238E27FC236}">
                <a16:creationId xmlns:a16="http://schemas.microsoft.com/office/drawing/2014/main" id="{C3AC293A-4215-489F-CB86-9D5853DB22EF}"/>
              </a:ext>
            </a:extLst>
          </p:cNvPr>
          <p:cNvSpPr txBox="1"/>
          <p:nvPr/>
        </p:nvSpPr>
        <p:spPr>
          <a:xfrm>
            <a:off x="8227142" y="2186906"/>
            <a:ext cx="4519541" cy="430887"/>
          </a:xfrm>
          <a:prstGeom prst="rect">
            <a:avLst/>
          </a:prstGeom>
          <a:noFill/>
        </p:spPr>
        <p:txBody>
          <a:bodyPr wrap="square" rtlCol="0">
            <a:spAutoFit/>
          </a:bodyPr>
          <a:lstStyle/>
          <a:p>
            <a:r>
              <a:rPr kumimoji="1" lang="en-US" altLang="ja-JP" sz="2200" b="1" dirty="0">
                <a:solidFill>
                  <a:srgbClr val="FF0000"/>
                </a:solidFill>
              </a:rPr>
              <a:t>CPS</a:t>
            </a:r>
            <a:r>
              <a:rPr kumimoji="1" lang="ja-JP" altLang="en-US" sz="2200" b="1" dirty="0">
                <a:solidFill>
                  <a:srgbClr val="FF0000"/>
                </a:solidFill>
              </a:rPr>
              <a:t>と</a:t>
            </a:r>
            <a:r>
              <a:rPr kumimoji="1" lang="en-US" altLang="ja-JP" sz="2200" b="1" dirty="0">
                <a:solidFill>
                  <a:srgbClr val="FF0000"/>
                </a:solidFill>
              </a:rPr>
              <a:t>STEPS</a:t>
            </a:r>
            <a:r>
              <a:rPr kumimoji="1" lang="ja-JP" altLang="en-US" sz="2200" b="1" dirty="0">
                <a:solidFill>
                  <a:srgbClr val="FF0000"/>
                </a:solidFill>
              </a:rPr>
              <a:t>が主役</a:t>
            </a:r>
          </a:p>
        </p:txBody>
      </p:sp>
      <p:sp>
        <p:nvSpPr>
          <p:cNvPr id="6" name="テキスト ボックス 5">
            <a:extLst>
              <a:ext uri="{FF2B5EF4-FFF2-40B4-BE49-F238E27FC236}">
                <a16:creationId xmlns:a16="http://schemas.microsoft.com/office/drawing/2014/main" id="{6041605B-6976-0D04-2BE0-68FC924E18C7}"/>
              </a:ext>
            </a:extLst>
          </p:cNvPr>
          <p:cNvSpPr txBox="1"/>
          <p:nvPr/>
        </p:nvSpPr>
        <p:spPr>
          <a:xfrm>
            <a:off x="7477487" y="3470096"/>
            <a:ext cx="5142077" cy="430887"/>
          </a:xfrm>
          <a:prstGeom prst="rect">
            <a:avLst/>
          </a:prstGeom>
          <a:noFill/>
        </p:spPr>
        <p:txBody>
          <a:bodyPr wrap="square" rtlCol="0">
            <a:spAutoFit/>
          </a:bodyPr>
          <a:lstStyle/>
          <a:p>
            <a:r>
              <a:rPr kumimoji="1" lang="en-US" altLang="ja-JP" sz="2200" dirty="0">
                <a:solidFill>
                  <a:srgbClr val="0070C0"/>
                </a:solidFill>
              </a:rPr>
              <a:t>…</a:t>
            </a:r>
            <a:r>
              <a:rPr kumimoji="1" lang="ja-JP" altLang="en-US" sz="2200" dirty="0">
                <a:solidFill>
                  <a:srgbClr val="0070C0"/>
                </a:solidFill>
              </a:rPr>
              <a:t>重要鉱物や気候変動もここに</a:t>
            </a:r>
          </a:p>
        </p:txBody>
      </p:sp>
      <p:sp>
        <p:nvSpPr>
          <p:cNvPr id="7" name="テキスト ボックス 6">
            <a:extLst>
              <a:ext uri="{FF2B5EF4-FFF2-40B4-BE49-F238E27FC236}">
                <a16:creationId xmlns:a16="http://schemas.microsoft.com/office/drawing/2014/main" id="{2368E577-E867-41EF-A6DB-F75563A639CC}"/>
              </a:ext>
            </a:extLst>
          </p:cNvPr>
          <p:cNvSpPr txBox="1"/>
          <p:nvPr/>
        </p:nvSpPr>
        <p:spPr>
          <a:xfrm>
            <a:off x="6502127" y="4296505"/>
            <a:ext cx="5142077" cy="430887"/>
          </a:xfrm>
          <a:prstGeom prst="rect">
            <a:avLst/>
          </a:prstGeom>
          <a:noFill/>
        </p:spPr>
        <p:txBody>
          <a:bodyPr wrap="square" rtlCol="0">
            <a:spAutoFit/>
          </a:bodyPr>
          <a:lstStyle/>
          <a:p>
            <a:r>
              <a:rPr kumimoji="1" lang="en-US" altLang="ja-JP" sz="2200" dirty="0">
                <a:solidFill>
                  <a:srgbClr val="0070C0"/>
                </a:solidFill>
              </a:rPr>
              <a:t>…ACCESS</a:t>
            </a:r>
            <a:r>
              <a:rPr lang="ja-JP" altLang="en-US" sz="2200" dirty="0">
                <a:solidFill>
                  <a:srgbClr val="0070C0"/>
                </a:solidFill>
              </a:rPr>
              <a:t>という</a:t>
            </a:r>
            <a:r>
              <a:rPr kumimoji="1" lang="en-US" altLang="ja-JP" sz="2200" dirty="0">
                <a:solidFill>
                  <a:srgbClr val="0070C0"/>
                </a:solidFill>
              </a:rPr>
              <a:t>SDG7</a:t>
            </a:r>
            <a:r>
              <a:rPr kumimoji="1" lang="ja-JP" altLang="en-US" sz="2200" dirty="0">
                <a:solidFill>
                  <a:srgbClr val="0070C0"/>
                </a:solidFill>
              </a:rPr>
              <a:t>達成シナリオ</a:t>
            </a:r>
          </a:p>
        </p:txBody>
      </p:sp>
      <p:sp>
        <p:nvSpPr>
          <p:cNvPr id="8" name="テキスト ボックス 7">
            <a:extLst>
              <a:ext uri="{FF2B5EF4-FFF2-40B4-BE49-F238E27FC236}">
                <a16:creationId xmlns:a16="http://schemas.microsoft.com/office/drawing/2014/main" id="{68AB2579-7C96-C83E-9539-EC9B1C0775BC}"/>
              </a:ext>
            </a:extLst>
          </p:cNvPr>
          <p:cNvSpPr txBox="1"/>
          <p:nvPr/>
        </p:nvSpPr>
        <p:spPr>
          <a:xfrm>
            <a:off x="2962456" y="5596786"/>
            <a:ext cx="7289468" cy="738664"/>
          </a:xfrm>
          <a:prstGeom prst="rect">
            <a:avLst/>
          </a:prstGeom>
          <a:noFill/>
        </p:spPr>
        <p:txBody>
          <a:bodyPr wrap="square" rtlCol="0">
            <a:spAutoFit/>
          </a:bodyPr>
          <a:lstStyle/>
          <a:p>
            <a:r>
              <a:rPr kumimoji="1" lang="en-US" altLang="ja-JP" sz="2200" dirty="0">
                <a:solidFill>
                  <a:srgbClr val="0070C0"/>
                </a:solidFill>
              </a:rPr>
              <a:t>…</a:t>
            </a:r>
            <a:r>
              <a:rPr kumimoji="1" lang="ja-JP" altLang="en-US" sz="2200" dirty="0">
                <a:solidFill>
                  <a:srgbClr val="0070C0"/>
                </a:solidFill>
              </a:rPr>
              <a:t>ほとんど</a:t>
            </a:r>
            <a:r>
              <a:rPr kumimoji="1" lang="en-US" altLang="ja-JP" sz="2200" dirty="0">
                <a:solidFill>
                  <a:srgbClr val="0070C0"/>
                </a:solidFill>
              </a:rPr>
              <a:t>STEPS</a:t>
            </a:r>
            <a:r>
              <a:rPr lang="ja-JP" altLang="en-US" sz="2200" dirty="0">
                <a:solidFill>
                  <a:srgbClr val="0070C0"/>
                </a:solidFill>
              </a:rPr>
              <a:t>で説明</a:t>
            </a:r>
            <a:endParaRPr lang="en-US" altLang="ja-JP" sz="2200" dirty="0">
              <a:solidFill>
                <a:srgbClr val="0070C0"/>
              </a:solidFill>
            </a:endParaRPr>
          </a:p>
          <a:p>
            <a:r>
              <a:rPr lang="ja-JP" altLang="en-US" sz="2000" dirty="0">
                <a:solidFill>
                  <a:srgbClr val="0070C0"/>
                </a:solidFill>
              </a:rPr>
              <a:t>（日本は「日本と韓国」という区分で示されている）</a:t>
            </a:r>
            <a:endParaRPr kumimoji="1" lang="ja-JP" altLang="en-US" sz="2200" dirty="0">
              <a:solidFill>
                <a:srgbClr val="0070C0"/>
              </a:solidFill>
            </a:endParaRPr>
          </a:p>
        </p:txBody>
      </p:sp>
      <p:sp>
        <p:nvSpPr>
          <p:cNvPr id="10" name="スライド番号プレースホルダー 3">
            <a:extLst>
              <a:ext uri="{FF2B5EF4-FFF2-40B4-BE49-F238E27FC236}">
                <a16:creationId xmlns:a16="http://schemas.microsoft.com/office/drawing/2014/main" id="{AB7248A8-66E5-27C6-B1AA-144F4C70FB2F}"/>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6</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72546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AA19F4-A07C-43AE-BF96-9FC5A69C1DE4}"/>
              </a:ext>
            </a:extLst>
          </p:cNvPr>
          <p:cNvSpPr>
            <a:spLocks noGrp="1"/>
          </p:cNvSpPr>
          <p:nvPr>
            <p:ph type="title"/>
          </p:nvPr>
        </p:nvSpPr>
        <p:spPr/>
        <p:txBody>
          <a:bodyPr>
            <a:noAutofit/>
          </a:bodyPr>
          <a:lstStyle/>
          <a:p>
            <a:r>
              <a:rPr kumimoji="1" lang="en-US" altLang="ja-JP" dirty="0">
                <a:latin typeface="Meiryo UI" panose="020B0604030504040204" pitchFamily="50" charset="-128"/>
                <a:ea typeface="Meiryo UI" panose="020B0604030504040204" pitchFamily="50" charset="-128"/>
              </a:rPr>
              <a:t>WEO2025</a:t>
            </a:r>
            <a:r>
              <a:rPr kumimoji="1" lang="ja-JP" altLang="en-US" dirty="0">
                <a:latin typeface="Meiryo UI" panose="020B0604030504040204" pitchFamily="50" charset="-128"/>
                <a:ea typeface="Meiryo UI" panose="020B0604030504040204" pitchFamily="50" charset="-128"/>
              </a:rPr>
              <a:t>のシナリオ別データ </a:t>
            </a:r>
            <a:r>
              <a:rPr kumimoji="1" lang="en-US" altLang="ja-JP" dirty="0">
                <a:latin typeface="Meiryo UI" panose="020B0604030504040204" pitchFamily="50" charset="-128"/>
                <a:ea typeface="Meiryo UI" panose="020B0604030504040204" pitchFamily="50" charset="-128"/>
              </a:rPr>
              <a:t>availability </a:t>
            </a:r>
            <a:r>
              <a:rPr kumimoji="1" lang="ja-JP" altLang="en-US" dirty="0">
                <a:latin typeface="Meiryo UI" panose="020B0604030504040204" pitchFamily="50" charset="-128"/>
                <a:ea typeface="Meiryo UI" panose="020B0604030504040204" pitchFamily="50" charset="-128"/>
              </a:rPr>
              <a:t>と定義</a:t>
            </a:r>
          </a:p>
        </p:txBody>
      </p:sp>
      <p:graphicFrame>
        <p:nvGraphicFramePr>
          <p:cNvPr id="4" name="コンテンツ プレースホルダー 3">
            <a:extLst>
              <a:ext uri="{FF2B5EF4-FFF2-40B4-BE49-F238E27FC236}">
                <a16:creationId xmlns:a16="http://schemas.microsoft.com/office/drawing/2014/main" id="{B8ABCBE3-9065-4F1F-AA11-3A5033E858EE}"/>
              </a:ext>
            </a:extLst>
          </p:cNvPr>
          <p:cNvGraphicFramePr>
            <a:graphicFrameLocks noGrp="1"/>
          </p:cNvGraphicFramePr>
          <p:nvPr>
            <p:ph idx="1"/>
            <p:extLst>
              <p:ext uri="{D42A27DB-BD31-4B8C-83A1-F6EECF244321}">
                <p14:modId xmlns:p14="http://schemas.microsoft.com/office/powerpoint/2010/main" val="2027264902"/>
              </p:ext>
            </p:extLst>
          </p:nvPr>
        </p:nvGraphicFramePr>
        <p:xfrm>
          <a:off x="838200" y="942975"/>
          <a:ext cx="10515601" cy="3139612"/>
        </p:xfrm>
        <a:graphic>
          <a:graphicData uri="http://schemas.openxmlformats.org/drawingml/2006/table">
            <a:tbl>
              <a:tblPr firstRow="1" firstCol="1">
                <a:tableStyleId>{69CF1AB2-1976-4502-BF36-3FF5EA218861}</a:tableStyleId>
              </a:tblPr>
              <a:tblGrid>
                <a:gridCol w="2823973">
                  <a:extLst>
                    <a:ext uri="{9D8B030D-6E8A-4147-A177-3AD203B41FA5}">
                      <a16:colId xmlns:a16="http://schemas.microsoft.com/office/drawing/2014/main" val="1659738890"/>
                    </a:ext>
                  </a:extLst>
                </a:gridCol>
                <a:gridCol w="3103500">
                  <a:extLst>
                    <a:ext uri="{9D8B030D-6E8A-4147-A177-3AD203B41FA5}">
                      <a16:colId xmlns:a16="http://schemas.microsoft.com/office/drawing/2014/main" val="177624591"/>
                    </a:ext>
                  </a:extLst>
                </a:gridCol>
                <a:gridCol w="4588128">
                  <a:extLst>
                    <a:ext uri="{9D8B030D-6E8A-4147-A177-3AD203B41FA5}">
                      <a16:colId xmlns:a16="http://schemas.microsoft.com/office/drawing/2014/main" val="3896607156"/>
                    </a:ext>
                  </a:extLst>
                </a:gridCol>
              </a:tblGrid>
              <a:tr h="496996">
                <a:tc>
                  <a:txBody>
                    <a:bodyPr/>
                    <a:lstStyle/>
                    <a:p>
                      <a:pPr algn="ctr"/>
                      <a:r>
                        <a:rPr lang="ja-JP" sz="1600" kern="100" dirty="0">
                          <a:effectLst/>
                          <a:latin typeface="Meiryo UI" panose="020B0604030504040204" pitchFamily="50" charset="-128"/>
                          <a:ea typeface="Meiryo UI" panose="020B0604030504040204" pitchFamily="50" charset="-128"/>
                        </a:rPr>
                        <a:t>シナリオ</a:t>
                      </a:r>
                      <a:endParaRPr lang="en-US" altLang="ja-JP" sz="1600" kern="100" dirty="0">
                        <a:effectLst/>
                        <a:latin typeface="Meiryo UI" panose="020B0604030504040204" pitchFamily="50" charset="-128"/>
                        <a:ea typeface="Meiryo UI" panose="020B0604030504040204" pitchFamily="50" charset="-128"/>
                      </a:endParaRPr>
                    </a:p>
                  </a:txBody>
                  <a:tcPr marL="68580" marR="68580" marT="0" marB="0" anchor="ctr"/>
                </a:tc>
                <a:tc>
                  <a:txBody>
                    <a:bodyPr/>
                    <a:lstStyle/>
                    <a:p>
                      <a:pPr algn="ctr">
                        <a:lnSpc>
                          <a:spcPct val="90000"/>
                        </a:lnSpc>
                      </a:pPr>
                      <a:r>
                        <a:rPr lang="en-US" altLang="ja-JP" sz="1600" kern="100" dirty="0">
                          <a:effectLst/>
                          <a:latin typeface="Meiryo UI" panose="020B0604030504040204" pitchFamily="50" charset="-128"/>
                          <a:ea typeface="Meiryo UI" panose="020B0604030504040204" pitchFamily="50" charset="-128"/>
                        </a:rPr>
                        <a:t>WEO2025AnnexA </a:t>
                      </a:r>
                      <a:r>
                        <a:rPr lang="ja-JP" altLang="en-US" sz="1600" kern="100" dirty="0">
                          <a:effectLst/>
                          <a:latin typeface="Meiryo UI" panose="020B0604030504040204" pitchFamily="50" charset="-128"/>
                          <a:ea typeface="Meiryo UI" panose="020B0604030504040204" pitchFamily="50" charset="-128"/>
                        </a:rPr>
                        <a:t>記載データ</a:t>
                      </a:r>
                      <a:endParaRPr lang="ja-JP" sz="1600" kern="100" dirty="0">
                        <a:effectLst/>
                        <a:latin typeface="Meiryo UI" panose="020B0604030504040204" pitchFamily="50" charset="-128"/>
                        <a:ea typeface="Meiryo UI" panose="020B0604030504040204" pitchFamily="50" charset="-128"/>
                      </a:endParaRPr>
                    </a:p>
                    <a:p>
                      <a:pPr algn="ctr">
                        <a:lnSpc>
                          <a:spcPct val="90000"/>
                        </a:lnSpc>
                      </a:pPr>
                      <a:r>
                        <a:rPr lang="ja-JP" sz="1600" kern="100" dirty="0">
                          <a:effectLst/>
                          <a:latin typeface="Meiryo UI" panose="020B0604030504040204" pitchFamily="50" charset="-128"/>
                          <a:ea typeface="Meiryo UI" panose="020B0604030504040204" pitchFamily="50" charset="-128"/>
                        </a:rPr>
                        <a:t>地域区分×対象年</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90000"/>
                        </a:lnSpc>
                      </a:pPr>
                      <a:r>
                        <a:rPr lang="ja-JP" sz="1600" kern="100" dirty="0">
                          <a:effectLst/>
                          <a:latin typeface="Meiryo UI" panose="020B0604030504040204" pitchFamily="50" charset="-128"/>
                          <a:ea typeface="Meiryo UI" panose="020B0604030504040204" pitchFamily="50" charset="-128"/>
                        </a:rPr>
                        <a:t>有料</a:t>
                      </a:r>
                      <a:r>
                        <a:rPr lang="en-US" altLang="ja-JP" sz="1600" kern="100" dirty="0" err="1">
                          <a:effectLst/>
                          <a:latin typeface="Meiryo UI" panose="020B0604030504040204" pitchFamily="50" charset="-128"/>
                          <a:ea typeface="Meiryo UI" panose="020B0604030504040204" pitchFamily="50" charset="-128"/>
                        </a:rPr>
                        <a:t>AnnexA</a:t>
                      </a:r>
                      <a:r>
                        <a:rPr lang="en-US" altLang="ja-JP" sz="1600" kern="100" dirty="0">
                          <a:effectLst/>
                          <a:latin typeface="Meiryo UI" panose="020B0604030504040204" pitchFamily="50" charset="-128"/>
                          <a:ea typeface="Meiryo UI" panose="020B0604030504040204" pitchFamily="50" charset="-128"/>
                        </a:rPr>
                        <a:t> </a:t>
                      </a:r>
                      <a:r>
                        <a:rPr lang="ja-JP" altLang="en-US" sz="1600" kern="100" dirty="0">
                          <a:effectLst/>
                          <a:latin typeface="Meiryo UI" panose="020B0604030504040204" pitchFamily="50" charset="-128"/>
                          <a:ea typeface="Meiryo UI" panose="020B0604030504040204" pitchFamily="50" charset="-128"/>
                        </a:rPr>
                        <a:t>記載</a:t>
                      </a:r>
                      <a:r>
                        <a:rPr lang="ja-JP" sz="1600" kern="100" dirty="0">
                          <a:effectLst/>
                          <a:latin typeface="Meiryo UI" panose="020B0604030504040204" pitchFamily="50" charset="-128"/>
                          <a:ea typeface="Meiryo UI" panose="020B0604030504040204" pitchFamily="50" charset="-128"/>
                        </a:rPr>
                        <a:t>データ</a:t>
                      </a:r>
                    </a:p>
                    <a:p>
                      <a:pPr algn="ctr">
                        <a:lnSpc>
                          <a:spcPct val="90000"/>
                        </a:lnSpc>
                      </a:pPr>
                      <a:r>
                        <a:rPr lang="ja-JP" sz="1600" kern="100" dirty="0">
                          <a:effectLst/>
                          <a:latin typeface="Meiryo UI" panose="020B0604030504040204" pitchFamily="50" charset="-128"/>
                          <a:ea typeface="Meiryo UI" panose="020B0604030504040204" pitchFamily="50" charset="-128"/>
                        </a:rPr>
                        <a:t>地域区分×対象年</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25031358"/>
                  </a:ext>
                </a:extLst>
              </a:tr>
              <a:tr h="824350">
                <a:tc>
                  <a:txBody>
                    <a:bodyPr/>
                    <a:lstStyle/>
                    <a:p>
                      <a:pPr algn="ctr"/>
                      <a:r>
                        <a:rPr lang="en-US" altLang="ja-JP" sz="2400" kern="100" dirty="0">
                          <a:solidFill>
                            <a:srgbClr val="FF0000"/>
                          </a:solidFill>
                          <a:effectLst/>
                          <a:latin typeface="Meiryo UI" panose="020B0604030504040204" pitchFamily="50" charset="-128"/>
                          <a:ea typeface="Meiryo UI" panose="020B0604030504040204" pitchFamily="50" charset="-128"/>
                        </a:rPr>
                        <a:t>CPS</a:t>
                      </a:r>
                      <a:endParaRPr lang="en-US" altLang="ja-JP" sz="2000" kern="100" dirty="0">
                        <a:solidFill>
                          <a:srgbClr val="FF0000"/>
                        </a:solidFill>
                        <a:effectLst/>
                        <a:latin typeface="Meiryo UI" panose="020B0604030504040204" pitchFamily="50" charset="-128"/>
                        <a:ea typeface="Meiryo UI" panose="020B0604030504040204" pitchFamily="50" charset="-128"/>
                      </a:endParaRPr>
                    </a:p>
                    <a:p>
                      <a:pPr algn="ctr"/>
                      <a:r>
                        <a:rPr kumimoji="1" lang="ja-JP" altLang="en-US" sz="18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既に導入済の政策と整合</a:t>
                      </a:r>
                      <a:endParaRPr lang="ja-JP" altLang="ja-JP" sz="1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endParaRPr lang="ja-JP" sz="16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3">
                  <a:txBody>
                    <a:bodyPr/>
                    <a:lstStyle/>
                    <a:p>
                      <a:pPr algn="ctr"/>
                      <a:r>
                        <a:rPr lang="ja-JP" sz="1600" kern="100" dirty="0">
                          <a:effectLst/>
                          <a:latin typeface="Meiryo UI" panose="020B0604030504040204" pitchFamily="50" charset="-128"/>
                          <a:ea typeface="Meiryo UI" panose="020B0604030504040204" pitchFamily="50" charset="-128"/>
                        </a:rPr>
                        <a:t>世界</a:t>
                      </a:r>
                    </a:p>
                    <a:p>
                      <a:pPr algn="ctr"/>
                      <a:r>
                        <a:rPr lang="ja-JP" sz="1600" kern="100" dirty="0">
                          <a:effectLst/>
                          <a:latin typeface="Meiryo UI" panose="020B0604030504040204" pitchFamily="50" charset="-128"/>
                          <a:ea typeface="Meiryo UI" panose="020B0604030504040204" pitchFamily="50" charset="-128"/>
                        </a:rPr>
                        <a:t>×</a:t>
                      </a:r>
                    </a:p>
                    <a:p>
                      <a:pPr algn="ctr">
                        <a:spcAft>
                          <a:spcPts val="0"/>
                        </a:spcAft>
                      </a:pPr>
                      <a:r>
                        <a:rPr lang="en-US" sz="1600" kern="100" dirty="0">
                          <a:solidFill>
                            <a:schemeClr val="tx1"/>
                          </a:solidFill>
                          <a:effectLst/>
                          <a:latin typeface="Meiryo UI" panose="020B0604030504040204" pitchFamily="50" charset="-128"/>
                          <a:ea typeface="Meiryo UI" panose="020B0604030504040204" pitchFamily="50" charset="-128"/>
                        </a:rPr>
                        <a:t>2035</a:t>
                      </a:r>
                      <a:r>
                        <a:rPr lang="en-US" sz="1600" kern="100" dirty="0">
                          <a:effectLst/>
                          <a:latin typeface="Meiryo UI" panose="020B0604030504040204" pitchFamily="50" charset="-128"/>
                          <a:ea typeface="Meiryo UI" panose="020B0604030504040204" pitchFamily="50" charset="-128"/>
                        </a:rPr>
                        <a:t>/2040/2050</a:t>
                      </a:r>
                      <a:r>
                        <a:rPr lang="ja-JP" sz="1600" kern="100" dirty="0">
                          <a:effectLst/>
                          <a:latin typeface="Meiryo UI" panose="020B0604030504040204" pitchFamily="50" charset="-128"/>
                          <a:ea typeface="Meiryo UI" panose="020B0604030504040204" pitchFamily="50" charset="-128"/>
                        </a:rPr>
                        <a:t>年</a:t>
                      </a:r>
                      <a:endParaRPr lang="en-US" altLang="ja-JP" sz="1600" kern="100" dirty="0">
                        <a:effectLst/>
                        <a:latin typeface="Meiryo UI" panose="020B0604030504040204" pitchFamily="50" charset="-128"/>
                        <a:ea typeface="Meiryo UI" panose="020B0604030504040204" pitchFamily="50" charset="-128"/>
                      </a:endParaRPr>
                    </a:p>
                    <a:p>
                      <a:pPr algn="ctr">
                        <a:spcAft>
                          <a:spcPts val="0"/>
                        </a:spcAft>
                      </a:pPr>
                      <a:r>
                        <a:rPr lang="ja-JP" altLang="en-US" sz="1400" kern="100" dirty="0">
                          <a:effectLst/>
                          <a:latin typeface="Meiryo UI" panose="020B0604030504040204" pitchFamily="50" charset="-128"/>
                          <a:ea typeface="Meiryo UI" panose="020B0604030504040204" pitchFamily="50" charset="-128"/>
                        </a:rPr>
                        <a:t>（</a:t>
                      </a:r>
                      <a:r>
                        <a:rPr lang="en-US" altLang="ja-JP" sz="1400" kern="100" dirty="0">
                          <a:effectLst/>
                          <a:latin typeface="Meiryo UI" panose="020B0604030504040204" pitchFamily="50" charset="-128"/>
                          <a:ea typeface="Meiryo UI" panose="020B0604030504040204" pitchFamily="50" charset="-128"/>
                        </a:rPr>
                        <a:t>+2010/2023/2024</a:t>
                      </a:r>
                      <a:r>
                        <a:rPr lang="ja-JP" altLang="en-US" sz="1400" kern="100" dirty="0">
                          <a:effectLst/>
                          <a:latin typeface="Meiryo UI" panose="020B0604030504040204" pitchFamily="50" charset="-128"/>
                          <a:ea typeface="Meiryo UI" panose="020B0604030504040204" pitchFamily="50" charset="-128"/>
                        </a:rPr>
                        <a:t>年の実績値）</a:t>
                      </a:r>
                      <a:endParaRPr lang="en-US" altLang="ja-JP" sz="1400" kern="100" dirty="0">
                        <a:effectLst/>
                        <a:latin typeface="Meiryo UI" panose="020B0604030504040204" pitchFamily="50" charset="-128"/>
                        <a:ea typeface="Meiryo UI" panose="020B0604030504040204" pitchFamily="50" charset="-128"/>
                      </a:endParaRPr>
                    </a:p>
                    <a:p>
                      <a:pPr algn="ctr">
                        <a:spcAft>
                          <a:spcPts val="0"/>
                        </a:spcAft>
                      </a:pPr>
                      <a:endParaRPr lang="en-US"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rowSpan="2">
                  <a:txBody>
                    <a:bodyPr/>
                    <a:lstStyle/>
                    <a:p>
                      <a:pPr algn="ctr">
                        <a:lnSpc>
                          <a:spcPct val="90000"/>
                        </a:lnSpc>
                      </a:pPr>
                      <a:r>
                        <a:rPr lang="ja-JP" altLang="ja-JP" sz="1600" kern="100" dirty="0">
                          <a:effectLst/>
                          <a:latin typeface="Meiryo UI" panose="020B0604030504040204" pitchFamily="50" charset="-128"/>
                          <a:ea typeface="Meiryo UI" panose="020B0604030504040204" pitchFamily="50" charset="-128"/>
                        </a:rPr>
                        <a:t>世界</a:t>
                      </a:r>
                      <a:r>
                        <a:rPr lang="ja-JP" altLang="en-US" sz="1600" kern="100" dirty="0">
                          <a:effectLst/>
                          <a:latin typeface="Meiryo UI" panose="020B0604030504040204" pitchFamily="50" charset="-128"/>
                          <a:ea typeface="Meiryo UI" panose="020B0604030504040204" pitchFamily="50" charset="-128"/>
                        </a:rPr>
                        <a:t>および主要地域</a:t>
                      </a:r>
                      <a:r>
                        <a:rPr lang="en-US" altLang="ja-JP" sz="1600" kern="100" dirty="0">
                          <a:effectLst/>
                          <a:latin typeface="Meiryo UI" panose="020B0604030504040204" pitchFamily="50" charset="-128"/>
                          <a:ea typeface="Meiryo UI" panose="020B0604030504040204" pitchFamily="50" charset="-128"/>
                        </a:rPr>
                        <a:t>/</a:t>
                      </a:r>
                      <a:r>
                        <a:rPr lang="ja-JP" altLang="en-US" sz="1600" kern="100" dirty="0">
                          <a:effectLst/>
                          <a:latin typeface="Meiryo UI" panose="020B0604030504040204" pitchFamily="50" charset="-128"/>
                          <a:ea typeface="Meiryo UI" panose="020B0604030504040204" pitchFamily="50" charset="-128"/>
                        </a:rPr>
                        <a:t>国（</a:t>
                      </a:r>
                      <a:r>
                        <a:rPr lang="ja-JP" altLang="ja-JP" sz="1600" kern="100" dirty="0">
                          <a:effectLst/>
                          <a:latin typeface="Meiryo UI" panose="020B0604030504040204" pitchFamily="50" charset="-128"/>
                          <a:ea typeface="Meiryo UI" panose="020B0604030504040204" pitchFamily="50" charset="-128"/>
                        </a:rPr>
                        <a:t>北米、米国、中南米、ブラジル、欧州、</a:t>
                      </a:r>
                      <a:r>
                        <a:rPr lang="en-US" altLang="ja-JP" sz="1600" kern="100" dirty="0">
                          <a:effectLst/>
                          <a:latin typeface="Meiryo UI" panose="020B0604030504040204" pitchFamily="50" charset="-128"/>
                          <a:ea typeface="Meiryo UI" panose="020B0604030504040204" pitchFamily="50" charset="-128"/>
                        </a:rPr>
                        <a:t>EU</a:t>
                      </a:r>
                      <a:r>
                        <a:rPr lang="ja-JP" altLang="ja-JP" sz="1600" kern="100" dirty="0">
                          <a:effectLst/>
                          <a:latin typeface="Meiryo UI" panose="020B0604030504040204" pitchFamily="50" charset="-128"/>
                          <a:ea typeface="Meiryo UI" panose="020B0604030504040204" pitchFamily="50" charset="-128"/>
                        </a:rPr>
                        <a:t>、アフリカ、中東、ユーラシア、ロシア、アジア太平洋、中国、インド、日本、東南アジア</a:t>
                      </a:r>
                      <a:r>
                        <a:rPr lang="en-US" altLang="ja-JP" sz="1600" kern="100" dirty="0">
                          <a:effectLst/>
                          <a:latin typeface="Meiryo UI" panose="020B0604030504040204" pitchFamily="50" charset="-128"/>
                          <a:ea typeface="Meiryo UI" panose="020B0604030504040204" pitchFamily="50" charset="-128"/>
                        </a:rPr>
                        <a:t>(=ASEAN)</a:t>
                      </a:r>
                      <a:r>
                        <a:rPr lang="ja-JP" altLang="ja-JP" sz="1600" kern="100" dirty="0">
                          <a:effectLst/>
                          <a:latin typeface="Meiryo UI" panose="020B0604030504040204" pitchFamily="50" charset="-128"/>
                          <a:ea typeface="Meiryo UI" panose="020B0604030504040204" pitchFamily="50" charset="-128"/>
                        </a:rPr>
                        <a:t>、</a:t>
                      </a:r>
                      <a:r>
                        <a:rPr lang="en-US" altLang="ja-JP" sz="1600" kern="100" dirty="0">
                          <a:effectLst/>
                          <a:latin typeface="Meiryo UI" panose="020B0604030504040204" pitchFamily="50" charset="-128"/>
                          <a:ea typeface="Meiryo UI" panose="020B0604030504040204" pitchFamily="50" charset="-128"/>
                        </a:rPr>
                        <a:t>OECD</a:t>
                      </a:r>
                      <a:r>
                        <a:rPr lang="ja-JP" altLang="ja-JP" sz="1600" kern="100" dirty="0">
                          <a:effectLst/>
                          <a:latin typeface="Meiryo UI" panose="020B0604030504040204" pitchFamily="50" charset="-128"/>
                          <a:ea typeface="Meiryo UI" panose="020B0604030504040204" pitchFamily="50" charset="-128"/>
                        </a:rPr>
                        <a:t>、非</a:t>
                      </a:r>
                      <a:r>
                        <a:rPr lang="en-US" altLang="ja-JP" sz="1600" kern="100" dirty="0">
                          <a:effectLst/>
                          <a:latin typeface="Meiryo UI" panose="020B0604030504040204" pitchFamily="50" charset="-128"/>
                          <a:ea typeface="Meiryo UI" panose="020B0604030504040204" pitchFamily="50" charset="-128"/>
                        </a:rPr>
                        <a:t>OECD</a:t>
                      </a:r>
                      <a:r>
                        <a:rPr lang="ja-JP" altLang="ja-JP" sz="1600" kern="100" dirty="0">
                          <a:effectLst/>
                          <a:latin typeface="Meiryo UI" panose="020B0604030504040204" pitchFamily="50" charset="-128"/>
                          <a:ea typeface="Meiryo UI" panose="020B0604030504040204" pitchFamily="50" charset="-128"/>
                        </a:rPr>
                        <a:t>、新興国および途上国、先進国</a:t>
                      </a:r>
                      <a:r>
                        <a:rPr lang="ja-JP" altLang="en-US" sz="1600" kern="100" dirty="0">
                          <a:effectLst/>
                          <a:latin typeface="Meiryo UI" panose="020B0604030504040204" pitchFamily="50" charset="-128"/>
                          <a:ea typeface="Meiryo UI" panose="020B0604030504040204" pitchFamily="50" charset="-128"/>
                        </a:rPr>
                        <a:t>）</a:t>
                      </a:r>
                      <a:endParaRPr lang="ja-JP" altLang="ja-JP" sz="1600" kern="100" dirty="0">
                        <a:effectLst/>
                        <a:latin typeface="Meiryo UI" panose="020B0604030504040204" pitchFamily="50" charset="-128"/>
                        <a:ea typeface="Meiryo UI" panose="020B0604030504040204" pitchFamily="50" charset="-128"/>
                      </a:endParaRPr>
                    </a:p>
                    <a:p>
                      <a:pPr algn="ctr">
                        <a:lnSpc>
                          <a:spcPct val="90000"/>
                        </a:lnSpc>
                      </a:pPr>
                      <a:r>
                        <a:rPr lang="ja-JP" altLang="ja-JP" sz="1600" kern="100" dirty="0">
                          <a:effectLst/>
                          <a:latin typeface="Meiryo UI" panose="020B0604030504040204" pitchFamily="50" charset="-128"/>
                          <a:ea typeface="Meiryo UI" panose="020B0604030504040204" pitchFamily="50" charset="-128"/>
                        </a:rPr>
                        <a:t>×</a:t>
                      </a:r>
                    </a:p>
                    <a:p>
                      <a:pPr algn="ctr">
                        <a:lnSpc>
                          <a:spcPct val="90000"/>
                        </a:lnSpc>
                      </a:pPr>
                      <a:r>
                        <a:rPr lang="en-US" altLang="ja-JP" sz="1600" kern="100" dirty="0">
                          <a:effectLst/>
                          <a:latin typeface="Meiryo UI" panose="020B0604030504040204" pitchFamily="50" charset="-128"/>
                          <a:ea typeface="Meiryo UI" panose="020B0604030504040204" pitchFamily="50" charset="-128"/>
                        </a:rPr>
                        <a:t>2035/2040/2045/2050</a:t>
                      </a:r>
                      <a:r>
                        <a:rPr lang="ja-JP" altLang="ja-JP" sz="1600" kern="100" dirty="0">
                          <a:effectLst/>
                          <a:latin typeface="Meiryo UI" panose="020B0604030504040204" pitchFamily="50" charset="-128"/>
                          <a:ea typeface="Meiryo UI" panose="020B0604030504040204" pitchFamily="50" charset="-128"/>
                        </a:rPr>
                        <a:t>年</a:t>
                      </a:r>
                      <a:endParaRPr lang="en-US" altLang="ja-JP" sz="1600" kern="100" dirty="0">
                        <a:effectLst/>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90000"/>
                        </a:lnSpc>
                        <a:spcBef>
                          <a:spcPts val="0"/>
                        </a:spcBef>
                        <a:spcAft>
                          <a:spcPts val="0"/>
                        </a:spcAft>
                        <a:buClrTx/>
                        <a:buSzTx/>
                        <a:buFontTx/>
                        <a:buNone/>
                        <a:tabLst/>
                        <a:defRPr/>
                      </a:pPr>
                      <a:r>
                        <a:rPr lang="en-US" altLang="ja-JP" sz="1400" kern="100" dirty="0">
                          <a:effectLst/>
                          <a:latin typeface="Meiryo UI" panose="020B0604030504040204" pitchFamily="50" charset="-128"/>
                          <a:ea typeface="Meiryo UI" panose="020B0604030504040204" pitchFamily="50" charset="-128"/>
                        </a:rPr>
                        <a:t>(+2010/2023/2024</a:t>
                      </a:r>
                      <a:r>
                        <a:rPr lang="ja-JP" altLang="en-US" sz="1400" kern="100" dirty="0">
                          <a:effectLst/>
                          <a:latin typeface="Meiryo UI" panose="020B0604030504040204" pitchFamily="50" charset="-128"/>
                          <a:ea typeface="Meiryo UI" panose="020B0604030504040204" pitchFamily="50" charset="-128"/>
                        </a:rPr>
                        <a:t>年の実績値</a:t>
                      </a:r>
                      <a:r>
                        <a:rPr lang="en-US" altLang="ja-JP" sz="1400" kern="100" dirty="0">
                          <a:effectLst/>
                          <a:latin typeface="Meiryo UI" panose="020B0604030504040204" pitchFamily="50" charset="-128"/>
                          <a:ea typeface="Meiryo UI" panose="020B0604030504040204" pitchFamily="50" charset="-128"/>
                        </a:rPr>
                        <a:t>)</a:t>
                      </a:r>
                    </a:p>
                  </a:txBody>
                  <a:tcPr marL="68580" marR="68580" marT="0" marB="0" anchor="ctr"/>
                </a:tc>
                <a:extLst>
                  <a:ext uri="{0D108BD9-81ED-4DB2-BD59-A6C34878D82A}">
                    <a16:rowId xmlns:a16="http://schemas.microsoft.com/office/drawing/2014/main" val="3435892254"/>
                  </a:ext>
                </a:extLst>
              </a:tr>
              <a:tr h="824350">
                <a:tc>
                  <a:txBody>
                    <a:bodyPr/>
                    <a:lstStyle/>
                    <a:p>
                      <a:pPr algn="ctr"/>
                      <a:r>
                        <a:rPr lang="en-US" altLang="ja-JP" sz="2400" kern="100" dirty="0">
                          <a:solidFill>
                            <a:schemeClr val="accent5"/>
                          </a:solidFill>
                          <a:effectLst/>
                          <a:latin typeface="Meiryo UI" panose="020B0604030504040204" pitchFamily="50" charset="-128"/>
                          <a:ea typeface="Meiryo UI" panose="020B0604030504040204" pitchFamily="50" charset="-128"/>
                        </a:rPr>
                        <a:t>STEPS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公表されている政策と整合</a:t>
                      </a:r>
                      <a:endParaRPr lang="ja-JP" altLang="ja-JP" sz="18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pPr algn="ctr"/>
                      <a:r>
                        <a:rPr lang="ja-JP" altLang="en-US" sz="1600" kern="100" dirty="0">
                          <a:effectLst/>
                          <a:latin typeface="Meiryo UI" panose="020B0604030504040204" pitchFamily="50" charset="-128"/>
                          <a:ea typeface="Meiryo UI" panose="020B0604030504040204" pitchFamily="50" charset="-128"/>
                        </a:rPr>
                        <a:t>世界</a:t>
                      </a:r>
                      <a:endParaRPr lang="en-US" altLang="ja-JP" sz="1600" kern="100" dirty="0">
                        <a:effectLst/>
                        <a:latin typeface="Meiryo UI" panose="020B0604030504040204" pitchFamily="50" charset="-128"/>
                        <a:ea typeface="Meiryo UI" panose="020B0604030504040204" pitchFamily="50" charset="-128"/>
                      </a:endParaRPr>
                    </a:p>
                    <a:p>
                      <a:pPr algn="ctr">
                        <a:lnSpc>
                          <a:spcPct val="90000"/>
                        </a:lnSpc>
                      </a:pPr>
                      <a:r>
                        <a:rPr lang="ja-JP" altLang="ja-JP" sz="1600" kern="100" dirty="0">
                          <a:effectLst/>
                          <a:latin typeface="Meiryo UI" panose="020B0604030504040204" pitchFamily="50" charset="-128"/>
                          <a:ea typeface="Meiryo UI" panose="020B0604030504040204" pitchFamily="50" charset="-128"/>
                        </a:rPr>
                        <a:t>×</a:t>
                      </a:r>
                    </a:p>
                    <a:p>
                      <a:pPr algn="ctr">
                        <a:lnSpc>
                          <a:spcPct val="90000"/>
                        </a:lnSpc>
                      </a:pPr>
                      <a:r>
                        <a:rPr lang="en-US" altLang="ja-JP" sz="1600" kern="100" dirty="0">
                          <a:effectLst/>
                          <a:latin typeface="Meiryo UI" panose="020B0604030504040204" pitchFamily="50" charset="-128"/>
                          <a:ea typeface="Meiryo UI" panose="020B0604030504040204" pitchFamily="50" charset="-128"/>
                        </a:rPr>
                        <a:t>2030/2035/2040/2045/2050</a:t>
                      </a:r>
                      <a:r>
                        <a:rPr lang="ja-JP" altLang="ja-JP" sz="1600" kern="100" dirty="0">
                          <a:effectLst/>
                          <a:latin typeface="Meiryo UI" panose="020B0604030504040204" pitchFamily="50" charset="-128"/>
                          <a:ea typeface="Meiryo UI" panose="020B0604030504040204" pitchFamily="50" charset="-128"/>
                        </a:rPr>
                        <a:t>年</a:t>
                      </a:r>
                      <a:endParaRPr lang="ja-JP" alt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90000"/>
                        </a:lnSpc>
                      </a:pP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86111088"/>
                  </a:ext>
                </a:extLst>
              </a:tr>
              <a:tr h="824350">
                <a:tc>
                  <a:txBody>
                    <a:bodyPr/>
                    <a:lstStyle/>
                    <a:p>
                      <a:pPr algn="ctr"/>
                      <a:r>
                        <a:rPr lang="en-US" altLang="ja-JP" sz="2400" kern="100" dirty="0">
                          <a:solidFill>
                            <a:srgbClr val="00B050"/>
                          </a:solidFill>
                          <a:effectLst/>
                          <a:latin typeface="Meiryo UI" panose="020B0604030504040204" pitchFamily="50" charset="-128"/>
                          <a:ea typeface="Meiryo UI" panose="020B0604030504040204" pitchFamily="50" charset="-128"/>
                        </a:rPr>
                        <a:t>NZE</a:t>
                      </a:r>
                    </a:p>
                    <a:p>
                      <a:pPr algn="ctr"/>
                      <a:r>
                        <a:rPr kumimoji="1" lang="en-US" altLang="ja-JP" sz="2000" b="0" kern="1200" dirty="0">
                          <a:solidFill>
                            <a:srgbClr val="0070C0"/>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6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世界全体で</a:t>
                      </a:r>
                      <a:r>
                        <a:rPr kumimoji="1" lang="en-US" altLang="ja-JP" sz="16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2050</a:t>
                      </a:r>
                      <a:r>
                        <a:rPr kumimoji="1" lang="ja-JP" altLang="en-US" sz="16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年エネルギー起源・産業プロセス</a:t>
                      </a:r>
                      <a:r>
                        <a:rPr kumimoji="1" lang="en-US" altLang="ja-JP" sz="16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CO</a:t>
                      </a:r>
                      <a:r>
                        <a:rPr kumimoji="1" lang="en-US" altLang="ja-JP" sz="1600" b="0" kern="1200" baseline="-250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2</a:t>
                      </a:r>
                      <a:r>
                        <a:rPr kumimoji="1" lang="ja-JP" altLang="en-US" sz="1600" b="0" kern="12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rPr>
                        <a:t>ネットゼロ</a:t>
                      </a:r>
                      <a:endParaRPr lang="ja-JP" altLang="ja-JP" sz="2000" b="0" kern="100" dirty="0">
                        <a:solidFill>
                          <a:srgbClr val="00206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vMerge="1">
                  <a:txBody>
                    <a:bodyPr/>
                    <a:lstStyle/>
                    <a:p>
                      <a:pPr algn="ctr">
                        <a:spcAft>
                          <a:spcPts val="0"/>
                        </a:spcAft>
                      </a:pP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r>
                        <a:rPr lang="ja-JP" altLang="en-US" sz="1600" kern="100" dirty="0">
                          <a:effectLst/>
                          <a:latin typeface="Meiryo UI" panose="020B0604030504040204" pitchFamily="50" charset="-128"/>
                          <a:ea typeface="Meiryo UI" panose="020B0604030504040204" pitchFamily="50" charset="-128"/>
                        </a:rPr>
                        <a:t>世界</a:t>
                      </a:r>
                      <a:endParaRPr lang="en-US" altLang="ja-JP" sz="1600" kern="100" dirty="0">
                        <a:effectLst/>
                        <a:latin typeface="Meiryo UI" panose="020B0604030504040204" pitchFamily="50" charset="-128"/>
                        <a:ea typeface="Meiryo UI" panose="020B0604030504040204" pitchFamily="50" charset="-128"/>
                      </a:endParaRPr>
                    </a:p>
                    <a:p>
                      <a:pPr algn="ctr">
                        <a:lnSpc>
                          <a:spcPct val="90000"/>
                        </a:lnSpc>
                      </a:pPr>
                      <a:r>
                        <a:rPr lang="ja-JP" altLang="ja-JP" sz="1600" kern="100" dirty="0">
                          <a:effectLst/>
                          <a:latin typeface="Meiryo UI" panose="020B0604030504040204" pitchFamily="50" charset="-128"/>
                          <a:ea typeface="Meiryo UI" panose="020B0604030504040204" pitchFamily="50" charset="-128"/>
                        </a:rPr>
                        <a:t>×</a:t>
                      </a:r>
                    </a:p>
                    <a:p>
                      <a:pPr algn="ctr">
                        <a:lnSpc>
                          <a:spcPct val="90000"/>
                        </a:lnSpc>
                      </a:pPr>
                      <a:r>
                        <a:rPr lang="en-US" altLang="ja-JP" sz="1600" kern="100" dirty="0">
                          <a:effectLst/>
                          <a:latin typeface="Meiryo UI" panose="020B0604030504040204" pitchFamily="50" charset="-128"/>
                          <a:ea typeface="Meiryo UI" panose="020B0604030504040204" pitchFamily="50" charset="-128"/>
                        </a:rPr>
                        <a:t>2035/2040/2045/2050</a:t>
                      </a:r>
                      <a:r>
                        <a:rPr lang="ja-JP" altLang="ja-JP" sz="1600" kern="100" dirty="0">
                          <a:effectLst/>
                          <a:latin typeface="Meiryo UI" panose="020B0604030504040204" pitchFamily="50" charset="-128"/>
                          <a:ea typeface="Meiryo UI" panose="020B0604030504040204" pitchFamily="50" charset="-128"/>
                        </a:rPr>
                        <a:t>年</a:t>
                      </a:r>
                      <a:endParaRPr lang="en-US" altLang="ja-JP" sz="1600" kern="100" dirty="0">
                        <a:effectLst/>
                        <a:latin typeface="Meiryo UI" panose="020B0604030504040204" pitchFamily="50" charset="-128"/>
                        <a:ea typeface="Meiryo UI" panose="020B0604030504040204" pitchFamily="50" charset="-128"/>
                      </a:endParaRPr>
                    </a:p>
                    <a:p>
                      <a:pPr algn="ctr">
                        <a:lnSpc>
                          <a:spcPct val="90000"/>
                        </a:lnSpc>
                      </a:pPr>
                      <a:r>
                        <a:rPr lang="en-US" altLang="ja-JP" sz="1400" kern="100" dirty="0">
                          <a:effectLst/>
                          <a:latin typeface="Meiryo UI" panose="020B0604030504040204" pitchFamily="50" charset="-128"/>
                          <a:ea typeface="Meiryo UI" panose="020B0604030504040204" pitchFamily="50" charset="-128"/>
                        </a:rPr>
                        <a:t>(+2010/2023/2024</a:t>
                      </a:r>
                      <a:r>
                        <a:rPr lang="ja-JP" altLang="en-US" sz="1400" kern="100" dirty="0">
                          <a:effectLst/>
                          <a:latin typeface="Meiryo UI" panose="020B0604030504040204" pitchFamily="50" charset="-128"/>
                          <a:ea typeface="Meiryo UI" panose="020B0604030504040204" pitchFamily="50" charset="-128"/>
                        </a:rPr>
                        <a:t>年の実績値</a:t>
                      </a:r>
                      <a:r>
                        <a:rPr lang="en-US" altLang="ja-JP" sz="1400" kern="100" dirty="0">
                          <a:effectLst/>
                          <a:latin typeface="Meiryo UI" panose="020B0604030504040204" pitchFamily="50" charset="-128"/>
                          <a:ea typeface="Meiryo UI" panose="020B0604030504040204" pitchFamily="50" charset="-128"/>
                        </a:rPr>
                        <a:t>)</a:t>
                      </a:r>
                    </a:p>
                  </a:txBody>
                  <a:tcPr marL="68580" marR="68580" marT="0" marB="0" anchor="ctr"/>
                </a:tc>
                <a:extLst>
                  <a:ext uri="{0D108BD9-81ED-4DB2-BD59-A6C34878D82A}">
                    <a16:rowId xmlns:a16="http://schemas.microsoft.com/office/drawing/2014/main" val="1882943102"/>
                  </a:ext>
                </a:extLst>
              </a:tr>
            </a:tbl>
          </a:graphicData>
        </a:graphic>
      </p:graphicFrame>
      <p:sp>
        <p:nvSpPr>
          <p:cNvPr id="6" name="テキスト ボックス 5">
            <a:extLst>
              <a:ext uri="{FF2B5EF4-FFF2-40B4-BE49-F238E27FC236}">
                <a16:creationId xmlns:a16="http://schemas.microsoft.com/office/drawing/2014/main" id="{F9DECD93-F0A1-FFD1-062F-175564D9840A}"/>
              </a:ext>
            </a:extLst>
          </p:cNvPr>
          <p:cNvSpPr txBox="1"/>
          <p:nvPr/>
        </p:nvSpPr>
        <p:spPr>
          <a:xfrm>
            <a:off x="838200" y="4062378"/>
            <a:ext cx="10571922" cy="2631490"/>
          </a:xfrm>
          <a:prstGeom prst="rect">
            <a:avLst/>
          </a:prstGeom>
          <a:noFill/>
        </p:spPr>
        <p:txBody>
          <a:bodyPr wrap="square" rtlCol="0">
            <a:spAutoFit/>
          </a:bodyPr>
          <a:lstStyle/>
          <a:p>
            <a:r>
              <a:rPr lang="en-US" altLang="ja-JP" sz="1100" dirty="0">
                <a:solidFill>
                  <a:srgbClr val="FF0000"/>
                </a:solidFill>
              </a:rPr>
              <a:t>“</a:t>
            </a:r>
            <a:r>
              <a:rPr lang="en-US" altLang="ja-JP" sz="1100" b="1" dirty="0">
                <a:solidFill>
                  <a:srgbClr val="FF0000"/>
                </a:solidFill>
              </a:rPr>
              <a:t>Current Policies Scenario (CPS) :</a:t>
            </a:r>
            <a:r>
              <a:rPr lang="ja-JP" altLang="en-US" sz="1100" dirty="0"/>
              <a:t>エネルギー関連政策について、既に実施されているもの以外の変更を想定しない将来のエネルギーシステムの道筋を示すものである。したがって</a:t>
            </a:r>
            <a:r>
              <a:rPr lang="en-US" altLang="ja-JP" sz="1100" dirty="0"/>
              <a:t>CPS</a:t>
            </a:r>
            <a:r>
              <a:rPr lang="ja-JP" altLang="en-US" sz="1100" dirty="0"/>
              <a:t>は、現行の政策設定を狭義に解釈した上で構築される。すなわち、立法や規制で採択された政策のみを考慮し、政府が変更の意向を示している場合であっても、変更がないと仮定する。既存政策が複数の目標値を設定している場合、その下限値が達成されると想定する。</a:t>
            </a:r>
            <a:r>
              <a:rPr lang="en-US" altLang="ja-JP" sz="1100" dirty="0"/>
              <a:t>CPS</a:t>
            </a:r>
            <a:r>
              <a:rPr lang="ja-JP" altLang="en-US" sz="1100" dirty="0"/>
              <a:t>では、期限付き政策や特定年度を目標とする政策は、期限切れ後に強化されない。この政策環境の見方と並行して、</a:t>
            </a:r>
            <a:r>
              <a:rPr lang="en-US" altLang="ja-JP" sz="1100" dirty="0"/>
              <a:t>CPS</a:t>
            </a:r>
            <a:r>
              <a:rPr lang="ja-JP" altLang="en-US" sz="1100" dirty="0"/>
              <a:t>は新エネルギー技術の導入・エネルギーシステムへの統合速度についても、概して慎重な見解を示す。 </a:t>
            </a:r>
            <a:r>
              <a:rPr lang="en-US" altLang="ja-JP" sz="1100" dirty="0"/>
              <a:t>(</a:t>
            </a:r>
            <a:r>
              <a:rPr lang="ja-JP" altLang="en-US" sz="1100" dirty="0"/>
              <a:t>本文</a:t>
            </a:r>
            <a:r>
              <a:rPr lang="en-US" altLang="ja-JP" sz="1100" dirty="0"/>
              <a:t>p105</a:t>
            </a:r>
            <a:r>
              <a:rPr lang="ja-JP" altLang="en-US" sz="1100" dirty="0"/>
              <a:t>記載内容を日本語訳</a:t>
            </a:r>
            <a:r>
              <a:rPr lang="en-US" altLang="ja-JP" sz="1100" dirty="0"/>
              <a:t>)</a:t>
            </a:r>
          </a:p>
          <a:p>
            <a:r>
              <a:rPr lang="en-US" altLang="ja-JP" sz="1100" dirty="0"/>
              <a:t>“</a:t>
            </a:r>
            <a:r>
              <a:rPr lang="en-US" altLang="ja-JP" sz="1100" b="1" dirty="0">
                <a:solidFill>
                  <a:schemeClr val="accent1"/>
                </a:solidFill>
              </a:rPr>
              <a:t>Stated Policies Scenario (STEPS)</a:t>
            </a:r>
            <a:r>
              <a:rPr lang="en-US" altLang="ja-JP" sz="1100" b="1" dirty="0">
                <a:solidFill>
                  <a:schemeClr val="accent6"/>
                </a:solidFill>
              </a:rPr>
              <a:t> </a:t>
            </a:r>
            <a:r>
              <a:rPr lang="en-US" altLang="ja-JP" sz="1100" b="1" dirty="0">
                <a:solidFill>
                  <a:srgbClr val="0070C0"/>
                </a:solidFill>
              </a:rPr>
              <a:t>:</a:t>
            </a:r>
            <a:r>
              <a:rPr kumimoji="1" lang="ja-JP" altLang="en-US" sz="1100" dirty="0"/>
              <a:t>正式に提出されたがまだ採択されていない政策や、今後の方向性を示すその他の公式戦略文書も考慮に入れる。例えば、特定の日付までに特定の発電資産構成を達成することを目的とした電力セクターの開発計画、運輸セクターの一部における規制枠組みの改革計画、あるいは新築・改修建築物の特定効率水準達成計画などがこれに含まれる。こうした目標は自動的に達成されるとは想定せず、その実現の見通しと時期は、関連する市場・インフラ・財政的制約の評価に依存する。</a:t>
            </a:r>
            <a:r>
              <a:rPr kumimoji="1" lang="en-US" altLang="ja-JP" sz="1100" dirty="0"/>
              <a:t>(</a:t>
            </a:r>
            <a:r>
              <a:rPr kumimoji="1" lang="ja-JP" altLang="en-US" sz="1100" dirty="0"/>
              <a:t>本文</a:t>
            </a:r>
            <a:r>
              <a:rPr kumimoji="1" lang="en-US" altLang="ja-JP" sz="1100" dirty="0"/>
              <a:t>p105</a:t>
            </a:r>
            <a:r>
              <a:rPr kumimoji="1" lang="ja-JP" altLang="en-US" sz="1100" dirty="0"/>
              <a:t>記載内容を日本語訳</a:t>
            </a:r>
            <a:r>
              <a:rPr kumimoji="1" lang="en-US" altLang="ja-JP" sz="1100" dirty="0"/>
              <a:t>)</a:t>
            </a:r>
          </a:p>
          <a:p>
            <a:r>
              <a:rPr lang="en-US" altLang="ja-JP" sz="1100" b="1" dirty="0">
                <a:solidFill>
                  <a:srgbClr val="00B050"/>
                </a:solidFill>
              </a:rPr>
              <a:t>Net Zero Emissions by 2050 (NZE) Scenario :</a:t>
            </a:r>
            <a:r>
              <a:rPr lang="ja-JP" altLang="en-US" sz="1100" dirty="0"/>
              <a:t>エネルギー部門が</a:t>
            </a:r>
            <a:r>
              <a:rPr lang="en-US" altLang="ja-JP" sz="1100" dirty="0"/>
              <a:t>2050</a:t>
            </a:r>
            <a:r>
              <a:rPr lang="ja-JP" altLang="en-US" sz="1100" dirty="0"/>
              <a:t>年までに二酸化炭素排出量ネットゼロを達成するための現実的だが野心的な世界的な道筋を示しており、地球の平均気温上昇を</a:t>
            </a:r>
            <a:r>
              <a:rPr lang="en-US" altLang="ja-JP" sz="1100" dirty="0"/>
              <a:t>15℃</a:t>
            </a:r>
            <a:r>
              <a:rPr lang="ja-JP" altLang="en-US" sz="1100" dirty="0"/>
              <a:t>に抑える（確率</a:t>
            </a:r>
            <a:r>
              <a:rPr lang="en-US" altLang="ja-JP" sz="1100" dirty="0"/>
              <a:t>50</a:t>
            </a:r>
            <a:r>
              <a:rPr lang="ja-JP" altLang="en-US" sz="1100" dirty="0"/>
              <a:t>％）という長期目標と整合している。過去の</a:t>
            </a:r>
            <a:r>
              <a:rPr lang="en-US" altLang="ja-JP" sz="1100" dirty="0"/>
              <a:t>WEO</a:t>
            </a:r>
            <a:r>
              <a:rPr lang="ja-JP" altLang="en-US" sz="1100" dirty="0"/>
              <a:t>とは異なり、</a:t>
            </a:r>
            <a:r>
              <a:rPr lang="en-US" altLang="ja-JP" sz="1100" dirty="0"/>
              <a:t>NZE</a:t>
            </a:r>
            <a:r>
              <a:rPr lang="ja-JP" altLang="en-US" sz="1100" dirty="0"/>
              <a:t>シナリオはもはや限定的なオーバーシュートシナリオではない。温暖化は</a:t>
            </a:r>
            <a:r>
              <a:rPr lang="en-US" altLang="ja-JP" sz="1100" dirty="0"/>
              <a:t>16℃</a:t>
            </a:r>
            <a:r>
              <a:rPr lang="ja-JP" altLang="en-US" sz="1100" dirty="0"/>
              <a:t>を超えてピークに達し、数十年以上にわたり</a:t>
            </a:r>
            <a:r>
              <a:rPr lang="en-US" altLang="ja-JP" sz="1100" dirty="0"/>
              <a:t>15℃</a:t>
            </a:r>
            <a:r>
              <a:rPr lang="ja-JP" altLang="en-US" sz="1100" dirty="0"/>
              <a:t>を上回った後、</a:t>
            </a:r>
            <a:r>
              <a:rPr lang="en-US" altLang="ja-JP" sz="1100" dirty="0"/>
              <a:t>2100</a:t>
            </a:r>
            <a:r>
              <a:rPr lang="ja-JP" altLang="en-US" sz="1100" dirty="0"/>
              <a:t>年までに</a:t>
            </a:r>
            <a:r>
              <a:rPr lang="en-US" altLang="ja-JP" sz="1100" dirty="0"/>
              <a:t>15℃</a:t>
            </a:r>
            <a:r>
              <a:rPr lang="ja-JP" altLang="en-US" sz="1100" dirty="0"/>
              <a:t>を下回る。このシナリオ軌道の変化は、近年における排出量の持続的な高水準と、一部の政策・技術導入の遅れたあるいは不均一な進展という現実を反映している。エネルギー部門の変革を非常に急速に進めることに加え、</a:t>
            </a:r>
            <a:r>
              <a:rPr lang="en-US" altLang="ja-JP" sz="1100" dirty="0"/>
              <a:t>2100</a:t>
            </a:r>
            <a:r>
              <a:rPr lang="ja-JP" altLang="en-US" sz="1100" dirty="0"/>
              <a:t>年までに気温上昇を</a:t>
            </a:r>
            <a:r>
              <a:rPr lang="en-US" altLang="ja-JP" sz="1100" dirty="0"/>
              <a:t>15℃</a:t>
            </a:r>
            <a:r>
              <a:rPr lang="ja-JP" altLang="en-US" sz="1100" dirty="0"/>
              <a:t>未満に抑えるには、現在大規模での実証が不十分な</a:t>
            </a:r>
            <a:r>
              <a:rPr lang="en-US" altLang="ja-JP" sz="1100" dirty="0"/>
              <a:t>CO2</a:t>
            </a:r>
            <a:r>
              <a:rPr lang="ja-JP" altLang="en-US" sz="1100" dirty="0"/>
              <a:t>除去技術の広範な導入も必要となる。 </a:t>
            </a:r>
            <a:r>
              <a:rPr lang="en-US" altLang="ja-JP" sz="1100" dirty="0"/>
              <a:t>(</a:t>
            </a:r>
            <a:r>
              <a:rPr lang="ja-JP" altLang="en-US" sz="1100" dirty="0"/>
              <a:t>本文</a:t>
            </a:r>
            <a:r>
              <a:rPr lang="en-US" altLang="ja-JP" sz="1100" dirty="0"/>
              <a:t>p105-106</a:t>
            </a:r>
            <a:r>
              <a:rPr lang="ja-JP" altLang="en-US" sz="1100" dirty="0"/>
              <a:t>記載内容を日本語訳</a:t>
            </a:r>
            <a:r>
              <a:rPr lang="en-US" altLang="ja-JP" sz="1100" dirty="0"/>
              <a:t>)</a:t>
            </a:r>
            <a:endParaRPr kumimoji="1" lang="ja-JP" altLang="en-US" sz="1100" dirty="0"/>
          </a:p>
        </p:txBody>
      </p:sp>
      <p:sp>
        <p:nvSpPr>
          <p:cNvPr id="3" name="テキスト ボックス 2">
            <a:extLst>
              <a:ext uri="{FF2B5EF4-FFF2-40B4-BE49-F238E27FC236}">
                <a16:creationId xmlns:a16="http://schemas.microsoft.com/office/drawing/2014/main" id="{AA86A45A-0136-7D8F-4424-5D24A08D64DD}"/>
              </a:ext>
            </a:extLst>
          </p:cNvPr>
          <p:cNvSpPr txBox="1"/>
          <p:nvPr/>
        </p:nvSpPr>
        <p:spPr>
          <a:xfrm>
            <a:off x="3862316" y="3316406"/>
            <a:ext cx="2620371" cy="646331"/>
          </a:xfrm>
          <a:prstGeom prst="rect">
            <a:avLst/>
          </a:prstGeom>
          <a:noFill/>
        </p:spPr>
        <p:txBody>
          <a:bodyPr wrap="square" rtlCol="0">
            <a:spAutoFit/>
          </a:bodyPr>
          <a:lstStyle/>
          <a:p>
            <a:pPr algn="ct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年の値がない！</a:t>
            </a:r>
            <a:endParaRPr lang="ja-JP"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endParaRPr kumimoji="1" lang="ja-JP" altLang="en-US" b="1" dirty="0"/>
          </a:p>
        </p:txBody>
      </p:sp>
      <p:sp>
        <p:nvSpPr>
          <p:cNvPr id="7" name="楕円 6">
            <a:extLst>
              <a:ext uri="{FF2B5EF4-FFF2-40B4-BE49-F238E27FC236}">
                <a16:creationId xmlns:a16="http://schemas.microsoft.com/office/drawing/2014/main" id="{5D7130D8-7A46-0F8D-4B9F-665E04E93F8D}"/>
              </a:ext>
            </a:extLst>
          </p:cNvPr>
          <p:cNvSpPr/>
          <p:nvPr/>
        </p:nvSpPr>
        <p:spPr>
          <a:xfrm>
            <a:off x="3603009" y="2620368"/>
            <a:ext cx="655092" cy="2797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B12F0C4F-32DA-2F4F-DAC5-B6A7567ACC6F}"/>
              </a:ext>
            </a:extLst>
          </p:cNvPr>
          <p:cNvSpPr/>
          <p:nvPr/>
        </p:nvSpPr>
        <p:spPr>
          <a:xfrm>
            <a:off x="7126409" y="2716009"/>
            <a:ext cx="655092" cy="2797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7652D237-3763-D7B1-3022-17CE7EDA1A68}"/>
              </a:ext>
            </a:extLst>
          </p:cNvPr>
          <p:cNvSpPr/>
          <p:nvPr/>
        </p:nvSpPr>
        <p:spPr>
          <a:xfrm>
            <a:off x="7142329" y="3632687"/>
            <a:ext cx="655092" cy="2797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3">
            <a:extLst>
              <a:ext uri="{FF2B5EF4-FFF2-40B4-BE49-F238E27FC236}">
                <a16:creationId xmlns:a16="http://schemas.microsoft.com/office/drawing/2014/main" id="{602DF702-BB51-8708-D46F-889256C30B51}"/>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7</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6746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DC777-4DCB-C25E-E69F-4CD6AE0EEC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07183ED-1B5F-8CA0-AB7B-F2526CAD3835}"/>
              </a:ext>
            </a:extLst>
          </p:cNvPr>
          <p:cNvSpPr>
            <a:spLocks noGrp="1"/>
          </p:cNvSpPr>
          <p:nvPr>
            <p:ph type="title"/>
          </p:nvPr>
        </p:nvSpPr>
        <p:spPr/>
        <p:txBody>
          <a:bodyPr/>
          <a:lstStyle/>
          <a:p>
            <a:r>
              <a:rPr lang="en-US" altLang="ja-JP" dirty="0"/>
              <a:t>2030</a:t>
            </a:r>
            <a:r>
              <a:rPr lang="ja-JP" altLang="en-US" dirty="0"/>
              <a:t>年の値がない・・シナリオ開始時期が</a:t>
            </a:r>
            <a:r>
              <a:rPr lang="en-US" altLang="ja-JP" dirty="0"/>
              <a:t>5</a:t>
            </a:r>
            <a:r>
              <a:rPr lang="ja-JP" altLang="en-US" dirty="0"/>
              <a:t>年後ろへ</a:t>
            </a:r>
            <a:endParaRPr kumimoji="1" lang="ja-JP" altLang="en-US" dirty="0"/>
          </a:p>
        </p:txBody>
      </p:sp>
      <p:sp>
        <p:nvSpPr>
          <p:cNvPr id="3" name="コンテンツ プレースホルダー 2">
            <a:extLst>
              <a:ext uri="{FF2B5EF4-FFF2-40B4-BE49-F238E27FC236}">
                <a16:creationId xmlns:a16="http://schemas.microsoft.com/office/drawing/2014/main" id="{2DA8F370-2968-E460-50E1-8DCC2D6DDDE6}"/>
              </a:ext>
            </a:extLst>
          </p:cNvPr>
          <p:cNvSpPr>
            <a:spLocks noGrp="1"/>
          </p:cNvSpPr>
          <p:nvPr>
            <p:ph idx="1"/>
          </p:nvPr>
        </p:nvSpPr>
        <p:spPr>
          <a:xfrm>
            <a:off x="838200" y="1032387"/>
            <a:ext cx="10515600" cy="2017888"/>
          </a:xfrm>
        </p:spPr>
        <p:txBody>
          <a:bodyPr>
            <a:normAutofit fontScale="92500"/>
          </a:bodyPr>
          <a:lstStyle/>
          <a:p>
            <a:r>
              <a:rPr lang="en-US" altLang="ja-JP" sz="2000" dirty="0"/>
              <a:t>WEO2021</a:t>
            </a:r>
            <a:r>
              <a:rPr lang="ja-JP" altLang="en-US" sz="2000" dirty="0"/>
              <a:t>～</a:t>
            </a:r>
            <a:r>
              <a:rPr lang="en-US" altLang="ja-JP" sz="2000" dirty="0"/>
              <a:t>WEO2024</a:t>
            </a:r>
            <a:r>
              <a:rPr lang="ja-JP" altLang="en-US" sz="2000" dirty="0"/>
              <a:t>では</a:t>
            </a:r>
            <a:r>
              <a:rPr lang="en-US" altLang="ja-JP" sz="2000" dirty="0"/>
              <a:t>2030</a:t>
            </a:r>
            <a:r>
              <a:rPr lang="ja-JP" altLang="en-US" sz="2000" dirty="0"/>
              <a:t>～</a:t>
            </a:r>
            <a:r>
              <a:rPr lang="en-US" altLang="ja-JP" sz="2000" dirty="0"/>
              <a:t>2050</a:t>
            </a:r>
            <a:r>
              <a:rPr lang="ja-JP" altLang="en-US" sz="2000" dirty="0"/>
              <a:t>年の</a:t>
            </a:r>
            <a:r>
              <a:rPr lang="en-US" altLang="ja-JP" sz="2000" dirty="0"/>
              <a:t>5</a:t>
            </a:r>
            <a:r>
              <a:rPr lang="ja-JP" altLang="en-US" sz="2000" dirty="0"/>
              <a:t>年刻みで</a:t>
            </a:r>
            <a:r>
              <a:rPr lang="en-US" altLang="ja-JP" sz="2000" dirty="0"/>
              <a:t>STEPS</a:t>
            </a:r>
            <a:r>
              <a:rPr lang="ja-JP" altLang="en-US" sz="2000" dirty="0"/>
              <a:t>の値が示されていたが、</a:t>
            </a:r>
            <a:r>
              <a:rPr lang="en-US" altLang="ja-JP" sz="2000" dirty="0"/>
              <a:t>WEO2025</a:t>
            </a:r>
            <a:r>
              <a:rPr lang="ja-JP" altLang="en-US" sz="2000" dirty="0"/>
              <a:t>では</a:t>
            </a:r>
            <a:r>
              <a:rPr lang="en-US" altLang="ja-JP" sz="2000" dirty="0"/>
              <a:t>2030</a:t>
            </a:r>
            <a:r>
              <a:rPr lang="ja-JP" altLang="en-US" sz="2000" dirty="0"/>
              <a:t>年の値はなく、</a:t>
            </a:r>
            <a:r>
              <a:rPr lang="en-US" altLang="ja-JP" sz="2000" dirty="0"/>
              <a:t>2035</a:t>
            </a:r>
            <a:r>
              <a:rPr lang="ja-JP" altLang="en-US" sz="2000" dirty="0"/>
              <a:t>～</a:t>
            </a:r>
            <a:r>
              <a:rPr lang="en-US" altLang="ja-JP" sz="2000" dirty="0"/>
              <a:t>2050</a:t>
            </a:r>
            <a:r>
              <a:rPr lang="ja-JP" altLang="en-US" sz="2000" dirty="0"/>
              <a:t>年に</a:t>
            </a:r>
            <a:r>
              <a:rPr lang="ja-JP" altLang="en-US" sz="2000" dirty="0">
                <a:solidFill>
                  <a:srgbClr val="FF0000"/>
                </a:solidFill>
              </a:rPr>
              <a:t>・・実績値と</a:t>
            </a:r>
            <a:r>
              <a:rPr lang="en-US" altLang="ja-JP" sz="2000" dirty="0">
                <a:solidFill>
                  <a:srgbClr val="FF0000"/>
                </a:solidFill>
              </a:rPr>
              <a:t>Outlook</a:t>
            </a:r>
            <a:r>
              <a:rPr lang="ja-JP" altLang="en-US" sz="2000" dirty="0">
                <a:solidFill>
                  <a:srgbClr val="FF0000"/>
                </a:solidFill>
              </a:rPr>
              <a:t>の空白期間が拡大</a:t>
            </a:r>
            <a:endParaRPr lang="en-US" altLang="ja-JP" sz="2000" dirty="0">
              <a:solidFill>
                <a:srgbClr val="FF0000"/>
              </a:solidFill>
            </a:endParaRPr>
          </a:p>
          <a:p>
            <a:r>
              <a:rPr lang="ja-JP" altLang="en-US" sz="2000" dirty="0"/>
              <a:t>より手前の</a:t>
            </a:r>
            <a:r>
              <a:rPr lang="en-US" altLang="ja-JP" sz="2000" dirty="0"/>
              <a:t>2030</a:t>
            </a:r>
            <a:r>
              <a:rPr lang="ja-JP" altLang="en-US" sz="2000" dirty="0"/>
              <a:t>年の値がないことで、過去の傾向から</a:t>
            </a:r>
            <a:r>
              <a:rPr lang="en-US" altLang="ja-JP" sz="2000" dirty="0"/>
              <a:t>Outlook</a:t>
            </a:r>
            <a:r>
              <a:rPr lang="ja-JP" altLang="en-US" sz="2000" dirty="0"/>
              <a:t>の傾向が変化する</a:t>
            </a:r>
            <a:r>
              <a:rPr lang="en-US" altLang="ja-JP" sz="2000" dirty="0"/>
              <a:t>CO2</a:t>
            </a:r>
            <a:r>
              <a:rPr lang="ja-JP" altLang="en-US" sz="2000" dirty="0"/>
              <a:t>排出量などは、いつ傾向が変化するのかということがより不透明になった</a:t>
            </a:r>
            <a:endParaRPr lang="en-US" altLang="ja-JP" sz="2000" dirty="0"/>
          </a:p>
          <a:p>
            <a:r>
              <a:rPr lang="en-US" altLang="ja-JP" sz="2000" dirty="0"/>
              <a:t>WEO2024</a:t>
            </a:r>
            <a:r>
              <a:rPr lang="ja-JP" altLang="en-US" sz="2000" dirty="0"/>
              <a:t>では現状の増加傾向から低下に変化する変曲点が「</a:t>
            </a:r>
            <a:r>
              <a:rPr lang="en-US" altLang="ja-JP" sz="2000" dirty="0"/>
              <a:t>2023</a:t>
            </a:r>
            <a:r>
              <a:rPr lang="ja-JP" altLang="en-US" sz="2000" dirty="0"/>
              <a:t>～</a:t>
            </a:r>
            <a:r>
              <a:rPr lang="en-US" altLang="ja-JP" sz="2000" dirty="0"/>
              <a:t>2030</a:t>
            </a:r>
            <a:r>
              <a:rPr lang="ja-JP" altLang="en-US" sz="2000" dirty="0"/>
              <a:t>の</a:t>
            </a:r>
            <a:r>
              <a:rPr lang="en-US" altLang="ja-JP" sz="2000" dirty="0"/>
              <a:t>7</a:t>
            </a:r>
            <a:r>
              <a:rPr lang="ja-JP" altLang="en-US" sz="2000" dirty="0"/>
              <a:t>年間のどこか」、</a:t>
            </a:r>
            <a:r>
              <a:rPr lang="en-US" altLang="ja-JP" sz="2000" dirty="0"/>
              <a:t>WEO2025</a:t>
            </a:r>
            <a:r>
              <a:rPr lang="ja-JP" altLang="en-US" sz="2000" dirty="0"/>
              <a:t>では「</a:t>
            </a:r>
            <a:r>
              <a:rPr lang="en-US" altLang="ja-JP" sz="2000" dirty="0"/>
              <a:t>2024</a:t>
            </a:r>
            <a:r>
              <a:rPr lang="ja-JP" altLang="en-US" sz="2000" dirty="0"/>
              <a:t>～</a:t>
            </a:r>
            <a:r>
              <a:rPr lang="en-US" altLang="ja-JP" sz="2000" dirty="0"/>
              <a:t>2035</a:t>
            </a:r>
            <a:r>
              <a:rPr lang="ja-JP" altLang="en-US" sz="2000" dirty="0"/>
              <a:t>の</a:t>
            </a:r>
            <a:r>
              <a:rPr lang="en-US" altLang="ja-JP" sz="2000" dirty="0"/>
              <a:t>11</a:t>
            </a:r>
            <a:r>
              <a:rPr lang="ja-JP" altLang="en-US" sz="2000" dirty="0"/>
              <a:t>年間のどこか」と範囲が広がってしまった</a:t>
            </a:r>
            <a:endParaRPr lang="en-US" altLang="ja-JP" sz="2000" dirty="0"/>
          </a:p>
        </p:txBody>
      </p:sp>
      <p:sp>
        <p:nvSpPr>
          <p:cNvPr id="11" name="テキスト ボックス 10">
            <a:extLst>
              <a:ext uri="{FF2B5EF4-FFF2-40B4-BE49-F238E27FC236}">
                <a16:creationId xmlns:a16="http://schemas.microsoft.com/office/drawing/2014/main" id="{903EADB0-50E4-5000-63F7-3B1D3BA73C2B}"/>
              </a:ext>
            </a:extLst>
          </p:cNvPr>
          <p:cNvSpPr txBox="1"/>
          <p:nvPr/>
        </p:nvSpPr>
        <p:spPr>
          <a:xfrm>
            <a:off x="957072" y="3243296"/>
            <a:ext cx="1657761" cy="369332"/>
          </a:xfrm>
          <a:prstGeom prst="rect">
            <a:avLst/>
          </a:prstGeom>
          <a:noFill/>
        </p:spPr>
        <p:txBody>
          <a:bodyPr wrap="square" rtlCol="0">
            <a:spAutoFit/>
          </a:bodyPr>
          <a:lstStyle/>
          <a:p>
            <a:r>
              <a:rPr kumimoji="1" lang="en-US" altLang="ja-JP" b="1" dirty="0">
                <a:solidFill>
                  <a:schemeClr val="bg1">
                    <a:lumMod val="65000"/>
                  </a:schemeClr>
                </a:solidFill>
              </a:rPr>
              <a:t>WEO2024</a:t>
            </a:r>
            <a:endParaRPr kumimoji="1" lang="ja-JP" altLang="en-US" b="1" dirty="0">
              <a:solidFill>
                <a:schemeClr val="bg1">
                  <a:lumMod val="65000"/>
                </a:schemeClr>
              </a:solidFill>
            </a:endParaRPr>
          </a:p>
        </p:txBody>
      </p:sp>
      <p:sp>
        <p:nvSpPr>
          <p:cNvPr id="12" name="テキスト ボックス 11">
            <a:extLst>
              <a:ext uri="{FF2B5EF4-FFF2-40B4-BE49-F238E27FC236}">
                <a16:creationId xmlns:a16="http://schemas.microsoft.com/office/drawing/2014/main" id="{096EAA51-8CC5-94E8-B0B4-C10EB7524630}"/>
              </a:ext>
            </a:extLst>
          </p:cNvPr>
          <p:cNvSpPr txBox="1"/>
          <p:nvPr/>
        </p:nvSpPr>
        <p:spPr>
          <a:xfrm>
            <a:off x="3804691" y="3243296"/>
            <a:ext cx="1657761" cy="369332"/>
          </a:xfrm>
          <a:prstGeom prst="rect">
            <a:avLst/>
          </a:prstGeom>
          <a:noFill/>
        </p:spPr>
        <p:txBody>
          <a:bodyPr wrap="square" rtlCol="0">
            <a:spAutoFit/>
          </a:bodyPr>
          <a:lstStyle/>
          <a:p>
            <a:r>
              <a:rPr kumimoji="1" lang="en-US" altLang="ja-JP" b="1" dirty="0"/>
              <a:t>WEO2025</a:t>
            </a:r>
            <a:endParaRPr kumimoji="1" lang="ja-JP" altLang="en-US" b="1" dirty="0"/>
          </a:p>
        </p:txBody>
      </p:sp>
      <p:sp>
        <p:nvSpPr>
          <p:cNvPr id="13" name="テキスト ボックス 12">
            <a:extLst>
              <a:ext uri="{FF2B5EF4-FFF2-40B4-BE49-F238E27FC236}">
                <a16:creationId xmlns:a16="http://schemas.microsoft.com/office/drawing/2014/main" id="{0FAC53CD-D2CE-2C4E-16ED-A421DB1573F4}"/>
              </a:ext>
            </a:extLst>
          </p:cNvPr>
          <p:cNvSpPr txBox="1"/>
          <p:nvPr/>
        </p:nvSpPr>
        <p:spPr>
          <a:xfrm>
            <a:off x="6848420" y="3256673"/>
            <a:ext cx="1657761" cy="369332"/>
          </a:xfrm>
          <a:prstGeom prst="rect">
            <a:avLst/>
          </a:prstGeom>
          <a:noFill/>
        </p:spPr>
        <p:txBody>
          <a:bodyPr wrap="square" rtlCol="0">
            <a:spAutoFit/>
          </a:bodyPr>
          <a:lstStyle/>
          <a:p>
            <a:r>
              <a:rPr kumimoji="1" lang="en-US" altLang="ja-JP" b="1" dirty="0">
                <a:solidFill>
                  <a:schemeClr val="bg1">
                    <a:lumMod val="65000"/>
                  </a:schemeClr>
                </a:solidFill>
              </a:rPr>
              <a:t>WEO2024</a:t>
            </a:r>
            <a:endParaRPr kumimoji="1" lang="ja-JP" altLang="en-US" b="1" dirty="0">
              <a:solidFill>
                <a:schemeClr val="bg1">
                  <a:lumMod val="65000"/>
                </a:schemeClr>
              </a:solidFill>
            </a:endParaRPr>
          </a:p>
        </p:txBody>
      </p:sp>
      <p:sp>
        <p:nvSpPr>
          <p:cNvPr id="14" name="テキスト ボックス 13">
            <a:extLst>
              <a:ext uri="{FF2B5EF4-FFF2-40B4-BE49-F238E27FC236}">
                <a16:creationId xmlns:a16="http://schemas.microsoft.com/office/drawing/2014/main" id="{A32798E3-8310-090E-BA99-F5584E25318D}"/>
              </a:ext>
            </a:extLst>
          </p:cNvPr>
          <p:cNvSpPr txBox="1"/>
          <p:nvPr/>
        </p:nvSpPr>
        <p:spPr>
          <a:xfrm>
            <a:off x="9696039" y="3256673"/>
            <a:ext cx="1657761" cy="369332"/>
          </a:xfrm>
          <a:prstGeom prst="rect">
            <a:avLst/>
          </a:prstGeom>
          <a:noFill/>
        </p:spPr>
        <p:txBody>
          <a:bodyPr wrap="square" rtlCol="0">
            <a:spAutoFit/>
          </a:bodyPr>
          <a:lstStyle/>
          <a:p>
            <a:r>
              <a:rPr kumimoji="1" lang="en-US" altLang="ja-JP" b="1" dirty="0"/>
              <a:t>WEO2025</a:t>
            </a:r>
            <a:endParaRPr kumimoji="1" lang="ja-JP" altLang="en-US" b="1" dirty="0"/>
          </a:p>
        </p:txBody>
      </p:sp>
      <p:graphicFrame>
        <p:nvGraphicFramePr>
          <p:cNvPr id="5" name="グラフ 4">
            <a:extLst>
              <a:ext uri="{FF2B5EF4-FFF2-40B4-BE49-F238E27FC236}">
                <a16:creationId xmlns:a16="http://schemas.microsoft.com/office/drawing/2014/main" id="{A7159E3D-3B2F-5841-5647-B5B6607886D2}"/>
              </a:ext>
            </a:extLst>
          </p:cNvPr>
          <p:cNvGraphicFramePr>
            <a:graphicFrameLocks/>
          </p:cNvGraphicFramePr>
          <p:nvPr>
            <p:extLst>
              <p:ext uri="{D42A27DB-BD31-4B8C-83A1-F6EECF244321}">
                <p14:modId xmlns:p14="http://schemas.microsoft.com/office/powerpoint/2010/main" val="1699871921"/>
              </p:ext>
            </p:extLst>
          </p:nvPr>
        </p:nvGraphicFramePr>
        <p:xfrm>
          <a:off x="2856154" y="3565055"/>
          <a:ext cx="3090678" cy="3238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3EAC5EAE-1C42-B6B0-8F3D-B85339105606}"/>
              </a:ext>
            </a:extLst>
          </p:cNvPr>
          <p:cNvGraphicFramePr>
            <a:graphicFrameLocks/>
          </p:cNvGraphicFramePr>
          <p:nvPr>
            <p:extLst>
              <p:ext uri="{D42A27DB-BD31-4B8C-83A1-F6EECF244321}">
                <p14:modId xmlns:p14="http://schemas.microsoft.com/office/powerpoint/2010/main" val="314259072"/>
              </p:ext>
            </p:extLst>
          </p:nvPr>
        </p:nvGraphicFramePr>
        <p:xfrm>
          <a:off x="0" y="3576052"/>
          <a:ext cx="3350525" cy="32273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グラフ 15">
            <a:extLst>
              <a:ext uri="{FF2B5EF4-FFF2-40B4-BE49-F238E27FC236}">
                <a16:creationId xmlns:a16="http://schemas.microsoft.com/office/drawing/2014/main" id="{C7578B32-CBE3-1859-095A-9C49400B7D2F}"/>
              </a:ext>
            </a:extLst>
          </p:cNvPr>
          <p:cNvGraphicFramePr>
            <a:graphicFrameLocks/>
          </p:cNvGraphicFramePr>
          <p:nvPr>
            <p:extLst>
              <p:ext uri="{D42A27DB-BD31-4B8C-83A1-F6EECF244321}">
                <p14:modId xmlns:p14="http://schemas.microsoft.com/office/powerpoint/2010/main" val="1536524924"/>
              </p:ext>
            </p:extLst>
          </p:nvPr>
        </p:nvGraphicFramePr>
        <p:xfrm>
          <a:off x="5833112" y="3544256"/>
          <a:ext cx="3301462" cy="3238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グラフ 16">
            <a:extLst>
              <a:ext uri="{FF2B5EF4-FFF2-40B4-BE49-F238E27FC236}">
                <a16:creationId xmlns:a16="http://schemas.microsoft.com/office/drawing/2014/main" id="{A0BB8B8E-C669-E73F-982A-6F706993C99D}"/>
              </a:ext>
            </a:extLst>
          </p:cNvPr>
          <p:cNvGraphicFramePr>
            <a:graphicFrameLocks/>
          </p:cNvGraphicFramePr>
          <p:nvPr>
            <p:extLst>
              <p:ext uri="{D42A27DB-BD31-4B8C-83A1-F6EECF244321}">
                <p14:modId xmlns:p14="http://schemas.microsoft.com/office/powerpoint/2010/main" val="102950019"/>
              </p:ext>
            </p:extLst>
          </p:nvPr>
        </p:nvGraphicFramePr>
        <p:xfrm>
          <a:off x="8863435" y="3544256"/>
          <a:ext cx="3298497" cy="3256571"/>
        </p:xfrm>
        <a:graphic>
          <a:graphicData uri="http://schemas.openxmlformats.org/drawingml/2006/chart">
            <c:chart xmlns:c="http://schemas.openxmlformats.org/drawingml/2006/chart" xmlns:r="http://schemas.openxmlformats.org/officeDocument/2006/relationships" r:id="rId6"/>
          </a:graphicData>
        </a:graphic>
      </p:graphicFrame>
      <p:cxnSp>
        <p:nvCxnSpPr>
          <p:cNvPr id="8" name="直線コネクタ 7">
            <a:extLst>
              <a:ext uri="{FF2B5EF4-FFF2-40B4-BE49-F238E27FC236}">
                <a16:creationId xmlns:a16="http://schemas.microsoft.com/office/drawing/2014/main" id="{7345C4F0-80D6-D063-FFDB-38287AC4EC4A}"/>
              </a:ext>
            </a:extLst>
          </p:cNvPr>
          <p:cNvCxnSpPr>
            <a:cxnSpLocks/>
          </p:cNvCxnSpPr>
          <p:nvPr/>
        </p:nvCxnSpPr>
        <p:spPr>
          <a:xfrm>
            <a:off x="1757171" y="3998794"/>
            <a:ext cx="0" cy="2538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98F134C-8520-2F59-0B2F-36F0457C6A8A}"/>
              </a:ext>
            </a:extLst>
          </p:cNvPr>
          <p:cNvCxnSpPr>
            <a:cxnSpLocks/>
          </p:cNvCxnSpPr>
          <p:nvPr/>
        </p:nvCxnSpPr>
        <p:spPr>
          <a:xfrm>
            <a:off x="7413024" y="3976043"/>
            <a:ext cx="0" cy="2538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4896CCFB-9E34-161F-1835-3EB9B60BB1B9}"/>
              </a:ext>
            </a:extLst>
          </p:cNvPr>
          <p:cNvCxnSpPr>
            <a:cxnSpLocks/>
          </p:cNvCxnSpPr>
          <p:nvPr/>
        </p:nvCxnSpPr>
        <p:spPr>
          <a:xfrm>
            <a:off x="4808572" y="3976043"/>
            <a:ext cx="0" cy="2538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2E5D980-DA51-CF68-18C2-1CADC7FEC55F}"/>
              </a:ext>
            </a:extLst>
          </p:cNvPr>
          <p:cNvCxnSpPr>
            <a:cxnSpLocks/>
          </p:cNvCxnSpPr>
          <p:nvPr/>
        </p:nvCxnSpPr>
        <p:spPr>
          <a:xfrm>
            <a:off x="10706695" y="3991963"/>
            <a:ext cx="0" cy="25384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693C9360-070D-91E3-18B5-244E1A43CBFF}"/>
              </a:ext>
            </a:extLst>
          </p:cNvPr>
          <p:cNvCxnSpPr>
            <a:cxnSpLocks/>
          </p:cNvCxnSpPr>
          <p:nvPr/>
        </p:nvCxnSpPr>
        <p:spPr>
          <a:xfrm>
            <a:off x="10024281" y="4292992"/>
            <a:ext cx="682414"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D30CC83C-B0EB-E9E4-EF7C-F3AC2CA0F97A}"/>
              </a:ext>
            </a:extLst>
          </p:cNvPr>
          <p:cNvCxnSpPr>
            <a:cxnSpLocks/>
          </p:cNvCxnSpPr>
          <p:nvPr/>
        </p:nvCxnSpPr>
        <p:spPr>
          <a:xfrm>
            <a:off x="6969449" y="4320361"/>
            <a:ext cx="454935" cy="0"/>
          </a:xfrm>
          <a:prstGeom prst="straightConnector1">
            <a:avLst/>
          </a:prstGeom>
          <a:ln w="19050">
            <a:solidFill>
              <a:schemeClr val="bg1">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3322E010-BC39-F58A-4367-C387782B90AA}"/>
              </a:ext>
            </a:extLst>
          </p:cNvPr>
          <p:cNvSpPr txBox="1"/>
          <p:nvPr/>
        </p:nvSpPr>
        <p:spPr>
          <a:xfrm>
            <a:off x="6701051" y="4017286"/>
            <a:ext cx="955343" cy="276999"/>
          </a:xfrm>
          <a:prstGeom prst="rect">
            <a:avLst/>
          </a:prstGeom>
          <a:noFill/>
        </p:spPr>
        <p:txBody>
          <a:bodyPr wrap="square" rtlCol="0">
            <a:spAutoFit/>
          </a:bodyPr>
          <a:lstStyle/>
          <a:p>
            <a:pPr algn="ctr"/>
            <a:r>
              <a:rPr kumimoji="1" lang="en-US" altLang="ja-JP" sz="1200" dirty="0"/>
              <a:t>7</a:t>
            </a:r>
            <a:r>
              <a:rPr kumimoji="1" lang="ja-JP" altLang="en-US" sz="1200" dirty="0"/>
              <a:t>年間</a:t>
            </a:r>
          </a:p>
        </p:txBody>
      </p:sp>
      <p:sp>
        <p:nvSpPr>
          <p:cNvPr id="28" name="テキスト ボックス 27">
            <a:extLst>
              <a:ext uri="{FF2B5EF4-FFF2-40B4-BE49-F238E27FC236}">
                <a16:creationId xmlns:a16="http://schemas.microsoft.com/office/drawing/2014/main" id="{8FA3926F-CE0B-1351-740F-36F9734C6775}"/>
              </a:ext>
            </a:extLst>
          </p:cNvPr>
          <p:cNvSpPr txBox="1"/>
          <p:nvPr/>
        </p:nvSpPr>
        <p:spPr>
          <a:xfrm>
            <a:off x="9861497" y="3992992"/>
            <a:ext cx="955343" cy="276999"/>
          </a:xfrm>
          <a:prstGeom prst="rect">
            <a:avLst/>
          </a:prstGeom>
          <a:noFill/>
        </p:spPr>
        <p:txBody>
          <a:bodyPr wrap="square" rtlCol="0">
            <a:spAutoFit/>
          </a:bodyPr>
          <a:lstStyle/>
          <a:p>
            <a:pPr algn="ctr"/>
            <a:r>
              <a:rPr lang="en-US" altLang="ja-JP" sz="1200" dirty="0"/>
              <a:t>11</a:t>
            </a:r>
            <a:r>
              <a:rPr kumimoji="1" lang="ja-JP" altLang="en-US" sz="1200" dirty="0"/>
              <a:t>年間</a:t>
            </a:r>
          </a:p>
        </p:txBody>
      </p:sp>
      <p:sp>
        <p:nvSpPr>
          <p:cNvPr id="4" name="スライド番号プレースホルダー 3">
            <a:extLst>
              <a:ext uri="{FF2B5EF4-FFF2-40B4-BE49-F238E27FC236}">
                <a16:creationId xmlns:a16="http://schemas.microsoft.com/office/drawing/2014/main" id="{7713FAB1-BB02-20CD-6DE6-A7D9DEADD55A}"/>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8</a:t>
            </a:fld>
            <a:endParaRPr kumimoji="0" lang="en-US" altLang="ja-JP" sz="2000" dirty="0">
              <a:solidFill>
                <a:schemeClr val="tx1">
                  <a:lumMod val="50000"/>
                  <a:lumOff val="50000"/>
                </a:schemeClr>
              </a:solidFill>
              <a:cs typeface="Arial" panose="020B0604020202020204" pitchFamily="34" charset="0"/>
            </a:endParaRPr>
          </a:p>
        </p:txBody>
      </p:sp>
      <p:sp>
        <p:nvSpPr>
          <p:cNvPr id="6" name="テキスト ボックス 5">
            <a:extLst>
              <a:ext uri="{FF2B5EF4-FFF2-40B4-BE49-F238E27FC236}">
                <a16:creationId xmlns:a16="http://schemas.microsoft.com/office/drawing/2014/main" id="{FFB88259-A264-2306-551E-84FD38C2B555}"/>
              </a:ext>
            </a:extLst>
          </p:cNvPr>
          <p:cNvSpPr txBox="1"/>
          <p:nvPr/>
        </p:nvSpPr>
        <p:spPr>
          <a:xfrm>
            <a:off x="373484" y="3724016"/>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7" name="テキスト ボックス 6">
            <a:extLst>
              <a:ext uri="{FF2B5EF4-FFF2-40B4-BE49-F238E27FC236}">
                <a16:creationId xmlns:a16="http://schemas.microsoft.com/office/drawing/2014/main" id="{1AC25CFA-BA7B-BFFC-D771-2F77A2FAAB98}"/>
              </a:ext>
            </a:extLst>
          </p:cNvPr>
          <p:cNvSpPr txBox="1"/>
          <p:nvPr/>
        </p:nvSpPr>
        <p:spPr>
          <a:xfrm>
            <a:off x="3055152" y="368770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9" name="テキスト ボックス 8">
            <a:extLst>
              <a:ext uri="{FF2B5EF4-FFF2-40B4-BE49-F238E27FC236}">
                <a16:creationId xmlns:a16="http://schemas.microsoft.com/office/drawing/2014/main" id="{C31A37F0-BDAE-C79D-2057-9D37E915D513}"/>
              </a:ext>
            </a:extLst>
          </p:cNvPr>
          <p:cNvSpPr txBox="1"/>
          <p:nvPr/>
        </p:nvSpPr>
        <p:spPr>
          <a:xfrm>
            <a:off x="5750527" y="3687701"/>
            <a:ext cx="757922"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10" name="テキスト ボックス 9">
            <a:extLst>
              <a:ext uri="{FF2B5EF4-FFF2-40B4-BE49-F238E27FC236}">
                <a16:creationId xmlns:a16="http://schemas.microsoft.com/office/drawing/2014/main" id="{46204624-21D8-D7F4-35F1-7BBAEDB34729}"/>
              </a:ext>
            </a:extLst>
          </p:cNvPr>
          <p:cNvSpPr txBox="1"/>
          <p:nvPr/>
        </p:nvSpPr>
        <p:spPr>
          <a:xfrm>
            <a:off x="8755613" y="3700246"/>
            <a:ext cx="757922" cy="246221"/>
          </a:xfrm>
          <a:prstGeom prst="rect">
            <a:avLst/>
          </a:prstGeom>
          <a:noFill/>
        </p:spPr>
        <p:txBody>
          <a:bodyPr wrap="square" rtlCol="0">
            <a:spAutoFit/>
          </a:bodyPr>
          <a:lstStyle/>
          <a:p>
            <a:r>
              <a:rPr lang="en-US" altLang="ja-JP" sz="1000" dirty="0"/>
              <a:t>Gt-CO2</a:t>
            </a:r>
            <a:endParaRPr kumimoji="1" lang="ja-JP" altLang="en-US" sz="1000" dirty="0"/>
          </a:p>
        </p:txBody>
      </p:sp>
    </p:spTree>
    <p:extLst>
      <p:ext uri="{BB962C8B-B14F-4D97-AF65-F5344CB8AC3E}">
        <p14:creationId xmlns:p14="http://schemas.microsoft.com/office/powerpoint/2010/main" val="93434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3FBEF-43DD-7E5B-E531-1F0FB0D24988}"/>
              </a:ext>
            </a:extLst>
          </p:cNvPr>
          <p:cNvSpPr>
            <a:spLocks noGrp="1"/>
          </p:cNvSpPr>
          <p:nvPr>
            <p:ph type="title"/>
          </p:nvPr>
        </p:nvSpPr>
        <p:spPr/>
        <p:txBody>
          <a:bodyPr/>
          <a:lstStyle/>
          <a:p>
            <a:r>
              <a:rPr kumimoji="1" lang="en-US" altLang="ja-JP" dirty="0"/>
              <a:t>2030</a:t>
            </a:r>
            <a:r>
              <a:rPr kumimoji="1" lang="ja-JP" altLang="en-US" dirty="0"/>
              <a:t>年の値がない・・比較分析でも不確実性が増加</a:t>
            </a:r>
          </a:p>
        </p:txBody>
      </p:sp>
      <p:sp>
        <p:nvSpPr>
          <p:cNvPr id="3" name="コンテンツ プレースホルダー 2">
            <a:extLst>
              <a:ext uri="{FF2B5EF4-FFF2-40B4-BE49-F238E27FC236}">
                <a16:creationId xmlns:a16="http://schemas.microsoft.com/office/drawing/2014/main" id="{474D7C2F-3D53-EB13-058C-501287C29B76}"/>
              </a:ext>
            </a:extLst>
          </p:cNvPr>
          <p:cNvSpPr>
            <a:spLocks noGrp="1"/>
          </p:cNvSpPr>
          <p:nvPr>
            <p:ph idx="1"/>
          </p:nvPr>
        </p:nvSpPr>
        <p:spPr>
          <a:xfrm>
            <a:off x="838200" y="1032387"/>
            <a:ext cx="10515600" cy="1758298"/>
          </a:xfrm>
        </p:spPr>
        <p:txBody>
          <a:bodyPr>
            <a:normAutofit/>
          </a:bodyPr>
          <a:lstStyle/>
          <a:p>
            <a:pPr>
              <a:spcBef>
                <a:spcPts val="600"/>
              </a:spcBef>
            </a:pPr>
            <a:r>
              <a:rPr lang="ja-JP" altLang="en-US" sz="2000" dirty="0"/>
              <a:t>石油、石炭、天然ガス、</a:t>
            </a:r>
            <a:r>
              <a:rPr lang="en-US" altLang="ja-JP" sz="2000" dirty="0"/>
              <a:t>CO2</a:t>
            </a:r>
            <a:r>
              <a:rPr lang="ja-JP" altLang="en-US" sz="2000" dirty="0"/>
              <a:t>排出量は全て過去の実績は増加トレンドであったが、</a:t>
            </a:r>
            <a:r>
              <a:rPr lang="en-US" altLang="ja-JP" sz="2000" dirty="0"/>
              <a:t> STEP</a:t>
            </a:r>
            <a:r>
              <a:rPr lang="ja-JP" altLang="en-US" sz="2000" dirty="0"/>
              <a:t>では「</a:t>
            </a:r>
            <a:r>
              <a:rPr lang="en-US" altLang="ja-JP" sz="2000" dirty="0"/>
              <a:t>2035</a:t>
            </a:r>
            <a:r>
              <a:rPr lang="ja-JP" altLang="en-US" sz="2000" dirty="0"/>
              <a:t>年以降は減少」</a:t>
            </a:r>
            <a:endParaRPr lang="en-US" altLang="ja-JP" sz="2000" dirty="0"/>
          </a:p>
          <a:p>
            <a:pPr>
              <a:spcBef>
                <a:spcPts val="600"/>
              </a:spcBef>
            </a:pPr>
            <a:r>
              <a:rPr kumimoji="1" lang="ja-JP" altLang="en-US" sz="2000" dirty="0"/>
              <a:t>本文中には、</a:t>
            </a:r>
            <a:r>
              <a:rPr kumimoji="1" lang="en-US" altLang="ja-JP" sz="2000" dirty="0"/>
              <a:t>STEPS</a:t>
            </a:r>
            <a:r>
              <a:rPr lang="ja-JP" altLang="en-US" sz="2000" dirty="0"/>
              <a:t>ではピークが</a:t>
            </a:r>
            <a:r>
              <a:rPr kumimoji="1" lang="ja-JP" altLang="en-US" sz="2000" dirty="0"/>
              <a:t>、石油は</a:t>
            </a:r>
            <a:r>
              <a:rPr kumimoji="1" lang="en-US" altLang="ja-JP" sz="2000" dirty="0"/>
              <a:t>2030</a:t>
            </a:r>
            <a:r>
              <a:rPr kumimoji="1" lang="ja-JP" altLang="en-US" sz="2000" dirty="0"/>
              <a:t>年、石炭は「すぐに」、天然ガスは</a:t>
            </a:r>
            <a:r>
              <a:rPr kumimoji="1" lang="en-US" altLang="ja-JP" sz="2000" dirty="0"/>
              <a:t>2035</a:t>
            </a:r>
            <a:r>
              <a:rPr kumimoji="1" lang="ja-JP" altLang="en-US" sz="2000" dirty="0"/>
              <a:t>年、</a:t>
            </a:r>
            <a:r>
              <a:rPr kumimoji="1" lang="en-US" altLang="ja-JP" sz="2000" dirty="0"/>
              <a:t>CO2</a:t>
            </a:r>
            <a:r>
              <a:rPr kumimoji="1" lang="ja-JP" altLang="en-US" sz="2000" dirty="0"/>
              <a:t>は「数年のうちに」来ると記載されているが</a:t>
            </a:r>
            <a:r>
              <a:rPr lang="ja-JP" altLang="en-US" sz="2000" dirty="0"/>
              <a:t>、データでは確認できない</a:t>
            </a:r>
            <a:endParaRPr kumimoji="1" lang="en-US" altLang="ja-JP" sz="2000" dirty="0"/>
          </a:p>
          <a:p>
            <a:pPr marL="0" indent="0">
              <a:spcBef>
                <a:spcPts val="600"/>
              </a:spcBef>
              <a:buNone/>
            </a:pPr>
            <a:r>
              <a:rPr lang="ja-JP" altLang="en-US" sz="2000" dirty="0"/>
              <a:t>⇒</a:t>
            </a:r>
            <a:r>
              <a:rPr lang="en-US" altLang="ja-JP" sz="2000" dirty="0"/>
              <a:t>2030</a:t>
            </a:r>
            <a:r>
              <a:rPr lang="ja-JP" altLang="en-US" sz="2000" dirty="0"/>
              <a:t>年データが欠損していることで、これまで以上に不透明感が増加</a:t>
            </a:r>
            <a:endParaRPr kumimoji="1" lang="ja-JP" altLang="en-US" sz="2000" dirty="0"/>
          </a:p>
        </p:txBody>
      </p:sp>
      <p:graphicFrame>
        <p:nvGraphicFramePr>
          <p:cNvPr id="6" name="グラフ 5">
            <a:extLst>
              <a:ext uri="{FF2B5EF4-FFF2-40B4-BE49-F238E27FC236}">
                <a16:creationId xmlns:a16="http://schemas.microsoft.com/office/drawing/2014/main" id="{5F6C8F25-4A46-4FB2-B4DD-DFEE040DF7EB}"/>
              </a:ext>
            </a:extLst>
          </p:cNvPr>
          <p:cNvGraphicFramePr>
            <a:graphicFrameLocks/>
          </p:cNvGraphicFramePr>
          <p:nvPr/>
        </p:nvGraphicFramePr>
        <p:xfrm>
          <a:off x="7916369" y="2522142"/>
          <a:ext cx="4150586" cy="4331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53F38953-BA01-4A51-84DC-0EB217529B52}"/>
              </a:ext>
            </a:extLst>
          </p:cNvPr>
          <p:cNvGraphicFramePr>
            <a:graphicFrameLocks/>
          </p:cNvGraphicFramePr>
          <p:nvPr/>
        </p:nvGraphicFramePr>
        <p:xfrm>
          <a:off x="5297192" y="2612014"/>
          <a:ext cx="2744839" cy="42167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7A7D7F41-7DE9-4AED-852B-F9138BEAC82E}"/>
              </a:ext>
            </a:extLst>
          </p:cNvPr>
          <p:cNvGraphicFramePr>
            <a:graphicFrameLocks/>
          </p:cNvGraphicFramePr>
          <p:nvPr/>
        </p:nvGraphicFramePr>
        <p:xfrm>
          <a:off x="125045" y="2536518"/>
          <a:ext cx="2758831" cy="42167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ED4548A2-83ED-4794-AA61-82E822358E99}"/>
              </a:ext>
            </a:extLst>
          </p:cNvPr>
          <p:cNvGraphicFramePr>
            <a:graphicFrameLocks/>
          </p:cNvGraphicFramePr>
          <p:nvPr/>
        </p:nvGraphicFramePr>
        <p:xfrm>
          <a:off x="2749991" y="2579427"/>
          <a:ext cx="2619177" cy="4216726"/>
        </p:xfrm>
        <a:graphic>
          <a:graphicData uri="http://schemas.openxmlformats.org/drawingml/2006/chart">
            <c:chart xmlns:c="http://schemas.openxmlformats.org/drawingml/2006/chart" xmlns:r="http://schemas.openxmlformats.org/officeDocument/2006/relationships" r:id="rId6"/>
          </a:graphicData>
        </a:graphic>
      </p:graphicFrame>
      <p:sp>
        <p:nvSpPr>
          <p:cNvPr id="4" name="テキスト ボックス 3">
            <a:extLst>
              <a:ext uri="{FF2B5EF4-FFF2-40B4-BE49-F238E27FC236}">
                <a16:creationId xmlns:a16="http://schemas.microsoft.com/office/drawing/2014/main" id="{D96E7236-90D8-FDC1-641B-67EB846878CB}"/>
              </a:ext>
            </a:extLst>
          </p:cNvPr>
          <p:cNvSpPr txBox="1"/>
          <p:nvPr/>
        </p:nvSpPr>
        <p:spPr>
          <a:xfrm>
            <a:off x="192931" y="2900436"/>
            <a:ext cx="536694" cy="246221"/>
          </a:xfrm>
          <a:prstGeom prst="rect">
            <a:avLst/>
          </a:prstGeom>
          <a:noFill/>
        </p:spPr>
        <p:txBody>
          <a:bodyPr wrap="square" rtlCol="0">
            <a:spAutoFit/>
          </a:bodyPr>
          <a:lstStyle/>
          <a:p>
            <a:r>
              <a:rPr lang="en-US" altLang="ja-JP" sz="1000" dirty="0"/>
              <a:t>EJ</a:t>
            </a:r>
            <a:endParaRPr kumimoji="1" lang="ja-JP" altLang="en-US" sz="1000" dirty="0"/>
          </a:p>
        </p:txBody>
      </p:sp>
      <p:sp>
        <p:nvSpPr>
          <p:cNvPr id="5" name="テキスト ボックス 4">
            <a:extLst>
              <a:ext uri="{FF2B5EF4-FFF2-40B4-BE49-F238E27FC236}">
                <a16:creationId xmlns:a16="http://schemas.microsoft.com/office/drawing/2014/main" id="{AB45717F-D389-FEB8-D9F1-A69D45869D3C}"/>
              </a:ext>
            </a:extLst>
          </p:cNvPr>
          <p:cNvSpPr txBox="1"/>
          <p:nvPr/>
        </p:nvSpPr>
        <p:spPr>
          <a:xfrm>
            <a:off x="2874599" y="2864121"/>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2" name="テキスト ボックス 11">
            <a:extLst>
              <a:ext uri="{FF2B5EF4-FFF2-40B4-BE49-F238E27FC236}">
                <a16:creationId xmlns:a16="http://schemas.microsoft.com/office/drawing/2014/main" id="{4CF6DC74-0DC2-710D-504A-1C35C81D53BA}"/>
              </a:ext>
            </a:extLst>
          </p:cNvPr>
          <p:cNvSpPr txBox="1"/>
          <p:nvPr/>
        </p:nvSpPr>
        <p:spPr>
          <a:xfrm>
            <a:off x="5369168" y="2823272"/>
            <a:ext cx="536694" cy="246221"/>
          </a:xfrm>
          <a:prstGeom prst="rect">
            <a:avLst/>
          </a:prstGeom>
          <a:noFill/>
        </p:spPr>
        <p:txBody>
          <a:bodyPr wrap="square" rtlCol="0">
            <a:spAutoFit/>
          </a:bodyPr>
          <a:lstStyle/>
          <a:p>
            <a:r>
              <a:rPr kumimoji="1" lang="en-US" altLang="ja-JP" sz="1000" dirty="0"/>
              <a:t>EJ</a:t>
            </a:r>
            <a:endParaRPr kumimoji="1" lang="ja-JP" altLang="en-US" sz="1000" dirty="0"/>
          </a:p>
        </p:txBody>
      </p:sp>
      <p:sp>
        <p:nvSpPr>
          <p:cNvPr id="13" name="テキスト ボックス 12">
            <a:extLst>
              <a:ext uri="{FF2B5EF4-FFF2-40B4-BE49-F238E27FC236}">
                <a16:creationId xmlns:a16="http://schemas.microsoft.com/office/drawing/2014/main" id="{EF02D837-C5D5-8F61-632F-7CDE050BF4DE}"/>
              </a:ext>
            </a:extLst>
          </p:cNvPr>
          <p:cNvSpPr txBox="1"/>
          <p:nvPr/>
        </p:nvSpPr>
        <p:spPr>
          <a:xfrm>
            <a:off x="8042000" y="2735699"/>
            <a:ext cx="757922" cy="246221"/>
          </a:xfrm>
          <a:prstGeom prst="rect">
            <a:avLst/>
          </a:prstGeom>
          <a:noFill/>
        </p:spPr>
        <p:txBody>
          <a:bodyPr wrap="square" rtlCol="0">
            <a:spAutoFit/>
          </a:bodyPr>
          <a:lstStyle/>
          <a:p>
            <a:r>
              <a:rPr lang="en-US" altLang="ja-JP" sz="1000" dirty="0"/>
              <a:t>Gt-CO2</a:t>
            </a:r>
            <a:endParaRPr kumimoji="1" lang="ja-JP" altLang="en-US" sz="1000" dirty="0"/>
          </a:p>
        </p:txBody>
      </p:sp>
      <p:sp>
        <p:nvSpPr>
          <p:cNvPr id="7" name="スライド番号プレースホルダー 3">
            <a:extLst>
              <a:ext uri="{FF2B5EF4-FFF2-40B4-BE49-F238E27FC236}">
                <a16:creationId xmlns:a16="http://schemas.microsoft.com/office/drawing/2014/main" id="{AE2DAC54-F6F4-DB66-FEDF-178DD210DA6D}"/>
              </a:ext>
            </a:extLst>
          </p:cNvPr>
          <p:cNvSpPr txBox="1">
            <a:spLocks/>
          </p:cNvSpPr>
          <p:nvPr/>
        </p:nvSpPr>
        <p:spPr>
          <a:xfrm>
            <a:off x="11577972" y="6390655"/>
            <a:ext cx="631825" cy="303213"/>
          </a:xfrm>
          <a:prstGeom prst="rect">
            <a:avLst/>
          </a:prstGeom>
        </p:spPr>
        <p:txBody>
          <a:bodyPr vert="horz" lIns="91440" tIns="45720" rIns="91440" bIns="45720" rtlCol="0" anchor="ctr"/>
          <a:lstStyle>
            <a:defPPr>
              <a:defRPr lang="ja-JP"/>
            </a:defPPr>
            <a:lvl1pPr marL="0" algn="l" defTabSz="914400" rtl="0" eaLnBrk="0" latinLnBrk="0" hangingPunct="0">
              <a:defRPr kumimoji="1" sz="1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914400" rtl="0" eaLnBrk="0" latinLnBrk="0" hangingPunct="0">
              <a:defRPr kumimoji="1" sz="18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914400" rtl="0" eaLnBrk="0" fontAlgn="base" latinLnBrk="0" hangingPunct="0">
              <a:spcBef>
                <a:spcPct val="0"/>
              </a:spcBef>
              <a:spcAft>
                <a:spcPct val="0"/>
              </a:spcAft>
              <a:defRPr kumimoji="1" sz="1800" kern="1200">
                <a:solidFill>
                  <a:schemeClr val="tx1"/>
                </a:solidFill>
                <a:latin typeface="Arial" panose="020B0604020202020204" pitchFamily="34" charset="0"/>
                <a:ea typeface="ＭＳ Ｐゴシック" panose="020B0600070205080204" pitchFamily="50" charset="-128"/>
                <a:cs typeface="+mn-cs"/>
              </a:defRPr>
            </a:lvl9pPr>
          </a:lstStyle>
          <a:p>
            <a:pPr algn="ctr"/>
            <a:fld id="{AB1A6153-6C21-45C6-BB7C-7BCC88930E5B}" type="slidenum">
              <a:rPr kumimoji="0" lang="en-US" altLang="ja-JP" sz="2000" smtClean="0">
                <a:solidFill>
                  <a:schemeClr val="tx1">
                    <a:lumMod val="50000"/>
                    <a:lumOff val="50000"/>
                  </a:schemeClr>
                </a:solidFill>
                <a:cs typeface="Arial" panose="020B0604020202020204" pitchFamily="34" charset="0"/>
              </a:rPr>
              <a:pPr algn="ctr"/>
              <a:t>9</a:t>
            </a:fld>
            <a:endParaRPr kumimoji="0" lang="en-US" altLang="ja-JP" sz="2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11221800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2273</TotalTime>
  <Words>6641</Words>
  <Application>Microsoft Office PowerPoint</Application>
  <PresentationFormat>ワイド画面</PresentationFormat>
  <Paragraphs>591</Paragraphs>
  <Slides>53</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53</vt:i4>
      </vt:variant>
    </vt:vector>
  </HeadingPairs>
  <TitlesOfParts>
    <vt:vector size="59" baseType="lpstr">
      <vt:lpstr>Meiryo UI</vt:lpstr>
      <vt:lpstr>游ゴシック</vt:lpstr>
      <vt:lpstr>Arial</vt:lpstr>
      <vt:lpstr>Arial Black</vt:lpstr>
      <vt:lpstr>Wingdings</vt:lpstr>
      <vt:lpstr>Office テーマ</vt:lpstr>
      <vt:lpstr>WEO2025の特徴と概要 （速報版）</vt:lpstr>
      <vt:lpstr>WEO2025はシナリオに大きな変化、STEPSは健在ながら・・</vt:lpstr>
      <vt:lpstr>WEOシナリオの歴史</vt:lpstr>
      <vt:lpstr>STEPSの位置づけが変化</vt:lpstr>
      <vt:lpstr>CPSとSTEPSの違い </vt:lpstr>
      <vt:lpstr>WEO2025の構成</vt:lpstr>
      <vt:lpstr>WEO2025のシナリオ別データ availability と定義</vt:lpstr>
      <vt:lpstr>2030年の値がない・・シナリオ開始時期が5年後ろへ</vt:lpstr>
      <vt:lpstr>2030年の値がない・・比較分析でも不確実性が増加</vt:lpstr>
      <vt:lpstr>WEO2025の概要（WEO本文から）</vt:lpstr>
      <vt:lpstr>エグゼクティブサマリーの強調部分</vt:lpstr>
      <vt:lpstr>エグゼクティブサマリーの強調部分（続き）</vt:lpstr>
      <vt:lpstr>エグゼクティブサマリーの強調部分（続き）</vt:lpstr>
      <vt:lpstr>シナリオ別の燃料価格とCO2価格</vt:lpstr>
      <vt:lpstr>一次エネルギー供給</vt:lpstr>
      <vt:lpstr>CO2排出量</vt:lpstr>
      <vt:lpstr>発電電力量</vt:lpstr>
      <vt:lpstr>石油</vt:lpstr>
      <vt:lpstr>天然ガス</vt:lpstr>
      <vt:lpstr>石炭</vt:lpstr>
      <vt:lpstr>電力消費とその用途のシェア</vt:lpstr>
      <vt:lpstr>CPSとSTEPSの比較：化石燃料</vt:lpstr>
      <vt:lpstr>CPSとSTEPSの比較：他機関のシナリオとの位置関係</vt:lpstr>
      <vt:lpstr>CPSとSTEPSの比較：CO2排出量</vt:lpstr>
      <vt:lpstr>石炭需要がCPS想定より上振れする可能性</vt:lpstr>
      <vt:lpstr>WEO2025の（本文から見える）特徴</vt:lpstr>
      <vt:lpstr>WEO2021～WEO2025比較分析   有料の詳細データを使って分析</vt:lpstr>
      <vt:lpstr>主要な指標の比較</vt:lpstr>
      <vt:lpstr>WEO2025STEPSの変化：化石燃料（上：一次エネルギー供給、下：発電電力量）</vt:lpstr>
      <vt:lpstr>WEO2025STEPSの変化：非化石（上：一次エネルギー供給、下：発電電力量）</vt:lpstr>
      <vt:lpstr>WEO2025STEPSの変化：再エネ（上：一次エネルギー供給、下：発電電力量）</vt:lpstr>
      <vt:lpstr>WEO2025STEPSの変化：電化率</vt:lpstr>
      <vt:lpstr>WEO2021～2025の比較分析によるWEO2025STEPSの特徴</vt:lpstr>
      <vt:lpstr>地域別のWEO2021～WEO2025の変化：一次エネルギー供給</vt:lpstr>
      <vt:lpstr>地域別のWEO2021～WEO2025の変化：CO2排出量</vt:lpstr>
      <vt:lpstr>地域別のWEO2021～WEO2025の変化：石油需要</vt:lpstr>
      <vt:lpstr>地域別のWEO2021～WEO2025の変化：石炭需要</vt:lpstr>
      <vt:lpstr>地域別のWEO2021～WEO2025の変化：天然ガス需要</vt:lpstr>
      <vt:lpstr>地域別のWEO2021～WEO2025の変化：再エネ需要</vt:lpstr>
      <vt:lpstr>地域別のWEO2021～WEO2025の変化：原子力需要</vt:lpstr>
      <vt:lpstr>地域別のSTEPS変化：運輸部門の電力消費</vt:lpstr>
      <vt:lpstr>地域別のSTEPS変化：運輸部門の電化率</vt:lpstr>
      <vt:lpstr>地域別STEPSのWEO2021～2025の比較分析の結果</vt:lpstr>
      <vt:lpstr>CPSとSTEPSの比較を故意に難しくしている？</vt:lpstr>
      <vt:lpstr>PowerPoint プレゼンテーション</vt:lpstr>
      <vt:lpstr>一次エネルギー供給（TES）</vt:lpstr>
      <vt:lpstr>最終エネルギー消費（TFC)</vt:lpstr>
      <vt:lpstr>産業部門のエネルギー消費</vt:lpstr>
      <vt:lpstr>WEO2025の構成</vt:lpstr>
      <vt:lpstr>Section構成（sub-section構成は次頁以降に）</vt:lpstr>
      <vt:lpstr>Part A: Overview and context </vt:lpstr>
      <vt:lpstr>Part B: Outlooks based on existing trends and policies</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Sumie Nakayama</dc:creator>
  <cp:lastModifiedBy>Sumie Nakayama</cp:lastModifiedBy>
  <cp:revision>58</cp:revision>
  <dcterms:created xsi:type="dcterms:W3CDTF">2025-11-14T05:43:51Z</dcterms:created>
  <dcterms:modified xsi:type="dcterms:W3CDTF">2026-02-19T07:48:16Z</dcterms:modified>
</cp:coreProperties>
</file>