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37"/>
  </p:notesMasterIdLst>
  <p:sldIdLst>
    <p:sldId id="269" r:id="rId3"/>
    <p:sldId id="270" r:id="rId4"/>
    <p:sldId id="272" r:id="rId5"/>
    <p:sldId id="271" r:id="rId6"/>
    <p:sldId id="273" r:id="rId7"/>
    <p:sldId id="331" r:id="rId8"/>
    <p:sldId id="274" r:id="rId9"/>
    <p:sldId id="275" r:id="rId10"/>
    <p:sldId id="333" r:id="rId11"/>
    <p:sldId id="322" r:id="rId12"/>
    <p:sldId id="327" r:id="rId13"/>
    <p:sldId id="276" r:id="rId14"/>
    <p:sldId id="278" r:id="rId15"/>
    <p:sldId id="280" r:id="rId16"/>
    <p:sldId id="283" r:id="rId17"/>
    <p:sldId id="319" r:id="rId18"/>
    <p:sldId id="320" r:id="rId19"/>
    <p:sldId id="321" r:id="rId20"/>
    <p:sldId id="328" r:id="rId21"/>
    <p:sldId id="329" r:id="rId22"/>
    <p:sldId id="332" r:id="rId23"/>
    <p:sldId id="284" r:id="rId24"/>
    <p:sldId id="323" r:id="rId25"/>
    <p:sldId id="324" r:id="rId26"/>
    <p:sldId id="312" r:id="rId27"/>
    <p:sldId id="311" r:id="rId28"/>
    <p:sldId id="315" r:id="rId29"/>
    <p:sldId id="316" r:id="rId30"/>
    <p:sldId id="317" r:id="rId31"/>
    <p:sldId id="318" r:id="rId32"/>
    <p:sldId id="298" r:id="rId33"/>
    <p:sldId id="326" r:id="rId34"/>
    <p:sldId id="325" r:id="rId35"/>
    <p:sldId id="330" r:id="rId3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Feuil1!$I$1</c:f>
              <c:strCache>
                <c:ptCount val="1"/>
                <c:pt idx="0">
                  <c:v>Exemption</c:v>
                </c:pt>
              </c:strCache>
            </c:strRef>
          </c:tx>
          <c:explosion val="25"/>
          <c:cat>
            <c:strRef>
              <c:f>Feuil1!$H$2:$H$4</c:f>
              <c:strCache>
                <c:ptCount val="3"/>
                <c:pt idx="0">
                  <c:v>Source State</c:v>
                </c:pt>
                <c:pt idx="1">
                  <c:v>Residence State</c:v>
                </c:pt>
                <c:pt idx="2">
                  <c:v>Shareholder </c:v>
                </c:pt>
              </c:strCache>
            </c:strRef>
          </c:cat>
          <c:val>
            <c:numRef>
              <c:f>Feuil1!$I$2:$I$4</c:f>
              <c:numCache>
                <c:formatCode>General</c:formatCode>
                <c:ptCount val="3"/>
                <c:pt idx="0">
                  <c:v>30</c:v>
                </c:pt>
                <c:pt idx="1">
                  <c:v>0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602098499278926"/>
          <c:y val="0.45710105234849935"/>
          <c:w val="0.31881740078456849"/>
          <c:h val="0.30473477208551836"/>
        </c:manualLayout>
      </c:layout>
      <c:overlay val="0"/>
      <c:txPr>
        <a:bodyPr/>
        <a:lstStyle/>
        <a:p>
          <a:pPr rtl="0">
            <a:defRPr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BE"/>
              <a:t>Imputation 2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Feuil1!$K$1</c:f>
              <c:strCache>
                <c:ptCount val="1"/>
                <c:pt idx="0">
                  <c:v>Imputation </c:v>
                </c:pt>
              </c:strCache>
            </c:strRef>
          </c:tx>
          <c:explosion val="25"/>
          <c:cat>
            <c:strRef>
              <c:f>Feuil1!$H$2:$H$4</c:f>
              <c:strCache>
                <c:ptCount val="3"/>
                <c:pt idx="0">
                  <c:v>Source State</c:v>
                </c:pt>
                <c:pt idx="1">
                  <c:v>Residence State</c:v>
                </c:pt>
                <c:pt idx="2">
                  <c:v>Shareholder </c:v>
                </c:pt>
              </c:strCache>
            </c:strRef>
          </c:cat>
          <c:val>
            <c:numRef>
              <c:f>Feuil1!$K$2:$K$4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BE"/>
              <a:t>Imputation 1 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Feuil1!$J$1</c:f>
              <c:strCache>
                <c:ptCount val="1"/>
                <c:pt idx="0">
                  <c:v>Imputation </c:v>
                </c:pt>
              </c:strCache>
            </c:strRef>
          </c:tx>
          <c:explosion val="25"/>
          <c:cat>
            <c:strRef>
              <c:f>Feuil1!$H$2:$H$4</c:f>
              <c:strCache>
                <c:ptCount val="3"/>
                <c:pt idx="0">
                  <c:v>Source State</c:v>
                </c:pt>
                <c:pt idx="1">
                  <c:v>Residence State</c:v>
                </c:pt>
                <c:pt idx="2">
                  <c:v>Shareholder </c:v>
                </c:pt>
              </c:strCache>
            </c:strRef>
          </c:cat>
          <c:val>
            <c:numRef>
              <c:f>Feuil1!$J$2:$J$4</c:f>
              <c:numCache>
                <c:formatCode>General</c:formatCode>
                <c:ptCount val="3"/>
                <c:pt idx="0">
                  <c:v>30</c:v>
                </c:pt>
                <c:pt idx="1">
                  <c:v>25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B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Feuil1!$L$1</c:f>
              <c:strCache>
                <c:ptCount val="1"/>
                <c:pt idx="0">
                  <c:v>Deduction </c:v>
                </c:pt>
              </c:strCache>
            </c:strRef>
          </c:tx>
          <c:explosion val="25"/>
          <c:cat>
            <c:strRef>
              <c:f>Feuil1!$H$2:$H$4</c:f>
              <c:strCache>
                <c:ptCount val="3"/>
                <c:pt idx="0">
                  <c:v>Source State</c:v>
                </c:pt>
                <c:pt idx="1">
                  <c:v>Residence State</c:v>
                </c:pt>
                <c:pt idx="2">
                  <c:v>Shareholder </c:v>
                </c:pt>
              </c:strCache>
            </c:strRef>
          </c:cat>
          <c:val>
            <c:numRef>
              <c:f>Feuil1!$L$2:$L$4</c:f>
              <c:numCache>
                <c:formatCode>General</c:formatCode>
                <c:ptCount val="3"/>
                <c:pt idx="0">
                  <c:v>30</c:v>
                </c:pt>
                <c:pt idx="1">
                  <c:v>21</c:v>
                </c:pt>
                <c:pt idx="2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/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204345-9795-4673-A079-6EAA125F445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39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8D104D-FCCC-459E-A8E8-C80A58E17F66}" type="slidenum">
              <a:rPr lang="fr-FR"/>
              <a:pPr/>
              <a:t>1</a:t>
            </a:fld>
            <a:endParaRPr lang="fr-FR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BDA55-E575-4105-8498-C4B83F98715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33CD2-08B0-4424-9D5E-502673FF0DB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7776F-A58B-4BBD-81DF-48B4EFE4F59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6D078-2AB3-40C5-9713-A1730146DB7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9E7DB-FF07-482F-8CA8-0E6A6211712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1FB7B-87BF-4B12-80D5-0EDDD3CD458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FF966-5ADF-4E64-B00D-3020D4091B1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0B4B-ED0B-44E2-8F91-F3123E896A9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60987-E4AD-49C1-9666-67B4386AE0A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5A536-3715-4505-A5D1-C5095ED3CF4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14B36-6DF8-4DA2-AB04-31C9739663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CC94-9EE9-4878-B329-CEBD9BCE732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2D53F-DB07-44BE-98A2-15288291297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FF7C-9726-4159-A81A-479303AA55D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3810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3810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C30CC-FC07-4A3A-9485-BECE1C81ECA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BF357-86C7-4B64-9B9C-0B5C8A5367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B6A6E-3B71-4246-8938-2B71AA8086F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5CAE6-65D7-4D47-B8F4-E2D6327C4E8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634F-EB60-4170-84A8-0D747BBEBD1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07E94-27FA-4216-9C3A-3F172A72228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8989F-5609-44CB-893F-B0984BA5C9B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7F796-D3C3-47DB-93C5-011A76D74A2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20A776-4403-4686-84E2-CFCABC9C4F1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" charset="0"/>
              </a:defRPr>
            </a:lvl1pPr>
          </a:lstStyle>
          <a:p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charset="0"/>
              </a:defRPr>
            </a:lvl1pPr>
          </a:lstStyle>
          <a:p>
            <a:fld id="{CFFCBE80-0500-4552-AA77-F06FC92E1D9A}" type="slidenum">
              <a:rPr lang="fr-FR"/>
              <a:pPr/>
              <a:t>‹N°›</a:t>
            </a:fld>
            <a:endParaRPr lang="fr-FR"/>
          </a:p>
        </p:txBody>
      </p:sp>
      <p:pic>
        <p:nvPicPr>
          <p:cNvPr id="2151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254000"/>
            <a:ext cx="8262938" cy="965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A4983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294884"/>
        </a:buClr>
        <a:buFont typeface="Wingdings" pitchFamily="2" charset="2"/>
        <a:buChar char="§"/>
        <a:defRPr>
          <a:solidFill>
            <a:srgbClr val="2A4983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294884"/>
        </a:buClr>
        <a:buChar char="›"/>
        <a:defRPr sz="1600">
          <a:solidFill>
            <a:srgbClr val="2A4983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»"/>
        <a:defRPr sz="2000">
          <a:solidFill>
            <a:srgbClr val="2A4983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-"/>
        <a:defRPr sz="2000">
          <a:solidFill>
            <a:srgbClr val="2A4983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."/>
        <a:defRPr sz="2000">
          <a:solidFill>
            <a:srgbClr val="2A498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."/>
        <a:defRPr sz="2000">
          <a:solidFill>
            <a:srgbClr val="2A498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."/>
        <a:defRPr sz="2000">
          <a:solidFill>
            <a:srgbClr val="2A498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."/>
        <a:defRPr sz="2000">
          <a:solidFill>
            <a:srgbClr val="2A498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94884"/>
        </a:buClr>
        <a:buChar char="."/>
        <a:defRPr sz="2000">
          <a:solidFill>
            <a:srgbClr val="2A498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xUriServ/LexUriServ.do?uri=OJ:L:2011:345:0008:0016:EN: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xUriServ/LexUriServ.do?uri=CELEX:61994CJ0283:EN:HTML" TargetMode="External"/><Relationship Id="rId2" Type="http://schemas.openxmlformats.org/officeDocument/2006/relationships/hyperlink" Target="http://curia.europa.eu/juris/document/document.jsf?text=&amp;docid=73219&amp;pageIndex=0&amp;doclang=EN&amp;mode=doc&amp;dir=&amp;occ=first&amp;part=1&amp;cid=280418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curia.europa.eu/juris/document/document.jsf?text=&amp;docid=76241&amp;pageIndex=0&amp;doclang=EN&amp;mode=doc&amp;dir=&amp;occ=first&amp;part=1&amp;cid=280438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jf.org/spip.php?article108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xUriServ/LexUriServ.do?uri=CELEX:32003L0049:en: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supremecourtofindia.nic.in/outtoday/sc2652910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xUriServ/LexUriServ.do?uri=CELEX:61999CJ0141:EN: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p.malherbe@liedekerk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916113"/>
            <a:ext cx="7772400" cy="1470025"/>
          </a:xfrm>
        </p:spPr>
        <p:txBody>
          <a:bodyPr/>
          <a:lstStyle/>
          <a:p>
            <a:pPr algn="ctr"/>
            <a:r>
              <a:rPr lang="fr-BE" dirty="0" smtClean="0"/>
              <a:t>International Group </a:t>
            </a:r>
            <a:r>
              <a:rPr lang="fr-BE" dirty="0"/>
              <a:t>T</a:t>
            </a:r>
            <a:r>
              <a:rPr lang="fr-BE" dirty="0" smtClean="0"/>
              <a:t>axation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05064"/>
            <a:ext cx="6400800" cy="1968699"/>
          </a:xfrm>
        </p:spPr>
        <p:txBody>
          <a:bodyPr/>
          <a:lstStyle/>
          <a:p>
            <a:r>
              <a:rPr lang="fr-BE" dirty="0"/>
              <a:t>Philippe </a:t>
            </a:r>
            <a:r>
              <a:rPr lang="fr-BE" dirty="0" smtClean="0"/>
              <a:t>Malherbe</a:t>
            </a:r>
          </a:p>
          <a:p>
            <a:endParaRPr lang="fr-BE" dirty="0" smtClean="0"/>
          </a:p>
          <a:p>
            <a:pPr>
              <a:lnSpc>
                <a:spcPct val="80000"/>
              </a:lnSpc>
            </a:pPr>
            <a:r>
              <a:rPr lang="fr-BE" sz="1400" dirty="0" err="1"/>
              <a:t>Member</a:t>
            </a:r>
            <a:r>
              <a:rPr lang="fr-BE" sz="1400" dirty="0"/>
              <a:t> of the Brussels Bar (Liedekerke)</a:t>
            </a:r>
          </a:p>
          <a:p>
            <a:pPr>
              <a:lnSpc>
                <a:spcPct val="80000"/>
              </a:lnSpc>
            </a:pPr>
            <a:r>
              <a:rPr lang="fr-BE" sz="1400" dirty="0" err="1"/>
              <a:t>Lecturer</a:t>
            </a:r>
            <a:r>
              <a:rPr lang="fr-BE" sz="1400" dirty="0"/>
              <a:t> </a:t>
            </a:r>
            <a:r>
              <a:rPr lang="fr-BE" sz="1400" dirty="0" err="1"/>
              <a:t>at</a:t>
            </a:r>
            <a:r>
              <a:rPr lang="fr-BE" sz="1400" dirty="0"/>
              <a:t> the </a:t>
            </a:r>
            <a:r>
              <a:rPr lang="fr-BE" sz="1400" dirty="0" err="1"/>
              <a:t>Catholic</a:t>
            </a:r>
            <a:r>
              <a:rPr lang="fr-BE" sz="1400" dirty="0"/>
              <a:t> </a:t>
            </a:r>
            <a:r>
              <a:rPr lang="fr-BE" sz="1400" dirty="0" err="1"/>
              <a:t>University</a:t>
            </a:r>
            <a:r>
              <a:rPr lang="fr-BE" sz="1400" dirty="0"/>
              <a:t> of Louvain</a:t>
            </a:r>
          </a:p>
          <a:p>
            <a:pPr>
              <a:lnSpc>
                <a:spcPct val="80000"/>
              </a:lnSpc>
            </a:pPr>
            <a:r>
              <a:rPr lang="fr-BE" sz="1400" dirty="0" err="1"/>
              <a:t>Visiting</a:t>
            </a:r>
            <a:r>
              <a:rPr lang="fr-BE" sz="1400" dirty="0"/>
              <a:t> </a:t>
            </a:r>
            <a:r>
              <a:rPr lang="fr-BE" sz="1400" dirty="0" err="1"/>
              <a:t>professor</a:t>
            </a:r>
            <a:r>
              <a:rPr lang="fr-BE" sz="1400" dirty="0"/>
              <a:t> </a:t>
            </a:r>
            <a:r>
              <a:rPr lang="fr-BE" sz="1400" dirty="0" err="1"/>
              <a:t>at</a:t>
            </a:r>
            <a:r>
              <a:rPr lang="fr-BE" sz="1400" dirty="0"/>
              <a:t> the </a:t>
            </a:r>
            <a:r>
              <a:rPr lang="fr-BE" sz="1400" dirty="0" err="1"/>
              <a:t>University</a:t>
            </a:r>
            <a:r>
              <a:rPr lang="fr-BE" sz="1400" dirty="0"/>
              <a:t> of Paris-Est Créteil</a:t>
            </a:r>
          </a:p>
          <a:p>
            <a:endParaRPr lang="fr-BE" dirty="0" smtClean="0"/>
          </a:p>
          <a:p>
            <a:r>
              <a:rPr lang="fr-BE" dirty="0" smtClean="0"/>
              <a:t>					</a:t>
            </a:r>
          </a:p>
          <a:p>
            <a:r>
              <a:rPr lang="fr-BE" dirty="0"/>
              <a:t>	</a:t>
            </a:r>
            <a:r>
              <a:rPr lang="fr-BE" dirty="0" smtClean="0"/>
              <a:t>				</a:t>
            </a:r>
          </a:p>
          <a:p>
            <a:r>
              <a:rPr lang="fr-BE" dirty="0"/>
              <a:t>	</a:t>
            </a:r>
            <a:r>
              <a:rPr lang="fr-BE" dirty="0" smtClean="0"/>
              <a:t>	13 June 2012</a:t>
            </a:r>
            <a:endParaRPr lang="fr-BE" dirty="0"/>
          </a:p>
        </p:txBody>
      </p:sp>
      <p:pic>
        <p:nvPicPr>
          <p:cNvPr id="54274" name="Picture 2" descr="The University of Toky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81749"/>
            <a:ext cx="3238500" cy="476251"/>
          </a:xfrm>
          <a:prstGeom prst="rect">
            <a:avLst/>
          </a:prstGeom>
          <a:noFill/>
        </p:spPr>
      </p:pic>
      <p:pic>
        <p:nvPicPr>
          <p:cNvPr id="1026" name="Picture 2" descr="Briefpapier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6525" y="6008688"/>
            <a:ext cx="1387475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Profits of </a:t>
            </a:r>
            <a:r>
              <a:rPr lang="fr-BE" dirty="0" err="1" smtClean="0"/>
              <a:t>Foreign</a:t>
            </a:r>
            <a:r>
              <a:rPr lang="fr-BE" dirty="0" smtClean="0"/>
              <a:t> Operations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Subsidiaries</a:t>
            </a:r>
            <a:endParaRPr lang="fr-BE" dirty="0" smtClean="0"/>
          </a:p>
          <a:p>
            <a:pPr lvl="1"/>
            <a:r>
              <a:rPr lang="fr-BE" dirty="0" err="1" smtClean="0"/>
              <a:t>Dividends</a:t>
            </a:r>
            <a:endParaRPr lang="fr-BE" dirty="0" smtClean="0"/>
          </a:p>
          <a:p>
            <a:pPr lvl="1"/>
            <a:r>
              <a:rPr lang="fr-BE" dirty="0" smtClean="0"/>
              <a:t>Capital gains</a:t>
            </a:r>
          </a:p>
          <a:p>
            <a:pPr lvl="1"/>
            <a:r>
              <a:rPr lang="fr-BE" dirty="0" err="1" smtClean="0"/>
              <a:t>Interest</a:t>
            </a:r>
            <a:r>
              <a:rPr lang="fr-BE" dirty="0" smtClean="0"/>
              <a:t> </a:t>
            </a:r>
          </a:p>
          <a:p>
            <a:r>
              <a:rPr lang="fr-BE" dirty="0" smtClean="0"/>
              <a:t>Branches</a:t>
            </a:r>
          </a:p>
          <a:p>
            <a:pPr lvl="1"/>
            <a:r>
              <a:rPr lang="fr-BE" dirty="0" smtClean="0"/>
              <a:t>Profits</a:t>
            </a:r>
          </a:p>
          <a:p>
            <a:pPr lvl="1"/>
            <a:r>
              <a:rPr lang="fr-BE" dirty="0" err="1" smtClean="0"/>
              <a:t>Losses</a:t>
            </a:r>
            <a:r>
              <a:rPr lang="fr-BE" dirty="0" smtClean="0"/>
              <a:t> </a:t>
            </a:r>
          </a:p>
          <a:p>
            <a:pPr lvl="1"/>
            <a:r>
              <a:rPr lang="fr-BE" dirty="0" smtClean="0"/>
              <a:t>Capital gains</a:t>
            </a:r>
            <a:endParaRPr lang="fr-B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Dividends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OECD Model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Source country:</a:t>
            </a:r>
          </a:p>
          <a:p>
            <a:pPr lvl="1"/>
            <a:r>
              <a:rPr lang="fr-BE" dirty="0" smtClean="0"/>
              <a:t>Profits: </a:t>
            </a:r>
            <a:r>
              <a:rPr lang="fr-BE" dirty="0" err="1" smtClean="0"/>
              <a:t>corporate</a:t>
            </a:r>
            <a:r>
              <a:rPr lang="fr-BE" dirty="0" smtClean="0"/>
              <a:t> </a:t>
            </a:r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endParaRPr lang="fr-BE" dirty="0" smtClean="0"/>
          </a:p>
          <a:p>
            <a:pPr lvl="1"/>
            <a:r>
              <a:rPr lang="fr-BE" dirty="0" err="1" smtClean="0"/>
              <a:t>Dividends</a:t>
            </a:r>
            <a:endParaRPr lang="fr-BE" dirty="0" smtClean="0"/>
          </a:p>
          <a:p>
            <a:pPr lvl="2"/>
            <a:r>
              <a:rPr lang="fr-BE" dirty="0" err="1"/>
              <a:t>withholding</a:t>
            </a:r>
            <a:r>
              <a:rPr lang="fr-BE" dirty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</a:t>
            </a:r>
            <a:r>
              <a:rPr lang="fr-BE" dirty="0" err="1" smtClean="0"/>
              <a:t>limited</a:t>
            </a:r>
            <a:r>
              <a:rPr lang="fr-BE" dirty="0" smtClean="0"/>
              <a:t> to 15% </a:t>
            </a:r>
          </a:p>
          <a:p>
            <a:pPr lvl="2"/>
            <a:r>
              <a:rPr lang="fr-BE" dirty="0" err="1" smtClean="0"/>
              <a:t>Reduced</a:t>
            </a:r>
            <a:r>
              <a:rPr lang="fr-BE" dirty="0" smtClean="0"/>
              <a:t> to 5% </a:t>
            </a:r>
            <a:r>
              <a:rPr lang="fr-BE" dirty="0" err="1" smtClean="0"/>
              <a:t>subject</a:t>
            </a:r>
            <a:r>
              <a:rPr lang="fr-BE" dirty="0" smtClean="0"/>
              <a:t> to 25% holding</a:t>
            </a:r>
          </a:p>
          <a:p>
            <a:r>
              <a:rPr lang="fr-BE" dirty="0" err="1" smtClean="0"/>
              <a:t>Residence</a:t>
            </a:r>
            <a:r>
              <a:rPr lang="fr-BE" dirty="0" smtClean="0"/>
              <a:t> country</a:t>
            </a:r>
          </a:p>
          <a:p>
            <a:pPr lvl="1"/>
            <a:r>
              <a:rPr lang="fr-BE" dirty="0" err="1" smtClean="0"/>
              <a:t>Dividends</a:t>
            </a:r>
            <a:r>
              <a:rPr lang="fr-BE" dirty="0" smtClean="0"/>
              <a:t> taxable</a:t>
            </a:r>
          </a:p>
          <a:p>
            <a:pPr lvl="2"/>
            <a:r>
              <a:rPr lang="fr-BE" dirty="0" smtClean="0"/>
              <a:t>How?</a:t>
            </a:r>
          </a:p>
          <a:p>
            <a:pPr lvl="1"/>
            <a:r>
              <a:rPr lang="fr-BE" dirty="0" err="1" smtClean="0"/>
              <a:t>Credit</a:t>
            </a:r>
            <a:r>
              <a:rPr lang="fr-BE" dirty="0" smtClean="0"/>
              <a:t> of </a:t>
            </a:r>
            <a:r>
              <a:rPr lang="fr-BE" dirty="0" err="1" smtClean="0"/>
              <a:t>foreign</a:t>
            </a:r>
            <a:r>
              <a:rPr lang="fr-BE" dirty="0" smtClean="0"/>
              <a:t> WHT</a:t>
            </a:r>
          </a:p>
          <a:p>
            <a:pPr lvl="2"/>
            <a:r>
              <a:rPr lang="fr-BE" dirty="0" smtClean="0"/>
              <a:t>On </a:t>
            </a:r>
            <a:r>
              <a:rPr lang="fr-BE" dirty="0" err="1" smtClean="0"/>
              <a:t>what</a:t>
            </a:r>
            <a:r>
              <a:rPr lang="fr-BE" dirty="0" smtClean="0"/>
              <a:t>?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91269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Dividends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EU: Parent </a:t>
            </a:r>
            <a:r>
              <a:rPr lang="fr-BE" dirty="0" err="1" smtClean="0"/>
              <a:t>Subsidiary</a:t>
            </a:r>
            <a:r>
              <a:rPr lang="fr-BE" dirty="0" smtClean="0"/>
              <a:t> Directive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fr-BE" dirty="0" smtClean="0"/>
              <a:t>Directive </a:t>
            </a:r>
            <a:r>
              <a:rPr lang="fr-BE" dirty="0"/>
              <a:t>(</a:t>
            </a:r>
            <a:r>
              <a:rPr lang="en-US" dirty="0"/>
              <a:t>Council Directive 90/435/EEC of 23 July 1990</a:t>
            </a:r>
            <a:r>
              <a:rPr lang="fr-BE" dirty="0"/>
              <a:t>, </a:t>
            </a:r>
            <a:r>
              <a:rPr lang="fr-BE" dirty="0" err="1" smtClean="0"/>
              <a:t>rev’d</a:t>
            </a:r>
            <a:r>
              <a:rPr lang="fr-BE" dirty="0" smtClean="0"/>
              <a:t>. 2003, </a:t>
            </a:r>
            <a:r>
              <a:rPr lang="fr-BE" dirty="0" err="1" smtClean="0"/>
              <a:t>restated</a:t>
            </a:r>
            <a:r>
              <a:rPr lang="fr-BE" dirty="0" smtClean="0"/>
              <a:t> </a:t>
            </a:r>
            <a:r>
              <a:rPr lang="fr-BE" dirty="0" smtClean="0">
                <a:hlinkClick r:id="rId2"/>
              </a:rPr>
              <a:t>2011/96</a:t>
            </a:r>
            <a:r>
              <a:rPr lang="fr-BE" dirty="0" smtClean="0"/>
              <a:t>)</a:t>
            </a:r>
          </a:p>
          <a:p>
            <a:pPr lvl="1"/>
            <a:r>
              <a:rPr lang="fr-BE" dirty="0" smtClean="0"/>
              <a:t>Minimal </a:t>
            </a:r>
            <a:r>
              <a:rPr lang="fr-BE" dirty="0" err="1" smtClean="0"/>
              <a:t>harmonization</a:t>
            </a:r>
            <a:endParaRPr lang="fr-BE" dirty="0" smtClean="0"/>
          </a:p>
          <a:p>
            <a:r>
              <a:rPr lang="fr-BE" dirty="0" err="1" smtClean="0"/>
              <a:t>Covers</a:t>
            </a:r>
            <a:r>
              <a:rPr lang="fr-BE" dirty="0" smtClean="0"/>
              <a:t>:</a:t>
            </a:r>
          </a:p>
          <a:p>
            <a:pPr lvl="1"/>
            <a:r>
              <a:rPr lang="fr-BE" dirty="0" err="1" smtClean="0"/>
              <a:t>Withholding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endParaRPr lang="fr-BE" dirty="0" smtClean="0"/>
          </a:p>
          <a:p>
            <a:pPr lvl="1"/>
            <a:r>
              <a:rPr lang="fr-BE" dirty="0" err="1" smtClean="0"/>
              <a:t>Dividend</a:t>
            </a:r>
            <a:r>
              <a:rPr lang="fr-BE" dirty="0" smtClean="0"/>
              <a:t> taxation</a:t>
            </a:r>
          </a:p>
          <a:p>
            <a:r>
              <a:rPr lang="fr-BE" dirty="0" err="1" smtClean="0"/>
              <a:t>Does</a:t>
            </a:r>
            <a:r>
              <a:rPr lang="fr-BE" dirty="0" smtClean="0"/>
              <a:t> not </a:t>
            </a:r>
            <a:r>
              <a:rPr lang="fr-BE" dirty="0" err="1" smtClean="0"/>
              <a:t>cover</a:t>
            </a:r>
            <a:r>
              <a:rPr lang="fr-BE" smtClean="0"/>
              <a:t> taxation of:</a:t>
            </a:r>
            <a:endParaRPr lang="fr-BE" dirty="0" smtClean="0"/>
          </a:p>
          <a:p>
            <a:pPr lvl="1"/>
            <a:r>
              <a:rPr lang="fr-BE" dirty="0" smtClean="0"/>
              <a:t>Capital gains on </a:t>
            </a:r>
            <a:r>
              <a:rPr lang="fr-BE" dirty="0" err="1" smtClean="0"/>
              <a:t>shares</a:t>
            </a:r>
            <a:endParaRPr lang="fr-BE" dirty="0" smtClean="0"/>
          </a:p>
          <a:p>
            <a:pPr lvl="1"/>
            <a:r>
              <a:rPr lang="fr-BE" dirty="0" smtClean="0"/>
              <a:t>Liquidation </a:t>
            </a:r>
            <a:r>
              <a:rPr lang="fr-BE" dirty="0" err="1" smtClean="0"/>
              <a:t>dividends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EU: </a:t>
            </a:r>
            <a:r>
              <a:rPr lang="fr-BE" dirty="0" smtClean="0"/>
              <a:t>Parent </a:t>
            </a:r>
            <a:r>
              <a:rPr lang="fr-BE" dirty="0" err="1" smtClean="0"/>
              <a:t>Subsidiary</a:t>
            </a:r>
            <a:r>
              <a:rPr lang="fr-BE" dirty="0" smtClean="0"/>
              <a:t> Directive</a:t>
            </a:r>
            <a:endParaRPr lang="fr-BE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5257800"/>
          </a:xfrm>
        </p:spPr>
        <p:txBody>
          <a:bodyPr/>
          <a:lstStyle/>
          <a:p>
            <a:r>
              <a:rPr lang="fr-BE" dirty="0"/>
              <a:t>Conditions</a:t>
            </a:r>
          </a:p>
          <a:p>
            <a:pPr lvl="1"/>
            <a:r>
              <a:rPr lang="fr-BE" dirty="0"/>
              <a:t>Participation: </a:t>
            </a:r>
            <a:r>
              <a:rPr lang="fr-BE" dirty="0" smtClean="0"/>
              <a:t>25%, </a:t>
            </a:r>
            <a:r>
              <a:rPr lang="fr-BE" dirty="0" err="1" smtClean="0"/>
              <a:t>reduced</a:t>
            </a:r>
            <a:r>
              <a:rPr lang="fr-BE" dirty="0" smtClean="0"/>
              <a:t> to 10</a:t>
            </a:r>
            <a:r>
              <a:rPr lang="fr-BE" dirty="0"/>
              <a:t>% ou </a:t>
            </a:r>
            <a:r>
              <a:rPr lang="fr-BE" dirty="0" smtClean="0"/>
              <a:t>2.500.000</a:t>
            </a:r>
            <a:r>
              <a:rPr lang="fr-BE" dirty="0"/>
              <a:t>€</a:t>
            </a:r>
          </a:p>
          <a:p>
            <a:pPr lvl="1"/>
            <a:r>
              <a:rPr lang="fr-BE" dirty="0" smtClean="0"/>
              <a:t>Full </a:t>
            </a:r>
            <a:r>
              <a:rPr lang="fr-BE" dirty="0" err="1" smtClean="0"/>
              <a:t>ownership</a:t>
            </a:r>
            <a:r>
              <a:rPr lang="fr-BE" dirty="0" smtClean="0"/>
              <a:t> </a:t>
            </a:r>
          </a:p>
          <a:p>
            <a:pPr lvl="2"/>
            <a:r>
              <a:rPr lang="fr-BE" dirty="0" smtClean="0"/>
              <a:t>as </a:t>
            </a:r>
            <a:r>
              <a:rPr lang="fr-BE" dirty="0" err="1" smtClean="0"/>
              <a:t>opposed</a:t>
            </a:r>
            <a:r>
              <a:rPr lang="fr-BE" dirty="0" smtClean="0"/>
              <a:t> to </a:t>
            </a:r>
            <a:r>
              <a:rPr lang="fr-BE" dirty="0" err="1" smtClean="0"/>
              <a:t>usufruct</a:t>
            </a:r>
            <a:endParaRPr lang="fr-BE" dirty="0" smtClean="0"/>
          </a:p>
          <a:p>
            <a:pPr marL="914400" lvl="2" indent="0">
              <a:buNone/>
            </a:pPr>
            <a:r>
              <a:rPr lang="fr-BE" dirty="0" smtClean="0"/>
              <a:t>(</a:t>
            </a:r>
            <a:r>
              <a:rPr lang="fr-BE" dirty="0" smtClean="0">
                <a:hlinkClick r:id="rId2"/>
              </a:rPr>
              <a:t>ECJ, </a:t>
            </a:r>
            <a:r>
              <a:rPr lang="fr-BE" i="1" dirty="0">
                <a:hlinkClick r:id="rId2"/>
              </a:rPr>
              <a:t>Vergers du Vieux </a:t>
            </a:r>
            <a:r>
              <a:rPr lang="fr-BE" i="1" dirty="0" err="1">
                <a:hlinkClick r:id="rId2"/>
              </a:rPr>
              <a:t>Tauve</a:t>
            </a:r>
            <a:r>
              <a:rPr lang="fr-BE" dirty="0"/>
              <a:t>)</a:t>
            </a:r>
          </a:p>
          <a:p>
            <a:pPr lvl="1"/>
            <a:r>
              <a:rPr lang="fr-BE" dirty="0" smtClean="0"/>
              <a:t>2 </a:t>
            </a:r>
            <a:r>
              <a:rPr lang="fr-BE" dirty="0" err="1" smtClean="0"/>
              <a:t>years</a:t>
            </a:r>
            <a:endParaRPr lang="fr-BE" dirty="0" smtClean="0"/>
          </a:p>
          <a:p>
            <a:pPr lvl="2"/>
            <a:r>
              <a:rPr lang="fr-BE" dirty="0" err="1" smtClean="0"/>
              <a:t>Possibly</a:t>
            </a:r>
            <a:r>
              <a:rPr lang="fr-BE" dirty="0" smtClean="0"/>
              <a:t> </a:t>
            </a:r>
            <a:r>
              <a:rPr lang="fr-BE" dirty="0" err="1" smtClean="0"/>
              <a:t>straddling</a:t>
            </a:r>
            <a:endParaRPr lang="fr-BE" dirty="0" smtClean="0"/>
          </a:p>
          <a:p>
            <a:pPr marL="914400" lvl="2" indent="0">
              <a:buNone/>
            </a:pPr>
            <a:r>
              <a:rPr lang="fr-BE" dirty="0" smtClean="0"/>
              <a:t>(</a:t>
            </a:r>
            <a:r>
              <a:rPr lang="fr-BE" dirty="0" smtClean="0">
                <a:hlinkClick r:id="rId3"/>
              </a:rPr>
              <a:t>ECJ, </a:t>
            </a:r>
            <a:r>
              <a:rPr lang="fr-BE" i="1" dirty="0" err="1" smtClean="0">
                <a:hlinkClick r:id="rId3"/>
              </a:rPr>
              <a:t>Denkavit</a:t>
            </a:r>
            <a:r>
              <a:rPr lang="fr-BE" dirty="0" smtClean="0"/>
              <a:t>)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EU: </a:t>
            </a:r>
            <a:r>
              <a:rPr lang="fr-BE" dirty="0" smtClean="0"/>
              <a:t>Parent </a:t>
            </a:r>
            <a:r>
              <a:rPr lang="fr-BE" dirty="0" err="1" smtClean="0"/>
              <a:t>Subsidiary</a:t>
            </a:r>
            <a:r>
              <a:rPr lang="fr-BE" dirty="0" smtClean="0"/>
              <a:t> Directive</a:t>
            </a:r>
            <a:endParaRPr lang="fr-BE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71612"/>
            <a:ext cx="8062913" cy="5286388"/>
          </a:xfrm>
        </p:spPr>
        <p:txBody>
          <a:bodyPr/>
          <a:lstStyle/>
          <a:p>
            <a:r>
              <a:rPr lang="fr-BE" dirty="0" smtClean="0"/>
              <a:t>Exclusions</a:t>
            </a:r>
            <a:endParaRPr lang="fr-BE" dirty="0"/>
          </a:p>
          <a:p>
            <a:pPr lvl="1"/>
            <a:r>
              <a:rPr lang="fr-BE" dirty="0" err="1" smtClean="0"/>
              <a:t>Companies</a:t>
            </a:r>
            <a:r>
              <a:rPr lang="fr-BE" dirty="0" smtClean="0"/>
              <a:t> </a:t>
            </a:r>
            <a:endParaRPr lang="fr-BE" dirty="0"/>
          </a:p>
          <a:p>
            <a:pPr lvl="2"/>
            <a:r>
              <a:rPr lang="fr-BE" dirty="0" smtClean="0"/>
              <a:t>Not </a:t>
            </a:r>
            <a:r>
              <a:rPr lang="fr-BE" dirty="0" err="1" smtClean="0"/>
              <a:t>having</a:t>
            </a:r>
            <a:r>
              <a:rPr lang="fr-BE" dirty="0" smtClean="0"/>
              <a:t> one of the </a:t>
            </a:r>
            <a:r>
              <a:rPr lang="fr-BE" dirty="0" err="1" smtClean="0"/>
              <a:t>required</a:t>
            </a:r>
            <a:r>
              <a:rPr lang="fr-BE" dirty="0" smtClean="0"/>
              <a:t> </a:t>
            </a:r>
            <a:r>
              <a:rPr lang="fr-BE" dirty="0" err="1" smtClean="0"/>
              <a:t>forms</a:t>
            </a:r>
            <a:endParaRPr lang="fr-BE" dirty="0" smtClean="0"/>
          </a:p>
          <a:p>
            <a:pPr lvl="2"/>
            <a:r>
              <a:rPr lang="fr-BE" dirty="0" smtClean="0"/>
              <a:t>Not </a:t>
            </a:r>
            <a:r>
              <a:rPr lang="fr-BE" dirty="0" err="1" smtClean="0"/>
              <a:t>subject</a:t>
            </a:r>
            <a:r>
              <a:rPr lang="fr-BE" dirty="0" smtClean="0"/>
              <a:t> to </a:t>
            </a:r>
            <a:r>
              <a:rPr lang="fr-BE" dirty="0" err="1" smtClean="0"/>
              <a:t>tax</a:t>
            </a:r>
            <a:endParaRPr lang="fr-BE" dirty="0"/>
          </a:p>
          <a:p>
            <a:pPr lvl="1"/>
            <a:r>
              <a:rPr lang="en-US" dirty="0" smtClean="0"/>
              <a:t>”This </a:t>
            </a:r>
            <a:r>
              <a:rPr lang="en-US" dirty="0"/>
              <a:t>Directive shall not preclude the application of domestic or agreement-based provisions required for the </a:t>
            </a:r>
            <a:r>
              <a:rPr lang="en-US" dirty="0">
                <a:solidFill>
                  <a:srgbClr val="FF0000"/>
                </a:solidFill>
              </a:rPr>
              <a:t>prevention of fraud or </a:t>
            </a:r>
            <a:r>
              <a:rPr lang="en-US" dirty="0" smtClean="0">
                <a:solidFill>
                  <a:srgbClr val="FF0000"/>
                </a:solidFill>
              </a:rPr>
              <a:t>abuse</a:t>
            </a:r>
            <a:r>
              <a:rPr lang="en-US" dirty="0" smtClean="0"/>
              <a:t>”, e.g.</a:t>
            </a:r>
          </a:p>
          <a:p>
            <a:pPr lvl="2"/>
            <a:r>
              <a:rPr lang="en-US" dirty="0" smtClean="0"/>
              <a:t>Requirement of underlying taxation</a:t>
            </a:r>
          </a:p>
          <a:p>
            <a:pPr lvl="2"/>
            <a:r>
              <a:rPr lang="en-US" dirty="0" smtClean="0"/>
              <a:t>Look through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EU: </a:t>
            </a:r>
            <a:r>
              <a:rPr lang="fr-BE" dirty="0" smtClean="0"/>
              <a:t>Parent </a:t>
            </a:r>
            <a:r>
              <a:rPr lang="fr-BE" dirty="0" err="1" smtClean="0"/>
              <a:t>Subsidiary</a:t>
            </a:r>
            <a:r>
              <a:rPr lang="fr-BE" dirty="0" smtClean="0"/>
              <a:t> Directive </a:t>
            </a:r>
            <a:br>
              <a:rPr lang="fr-BE" dirty="0" smtClean="0"/>
            </a:br>
            <a:r>
              <a:rPr lang="fr-BE" dirty="0" err="1" smtClean="0"/>
              <a:t>Rules</a:t>
            </a:r>
            <a:endParaRPr lang="fr-BE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r>
              <a:rPr lang="fr-BE" dirty="0" smtClean="0"/>
              <a:t>Source State: no WHT</a:t>
            </a:r>
          </a:p>
          <a:p>
            <a:r>
              <a:rPr lang="fr-BE" dirty="0" smtClean="0"/>
              <a:t>State of</a:t>
            </a:r>
          </a:p>
          <a:p>
            <a:pPr lvl="1"/>
            <a:r>
              <a:rPr lang="fr-BE" dirty="0" err="1" smtClean="0"/>
              <a:t>Residence</a:t>
            </a:r>
            <a:r>
              <a:rPr lang="fr-BE" dirty="0" smtClean="0"/>
              <a:t> or</a:t>
            </a:r>
          </a:p>
          <a:p>
            <a:pPr lvl="1"/>
            <a:r>
              <a:rPr lang="fr-BE" dirty="0" smtClean="0"/>
              <a:t>Permanent establishment</a:t>
            </a:r>
          </a:p>
          <a:p>
            <a:r>
              <a:rPr lang="fr-BE" dirty="0" smtClean="0"/>
              <a:t>Must</a:t>
            </a:r>
            <a:endParaRPr lang="fr-BE" dirty="0"/>
          </a:p>
          <a:p>
            <a:pPr lvl="1"/>
            <a:r>
              <a:rPr lang="fr-BE" dirty="0" smtClean="0"/>
              <a:t>Exempt</a:t>
            </a:r>
          </a:p>
          <a:p>
            <a:pPr lvl="1"/>
            <a:r>
              <a:rPr lang="fr-BE" dirty="0" err="1" smtClean="0"/>
              <a:t>Allow</a:t>
            </a:r>
            <a:r>
              <a:rPr lang="fr-BE" dirty="0" smtClean="0"/>
              <a:t> </a:t>
            </a:r>
            <a:r>
              <a:rPr lang="fr-BE" dirty="0" err="1" smtClean="0"/>
              <a:t>credit</a:t>
            </a:r>
            <a:r>
              <a:rPr lang="fr-BE" dirty="0" smtClean="0"/>
              <a:t> </a:t>
            </a:r>
          </a:p>
          <a:p>
            <a:pPr lvl="1"/>
            <a:endParaRPr lang="fr-BE" dirty="0" smtClean="0"/>
          </a:p>
          <a:p>
            <a:pPr lvl="1"/>
            <a:endParaRPr lang="fr-BE" dirty="0"/>
          </a:p>
          <a:p>
            <a:pPr lvl="2"/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EU: </a:t>
            </a:r>
            <a:r>
              <a:rPr lang="fr-BE" dirty="0" smtClean="0"/>
              <a:t>Parent </a:t>
            </a:r>
            <a:r>
              <a:rPr lang="fr-BE" dirty="0" err="1" smtClean="0"/>
              <a:t>Subsidiary</a:t>
            </a:r>
            <a:r>
              <a:rPr lang="fr-BE" dirty="0" smtClean="0"/>
              <a:t> Directive </a:t>
            </a:r>
            <a:br>
              <a:rPr lang="fr-BE" dirty="0" smtClean="0"/>
            </a:br>
            <a:r>
              <a:rPr lang="fr-BE" dirty="0" err="1" smtClean="0"/>
              <a:t>Rules</a:t>
            </a:r>
            <a:endParaRPr lang="fr-BE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r>
              <a:rPr lang="fr-BE" dirty="0" smtClean="0"/>
              <a:t>Exemption</a:t>
            </a:r>
          </a:p>
          <a:p>
            <a:pPr lvl="1"/>
            <a:r>
              <a:rPr lang="fr-BE" dirty="0" smtClean="0"/>
              <a:t>« refrain </a:t>
            </a: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 smtClean="0"/>
              <a:t>taxing</a:t>
            </a:r>
            <a:r>
              <a:rPr lang="fr-BE" dirty="0" smtClean="0"/>
              <a:t> »</a:t>
            </a:r>
          </a:p>
          <a:p>
            <a:pPr lvl="2"/>
            <a:r>
              <a:rPr lang="fr-BE" dirty="0" smtClean="0"/>
              <a:t>Not </a:t>
            </a:r>
            <a:r>
              <a:rPr lang="fr-BE" dirty="0" err="1" smtClean="0"/>
              <a:t>after</a:t>
            </a:r>
            <a:r>
              <a:rPr lang="fr-BE" dirty="0" smtClean="0"/>
              <a:t> </a:t>
            </a:r>
            <a:r>
              <a:rPr lang="fr-BE" dirty="0" err="1" smtClean="0"/>
              <a:t>wiping</a:t>
            </a:r>
            <a:r>
              <a:rPr lang="fr-BE" dirty="0" smtClean="0"/>
              <a:t> off </a:t>
            </a:r>
            <a:r>
              <a:rPr lang="fr-BE" dirty="0" err="1" smtClean="0"/>
              <a:t>losses</a:t>
            </a:r>
            <a:endParaRPr lang="fr-BE" dirty="0"/>
          </a:p>
          <a:p>
            <a:pPr marL="914400" lvl="2" indent="0">
              <a:buNone/>
            </a:pPr>
            <a:r>
              <a:rPr lang="fr-BE" dirty="0" smtClean="0"/>
              <a:t>(</a:t>
            </a:r>
            <a:r>
              <a:rPr lang="fr-BE" dirty="0" smtClean="0">
                <a:hlinkClick r:id="rId2"/>
              </a:rPr>
              <a:t>ECJ </a:t>
            </a:r>
            <a:r>
              <a:rPr lang="en-GB" i="1" dirty="0" err="1" smtClean="0">
                <a:hlinkClick r:id="rId2"/>
              </a:rPr>
              <a:t>Cobelfret</a:t>
            </a:r>
            <a:r>
              <a:rPr lang="en-GB" dirty="0" smtClean="0">
                <a:hlinkClick r:id="rId2"/>
              </a:rPr>
              <a:t> No</a:t>
            </a:r>
            <a:r>
              <a:rPr lang="en-GB" dirty="0">
                <a:hlinkClick r:id="rId2"/>
              </a:rPr>
              <a:t>. </a:t>
            </a:r>
            <a:r>
              <a:rPr lang="en-GB" dirty="0" smtClean="0">
                <a:hlinkClick r:id="rId2"/>
              </a:rPr>
              <a:t>C-138/07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Expenses and losses </a:t>
            </a:r>
          </a:p>
          <a:p>
            <a:pPr lvl="2"/>
            <a:r>
              <a:rPr lang="en-GB" dirty="0" smtClean="0"/>
              <a:t>Not harmonized</a:t>
            </a:r>
          </a:p>
          <a:p>
            <a:pPr lvl="2"/>
            <a:r>
              <a:rPr lang="en-GB" dirty="0" smtClean="0"/>
              <a:t>Possible flat disallowance of 5%</a:t>
            </a:r>
          </a:p>
          <a:p>
            <a:pPr lvl="1"/>
            <a:endParaRPr lang="fr-BE" dirty="0" smtClean="0"/>
          </a:p>
          <a:p>
            <a:pPr lvl="1"/>
            <a:endParaRPr lang="fr-BE" dirty="0"/>
          </a:p>
          <a:p>
            <a:pPr lvl="2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3406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EU: </a:t>
            </a:r>
            <a:r>
              <a:rPr lang="fr-BE" dirty="0" smtClean="0"/>
              <a:t>Parent </a:t>
            </a:r>
            <a:r>
              <a:rPr lang="fr-BE" dirty="0" err="1" smtClean="0"/>
              <a:t>Subsidiary</a:t>
            </a:r>
            <a:r>
              <a:rPr lang="fr-BE" dirty="0" smtClean="0"/>
              <a:t> Directive</a:t>
            </a:r>
            <a:br>
              <a:rPr lang="fr-BE" dirty="0" smtClean="0"/>
            </a:br>
            <a:r>
              <a:rPr lang="fr-BE" dirty="0" err="1" smtClean="0"/>
              <a:t>Rules</a:t>
            </a:r>
            <a:endParaRPr lang="fr-BE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r>
              <a:rPr lang="en-GB" sz="3200" dirty="0" smtClean="0">
                <a:ea typeface="+mn-ea"/>
              </a:rPr>
              <a:t>Credit </a:t>
            </a:r>
          </a:p>
          <a:p>
            <a:pPr lvl="1"/>
            <a:r>
              <a:rPr lang="en-GB" dirty="0" smtClean="0">
                <a:ea typeface="+mn-ea"/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tax</a:t>
            </a:r>
            <a:r>
              <a:rPr lang="en-US" dirty="0"/>
              <a:t> such profits while authorizing the parent company to </a:t>
            </a:r>
            <a:r>
              <a:rPr lang="en-US" dirty="0">
                <a:solidFill>
                  <a:srgbClr val="FF0000"/>
                </a:solidFill>
              </a:rPr>
              <a:t>deduct</a:t>
            </a:r>
            <a:r>
              <a:rPr lang="en-US" dirty="0"/>
              <a:t> from the amount of tax due </a:t>
            </a:r>
            <a:r>
              <a:rPr lang="en-US" dirty="0">
                <a:solidFill>
                  <a:srgbClr val="FF0000"/>
                </a:solidFill>
              </a:rPr>
              <a:t>that fraction </a:t>
            </a:r>
            <a:r>
              <a:rPr lang="en-US" dirty="0"/>
              <a:t>of the corporation tax paid by the subsidiary </a:t>
            </a:r>
            <a:r>
              <a:rPr lang="en-US" dirty="0">
                <a:solidFill>
                  <a:srgbClr val="FF0000"/>
                </a:solidFill>
              </a:rPr>
              <a:t>which relates </a:t>
            </a:r>
            <a:r>
              <a:rPr lang="en-US" dirty="0"/>
              <a:t>to those </a:t>
            </a:r>
            <a:r>
              <a:rPr lang="en-US" dirty="0" smtClean="0"/>
              <a:t>profits“</a:t>
            </a:r>
          </a:p>
          <a:p>
            <a:pPr lvl="1"/>
            <a:r>
              <a:rPr lang="en-US" dirty="0" smtClean="0"/>
              <a:t>Credit</a:t>
            </a:r>
          </a:p>
          <a:p>
            <a:pPr lvl="2"/>
            <a:r>
              <a:rPr lang="en-US" dirty="0" smtClean="0"/>
              <a:t>WHT</a:t>
            </a:r>
          </a:p>
          <a:p>
            <a:pPr lvl="2"/>
            <a:r>
              <a:rPr lang="en-US" dirty="0" smtClean="0"/>
              <a:t>Underlying corporate income tax</a:t>
            </a:r>
          </a:p>
          <a:p>
            <a:pPr lvl="2"/>
            <a:r>
              <a:rPr lang="en-US" dirty="0" smtClean="0"/>
              <a:t>Of direct and “any lower tier” subsidiaries</a:t>
            </a:r>
            <a:endParaRPr lang="en-GB" dirty="0" smtClean="0"/>
          </a:p>
          <a:p>
            <a:pPr lvl="1"/>
            <a:endParaRPr lang="fr-BE" dirty="0" smtClean="0"/>
          </a:p>
          <a:p>
            <a:pPr lvl="1"/>
            <a:endParaRPr lang="fr-BE" dirty="0"/>
          </a:p>
          <a:p>
            <a:pPr lvl="2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728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Off Shore </a:t>
            </a:r>
            <a:r>
              <a:rPr lang="fr-BE" dirty="0" err="1" smtClean="0"/>
              <a:t>Subsidiaries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Subsidiaries</a:t>
            </a:r>
            <a:r>
              <a:rPr lang="fr-BE" dirty="0" smtClean="0"/>
              <a:t> not </a:t>
            </a:r>
            <a:r>
              <a:rPr lang="fr-BE" dirty="0" err="1" smtClean="0"/>
              <a:t>subject</a:t>
            </a:r>
            <a:r>
              <a:rPr lang="fr-BE" dirty="0" smtClean="0"/>
              <a:t> to taxes</a:t>
            </a:r>
          </a:p>
          <a:p>
            <a:pPr lvl="1"/>
            <a:r>
              <a:rPr lang="fr-BE" dirty="0" smtClean="0"/>
              <a:t>General or </a:t>
            </a:r>
            <a:r>
              <a:rPr lang="fr-BE" dirty="0" err="1" smtClean="0"/>
              <a:t>special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</a:t>
            </a:r>
            <a:r>
              <a:rPr lang="fr-BE" dirty="0" err="1" smtClean="0"/>
              <a:t>haven</a:t>
            </a:r>
            <a:endParaRPr lang="fr-BE" dirty="0" smtClean="0"/>
          </a:p>
          <a:p>
            <a:r>
              <a:rPr lang="fr-BE" dirty="0" smtClean="0"/>
              <a:t>« </a:t>
            </a:r>
            <a:r>
              <a:rPr lang="fr-BE" dirty="0" err="1" smtClean="0"/>
              <a:t>Controlled</a:t>
            </a:r>
            <a:r>
              <a:rPr lang="fr-BE" dirty="0" smtClean="0"/>
              <a:t> </a:t>
            </a:r>
            <a:r>
              <a:rPr lang="fr-BE" dirty="0" err="1" smtClean="0"/>
              <a:t>Foreign</a:t>
            </a:r>
            <a:r>
              <a:rPr lang="fr-BE" dirty="0" smtClean="0"/>
              <a:t> Corporations »</a:t>
            </a:r>
          </a:p>
          <a:p>
            <a:pPr lvl="1"/>
            <a:r>
              <a:rPr lang="fr-BE" dirty="0" err="1" smtClean="0"/>
              <a:t>Denial</a:t>
            </a:r>
            <a:r>
              <a:rPr lang="fr-BE" dirty="0" smtClean="0"/>
              <a:t> of </a:t>
            </a:r>
            <a:r>
              <a:rPr lang="fr-BE" dirty="0" err="1" smtClean="0"/>
              <a:t>deferral</a:t>
            </a:r>
            <a:endParaRPr lang="fr-BE" dirty="0" smtClean="0"/>
          </a:p>
          <a:p>
            <a:pPr lvl="1"/>
            <a:r>
              <a:rPr lang="fr-BE" dirty="0" err="1" smtClean="0"/>
              <a:t>Technically</a:t>
            </a:r>
            <a:r>
              <a:rPr lang="fr-BE" dirty="0" smtClean="0"/>
              <a:t>:</a:t>
            </a:r>
          </a:p>
          <a:p>
            <a:pPr lvl="2"/>
            <a:r>
              <a:rPr lang="fr-BE" dirty="0" smtClean="0"/>
              <a:t>Taxation as transparent</a:t>
            </a:r>
          </a:p>
          <a:p>
            <a:pPr lvl="2"/>
            <a:r>
              <a:rPr lang="fr-BE" dirty="0" smtClean="0"/>
              <a:t>Taxation of a constructive </a:t>
            </a:r>
            <a:r>
              <a:rPr lang="fr-BE" dirty="0" err="1" smtClean="0"/>
              <a:t>dividend</a:t>
            </a:r>
            <a:endParaRPr lang="fr-BE" dirty="0" smtClean="0"/>
          </a:p>
          <a:p>
            <a:pPr lvl="1"/>
            <a:r>
              <a:rPr lang="fr-BE" dirty="0" smtClean="0"/>
              <a:t>Compatibility </a:t>
            </a:r>
            <a:r>
              <a:rPr lang="fr-BE" dirty="0" err="1" smtClean="0"/>
              <a:t>with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</a:t>
            </a:r>
            <a:r>
              <a:rPr lang="fr-BE" dirty="0" err="1" smtClean="0"/>
              <a:t>treaties</a:t>
            </a:r>
            <a:endParaRPr lang="fr-BE" dirty="0" smtClean="0"/>
          </a:p>
          <a:p>
            <a:pPr lvl="2"/>
            <a:r>
              <a:rPr lang="fr-BE" dirty="0" smtClean="0"/>
              <a:t>No: Schneider (</a:t>
            </a:r>
            <a:r>
              <a:rPr lang="fr-BE" dirty="0" smtClean="0">
                <a:hlinkClick r:id="rId2"/>
              </a:rPr>
              <a:t>French Council of State, 2002</a:t>
            </a:r>
            <a:r>
              <a:rPr lang="fr-BE" dirty="0" smtClean="0"/>
              <a:t>)</a:t>
            </a:r>
          </a:p>
          <a:p>
            <a:pPr lvl="2"/>
            <a:r>
              <a:rPr lang="fr-BE" dirty="0" err="1" smtClean="0"/>
              <a:t>Yes</a:t>
            </a:r>
            <a:r>
              <a:rPr lang="fr-BE" dirty="0" smtClean="0"/>
              <a:t>: (</a:t>
            </a:r>
            <a:r>
              <a:rPr lang="fr-BE" dirty="0" err="1" smtClean="0"/>
              <a:t>Finnish</a:t>
            </a:r>
            <a:r>
              <a:rPr lang="fr-BE" dirty="0" smtClean="0"/>
              <a:t> </a:t>
            </a:r>
            <a:r>
              <a:rPr lang="fr-BE" dirty="0" err="1" smtClean="0"/>
              <a:t>supr</a:t>
            </a:r>
            <a:r>
              <a:rPr lang="fr-BE" dirty="0" smtClean="0"/>
              <a:t>. </a:t>
            </a:r>
            <a:r>
              <a:rPr lang="fr-BE" dirty="0" err="1" smtClean="0"/>
              <a:t>admin</a:t>
            </a:r>
            <a:r>
              <a:rPr lang="fr-BE" dirty="0" smtClean="0"/>
              <a:t> Ct, 2002)</a:t>
            </a:r>
            <a:endParaRPr lang="fr-B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Interest</a:t>
            </a:r>
            <a:r>
              <a:rPr lang="fr-BE" dirty="0" smtClean="0"/>
              <a:t> </a:t>
            </a:r>
            <a:r>
              <a:rPr lang="fr-BE" dirty="0" smtClean="0"/>
              <a:t>and Royalties </a:t>
            </a:r>
            <a:br>
              <a:rPr lang="fr-BE" dirty="0" smtClean="0"/>
            </a:b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Affiliates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Standard practice</a:t>
            </a:r>
          </a:p>
          <a:p>
            <a:pPr lvl="1"/>
            <a:r>
              <a:rPr lang="fr-BE" dirty="0" err="1" smtClean="0"/>
              <a:t>Payor</a:t>
            </a:r>
            <a:r>
              <a:rPr lang="fr-BE" dirty="0" smtClean="0"/>
              <a:t>:</a:t>
            </a:r>
          </a:p>
          <a:p>
            <a:pPr lvl="2"/>
            <a:r>
              <a:rPr lang="fr-BE" dirty="0" err="1" smtClean="0"/>
              <a:t>Interest</a:t>
            </a:r>
            <a:r>
              <a:rPr lang="fr-BE" dirty="0" smtClean="0"/>
              <a:t> </a:t>
            </a:r>
            <a:r>
              <a:rPr lang="fr-BE" dirty="0" err="1" smtClean="0"/>
              <a:t>deductible</a:t>
            </a:r>
            <a:r>
              <a:rPr lang="fr-BE" dirty="0" smtClean="0"/>
              <a:t> as business </a:t>
            </a:r>
            <a:r>
              <a:rPr lang="fr-BE" dirty="0" err="1" smtClean="0"/>
              <a:t>expense</a:t>
            </a:r>
            <a:endParaRPr lang="fr-BE" dirty="0" smtClean="0"/>
          </a:p>
          <a:p>
            <a:pPr lvl="3"/>
            <a:r>
              <a:rPr lang="fr-BE" dirty="0" smtClean="0"/>
              <a:t>May </a:t>
            </a:r>
            <a:r>
              <a:rPr lang="fr-BE" dirty="0" err="1" smtClean="0"/>
              <a:t>strip</a:t>
            </a:r>
            <a:r>
              <a:rPr lang="fr-BE" dirty="0" smtClean="0"/>
              <a:t> profits</a:t>
            </a:r>
          </a:p>
          <a:p>
            <a:pPr lvl="2"/>
            <a:r>
              <a:rPr lang="fr-BE" dirty="0" err="1" smtClean="0"/>
              <a:t>Disallowance</a:t>
            </a:r>
            <a:r>
              <a:rPr lang="fr-BE" dirty="0" smtClean="0"/>
              <a:t> </a:t>
            </a:r>
            <a:r>
              <a:rPr lang="fr-BE" dirty="0" err="1" smtClean="0"/>
              <a:t>limits</a:t>
            </a:r>
            <a:endParaRPr lang="fr-BE" dirty="0" smtClean="0"/>
          </a:p>
          <a:p>
            <a:pPr lvl="3"/>
            <a:r>
              <a:rPr lang="fr-BE" dirty="0" err="1" smtClean="0"/>
              <a:t>Market</a:t>
            </a:r>
            <a:r>
              <a:rPr lang="fr-BE" dirty="0" smtClean="0"/>
              <a:t> rate</a:t>
            </a:r>
          </a:p>
          <a:p>
            <a:pPr lvl="3"/>
            <a:r>
              <a:rPr lang="fr-BE" dirty="0" err="1" smtClean="0"/>
              <a:t>Interest</a:t>
            </a:r>
            <a:endParaRPr lang="fr-BE" dirty="0"/>
          </a:p>
          <a:p>
            <a:pPr lvl="4"/>
            <a:r>
              <a:rPr lang="fr-BE" dirty="0" err="1" smtClean="0"/>
              <a:t>Thin</a:t>
            </a:r>
            <a:r>
              <a:rPr lang="fr-BE" dirty="0" smtClean="0"/>
              <a:t> </a:t>
            </a:r>
            <a:r>
              <a:rPr lang="fr-BE" dirty="0" smtClean="0"/>
              <a:t>capitalisation </a:t>
            </a:r>
            <a:r>
              <a:rPr lang="fr-BE" dirty="0" err="1" smtClean="0"/>
              <a:t>rules</a:t>
            </a:r>
            <a:r>
              <a:rPr lang="fr-BE" dirty="0" smtClean="0"/>
              <a:t> </a:t>
            </a:r>
            <a:r>
              <a:rPr lang="fr-BE" dirty="0" err="1" smtClean="0"/>
              <a:t>Disallow</a:t>
            </a:r>
            <a:r>
              <a:rPr lang="fr-BE" dirty="0" smtClean="0"/>
              <a:t> </a:t>
            </a:r>
            <a:r>
              <a:rPr lang="fr-BE" dirty="0" err="1" smtClean="0"/>
              <a:t>interest</a:t>
            </a:r>
            <a:r>
              <a:rPr lang="fr-BE" dirty="0" smtClean="0"/>
              <a:t> on excessive </a:t>
            </a:r>
            <a:r>
              <a:rPr lang="fr-BE" dirty="0" err="1" smtClean="0"/>
              <a:t>debt</a:t>
            </a:r>
            <a:r>
              <a:rPr lang="fr-BE" dirty="0" smtClean="0"/>
              <a:t> </a:t>
            </a:r>
            <a:r>
              <a:rPr lang="fr-BE" dirty="0" err="1" smtClean="0"/>
              <a:t>level</a:t>
            </a:r>
            <a:endParaRPr lang="fr-BE" dirty="0" smtClean="0"/>
          </a:p>
          <a:p>
            <a:pPr lvl="5">
              <a:buFont typeface="Wingdings" pitchFamily="2" charset="2"/>
              <a:buChar char="§"/>
            </a:pPr>
            <a:r>
              <a:rPr lang="fr-BE" dirty="0" err="1" smtClean="0"/>
              <a:t>Expressed</a:t>
            </a:r>
            <a:r>
              <a:rPr lang="fr-BE" dirty="0" smtClean="0"/>
              <a:t> </a:t>
            </a:r>
            <a:r>
              <a:rPr lang="fr-BE" i="1" dirty="0" err="1" smtClean="0"/>
              <a:t>e.g</a:t>
            </a:r>
            <a:r>
              <a:rPr lang="fr-BE" dirty="0" smtClean="0"/>
              <a:t>. as multiple of </a:t>
            </a:r>
            <a:r>
              <a:rPr lang="fr-BE" dirty="0" err="1" smtClean="0"/>
              <a:t>equity</a:t>
            </a:r>
            <a:endParaRPr lang="fr-BE" dirty="0" smtClean="0"/>
          </a:p>
          <a:p>
            <a:pPr lvl="4"/>
            <a:r>
              <a:rPr lang="fr-BE" dirty="0" smtClean="0"/>
              <a:t>Certain </a:t>
            </a:r>
            <a:r>
              <a:rPr lang="fr-BE" dirty="0" err="1" smtClean="0"/>
              <a:t>percentage</a:t>
            </a:r>
            <a:r>
              <a:rPr lang="fr-BE" dirty="0" smtClean="0"/>
              <a:t> of EBITDA </a:t>
            </a:r>
            <a:r>
              <a:rPr lang="fr-BE" dirty="0" err="1" smtClean="0"/>
              <a:t>etc</a:t>
            </a:r>
            <a:r>
              <a:rPr lang="fr-BE" dirty="0" smtClean="0"/>
              <a:t> </a:t>
            </a:r>
          </a:p>
          <a:p>
            <a:pPr lvl="2"/>
            <a:r>
              <a:rPr lang="fr-BE" dirty="0" err="1" smtClean="0"/>
              <a:t>When</a:t>
            </a:r>
            <a:r>
              <a:rPr lang="fr-BE" dirty="0" smtClean="0"/>
              <a:t> </a:t>
            </a:r>
            <a:r>
              <a:rPr lang="fr-BE" dirty="0" err="1" smtClean="0"/>
              <a:t>disallowed</a:t>
            </a:r>
            <a:r>
              <a:rPr lang="fr-BE" dirty="0" smtClean="0"/>
              <a:t>, </a:t>
            </a:r>
            <a:r>
              <a:rPr lang="fr-BE" dirty="0" err="1" smtClean="0"/>
              <a:t>recharacterized</a:t>
            </a:r>
            <a:r>
              <a:rPr lang="fr-BE" dirty="0" smtClean="0"/>
              <a:t> as </a:t>
            </a:r>
            <a:r>
              <a:rPr lang="fr-BE" dirty="0" err="1" smtClean="0"/>
              <a:t>dividends</a:t>
            </a:r>
            <a:r>
              <a:rPr lang="fr-BE" dirty="0" smtClean="0"/>
              <a:t>?</a:t>
            </a:r>
          </a:p>
          <a:p>
            <a:pPr lvl="1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6658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Problem</a:t>
            </a:r>
            <a:r>
              <a:rPr lang="fr-BE" dirty="0" smtClean="0"/>
              <a:t> setting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Group: a transnational set of branches and subsidiaries, each of which makes profits or losses</a:t>
            </a:r>
          </a:p>
          <a:p>
            <a:r>
              <a:rPr lang="en-US" dirty="0" smtClean="0"/>
              <a:t>One or more taxpayers?</a:t>
            </a:r>
          </a:p>
          <a:p>
            <a:pPr lvl="1"/>
            <a:r>
              <a:rPr lang="en-US" dirty="0" smtClean="0"/>
              <a:t>Within a State or worldwide?</a:t>
            </a:r>
          </a:p>
          <a:p>
            <a:pPr lvl="1"/>
            <a:r>
              <a:rPr lang="en-US" dirty="0" smtClean="0"/>
              <a:t>Technically or economically? </a:t>
            </a:r>
          </a:p>
          <a:p>
            <a:pPr lvl="1"/>
            <a:r>
              <a:rPr lang="en-US" dirty="0" smtClean="0"/>
              <a:t>Consolidation or parent/subsidiary regime?</a:t>
            </a:r>
          </a:p>
          <a:p>
            <a:r>
              <a:rPr lang="en-US" dirty="0" smtClean="0"/>
              <a:t>Tax Planning: minimizing the tax burden of the ultimate </a:t>
            </a:r>
            <a:r>
              <a:rPr lang="en-US" dirty="0" smtClean="0"/>
              <a:t>shareholder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Interest</a:t>
            </a:r>
            <a:r>
              <a:rPr lang="fr-BE" dirty="0" smtClean="0"/>
              <a:t> </a:t>
            </a:r>
            <a:r>
              <a:rPr lang="fr-BE" dirty="0" err="1" smtClean="0"/>
              <a:t>from</a:t>
            </a:r>
            <a:r>
              <a:rPr lang="fr-BE" dirty="0" smtClean="0"/>
              <a:t> </a:t>
            </a:r>
            <a:r>
              <a:rPr lang="fr-BE" dirty="0" err="1" smtClean="0"/>
              <a:t>Affiliates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practice</a:t>
            </a:r>
          </a:p>
          <a:p>
            <a:pPr lvl="1"/>
            <a:r>
              <a:rPr lang="en-US" dirty="0" smtClean="0"/>
              <a:t>Payee:</a:t>
            </a:r>
          </a:p>
          <a:p>
            <a:pPr lvl="2"/>
            <a:r>
              <a:rPr lang="en-US" dirty="0" smtClean="0"/>
              <a:t>WHT </a:t>
            </a:r>
          </a:p>
          <a:p>
            <a:pPr lvl="3"/>
            <a:r>
              <a:rPr lang="en-US" dirty="0" smtClean="0"/>
              <a:t>Limited to 10%</a:t>
            </a:r>
          </a:p>
          <a:p>
            <a:pPr lvl="4">
              <a:buFont typeface="Wingdings" pitchFamily="2" charset="2"/>
              <a:buChar char="§"/>
            </a:pPr>
            <a:r>
              <a:rPr lang="en-US" dirty="0" smtClean="0"/>
              <a:t>Sometimes higher than actual net profit</a:t>
            </a:r>
          </a:p>
          <a:p>
            <a:pPr lvl="4">
              <a:buFont typeface="Wingdings" pitchFamily="2" charset="2"/>
              <a:buChar char="§"/>
            </a:pPr>
            <a:r>
              <a:rPr lang="en-US" dirty="0" smtClean="0"/>
              <a:t>Numerous waivers</a:t>
            </a:r>
          </a:p>
          <a:p>
            <a:pPr lvl="3"/>
            <a:r>
              <a:rPr lang="en-US" dirty="0" smtClean="0"/>
              <a:t>Creditable in residence country</a:t>
            </a:r>
          </a:p>
          <a:p>
            <a:pPr lvl="4">
              <a:buFont typeface="Wingdings" pitchFamily="2" charset="2"/>
              <a:buChar char="§"/>
            </a:pPr>
            <a:r>
              <a:rPr lang="en-US" dirty="0" smtClean="0"/>
              <a:t>May be abused</a:t>
            </a:r>
          </a:p>
          <a:p>
            <a:pPr lvl="4">
              <a:buFont typeface="Wingdings" pitchFamily="2" charset="2"/>
              <a:buChar char="§"/>
            </a:pPr>
            <a:r>
              <a:rPr lang="en-US" dirty="0" smtClean="0"/>
              <a:t>”anti-channeling” rules</a:t>
            </a:r>
          </a:p>
          <a:p>
            <a:pPr lvl="2"/>
            <a:r>
              <a:rPr lang="en-US" dirty="0" smtClean="0"/>
              <a:t>Taxable 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18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EU Directive </a:t>
            </a:r>
            <a:r>
              <a:rPr lang="en-US" dirty="0">
                <a:hlinkClick r:id="rId2"/>
              </a:rPr>
              <a:t>2003/49/EC of 3 June 2003</a:t>
            </a:r>
            <a:endParaRPr lang="en-US" dirty="0"/>
          </a:p>
          <a:p>
            <a:r>
              <a:rPr lang="en-US" dirty="0" smtClean="0"/>
              <a:t>Affiliates: 25%</a:t>
            </a:r>
          </a:p>
          <a:p>
            <a:pPr lvl="1"/>
            <a:r>
              <a:rPr lang="en-US" dirty="0" smtClean="0"/>
              <a:t>Either way</a:t>
            </a:r>
          </a:p>
          <a:p>
            <a:pPr lvl="1"/>
            <a:r>
              <a:rPr lang="en-US" dirty="0" smtClean="0"/>
              <a:t>Or common holding</a:t>
            </a:r>
          </a:p>
          <a:p>
            <a:r>
              <a:rPr lang="en-US" dirty="0" smtClean="0"/>
              <a:t>Taxable in residence State</a:t>
            </a:r>
          </a:p>
          <a:p>
            <a:r>
              <a:rPr lang="en-US" dirty="0" smtClean="0"/>
              <a:t>No WHT</a:t>
            </a:r>
          </a:p>
          <a:p>
            <a:r>
              <a:rPr lang="en-US" dirty="0" smtClean="0"/>
              <a:t>Simplification and recip</a:t>
            </a:r>
            <a:r>
              <a:rPr lang="en-US" dirty="0"/>
              <a:t>r</a:t>
            </a:r>
            <a:r>
              <a:rPr lang="en-US" dirty="0" smtClean="0"/>
              <a:t>ocity</a:t>
            </a:r>
            <a:endParaRPr lang="en-US" dirty="0"/>
          </a:p>
        </p:txBody>
      </p:sp>
      <p:sp>
        <p:nvSpPr>
          <p:cNvPr id="4" name="Titre 3"/>
          <p:cNvSpPr txBox="1">
            <a:spLocks noGrp="1"/>
          </p:cNvSpPr>
          <p:nvPr>
            <p:ph type="title"/>
          </p:nvPr>
        </p:nvSpPr>
        <p:spPr>
          <a:xfrm>
            <a:off x="1670404" y="122863"/>
            <a:ext cx="58031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/>
              <a:t>Interest</a:t>
            </a:r>
            <a:r>
              <a:rPr lang="fr-BE" dirty="0"/>
              <a:t> and Royalties </a:t>
            </a:r>
            <a:br>
              <a:rPr lang="fr-BE" dirty="0"/>
            </a:b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/>
              <a:t>Affiliates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5924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Capital Gains and </a:t>
            </a:r>
            <a:r>
              <a:rPr lang="fr-BE" dirty="0" err="1" smtClean="0"/>
              <a:t>Losses</a:t>
            </a:r>
            <a:r>
              <a:rPr lang="fr-BE" dirty="0" smtClean="0"/>
              <a:t> </a:t>
            </a:r>
            <a:br>
              <a:rPr lang="fr-BE" dirty="0" smtClean="0"/>
            </a:br>
            <a:r>
              <a:rPr lang="fr-BE" dirty="0" smtClean="0"/>
              <a:t>on </a:t>
            </a:r>
            <a:r>
              <a:rPr lang="fr-BE" dirty="0" err="1" smtClean="0"/>
              <a:t>Shares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What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the </a:t>
            </a:r>
            <a:r>
              <a:rPr lang="fr-BE" dirty="0" err="1" smtClean="0"/>
              <a:t>economic</a:t>
            </a:r>
            <a:r>
              <a:rPr lang="fr-BE" dirty="0" smtClean="0"/>
              <a:t> substance of an </a:t>
            </a:r>
            <a:r>
              <a:rPr lang="fr-BE" dirty="0" err="1" smtClean="0"/>
              <a:t>increase</a:t>
            </a:r>
            <a:r>
              <a:rPr lang="fr-BE" dirty="0" smtClean="0"/>
              <a:t> of value of </a:t>
            </a:r>
            <a:r>
              <a:rPr lang="fr-BE" dirty="0" err="1" smtClean="0"/>
              <a:t>shares</a:t>
            </a:r>
            <a:r>
              <a:rPr lang="fr-BE" dirty="0" smtClean="0"/>
              <a:t>?</a:t>
            </a:r>
          </a:p>
          <a:p>
            <a:r>
              <a:rPr lang="fr-BE" dirty="0" smtClean="0"/>
              <a:t>The </a:t>
            </a:r>
            <a:r>
              <a:rPr lang="fr-BE" dirty="0" err="1" smtClean="0"/>
              <a:t>jurisdiction</a:t>
            </a:r>
            <a:r>
              <a:rPr lang="fr-BE" dirty="0" smtClean="0"/>
              <a:t> to </a:t>
            </a:r>
            <a:r>
              <a:rPr lang="fr-BE" dirty="0" err="1" smtClean="0"/>
              <a:t>tax</a:t>
            </a:r>
            <a:endParaRPr lang="fr-BE" dirty="0" smtClean="0"/>
          </a:p>
          <a:p>
            <a:pPr lvl="1"/>
            <a:r>
              <a:rPr lang="fr-BE" dirty="0" smtClean="0"/>
              <a:t>State of the parent or of the </a:t>
            </a:r>
            <a:r>
              <a:rPr lang="fr-BE" dirty="0" err="1" smtClean="0"/>
              <a:t>subsidiary</a:t>
            </a:r>
            <a:r>
              <a:rPr lang="fr-BE" smtClean="0"/>
              <a:t>?</a:t>
            </a:r>
            <a:endParaRPr lang="fr-BE" dirty="0" smtClean="0"/>
          </a:p>
          <a:p>
            <a:pPr lvl="1"/>
            <a:r>
              <a:rPr lang="fr-BE" dirty="0" smtClean="0"/>
              <a:t>Vodafone: sale by Cayman </a:t>
            </a:r>
            <a:r>
              <a:rPr lang="fr-BE" dirty="0" err="1" smtClean="0"/>
              <a:t>Islands</a:t>
            </a:r>
            <a:r>
              <a:rPr lang="fr-BE" dirty="0" smtClean="0"/>
              <a:t> </a:t>
            </a:r>
            <a:r>
              <a:rPr lang="fr-BE" dirty="0" err="1" smtClean="0"/>
              <a:t>Company</a:t>
            </a:r>
            <a:r>
              <a:rPr lang="fr-BE" dirty="0" smtClean="0"/>
              <a:t> of </a:t>
            </a:r>
            <a:r>
              <a:rPr lang="fr-BE" dirty="0" err="1" smtClean="0"/>
              <a:t>shares</a:t>
            </a:r>
            <a:r>
              <a:rPr lang="fr-BE" dirty="0" smtClean="0"/>
              <a:t> of CI </a:t>
            </a:r>
            <a:r>
              <a:rPr lang="fr-BE" dirty="0" err="1" smtClean="0"/>
              <a:t>Company</a:t>
            </a:r>
            <a:r>
              <a:rPr lang="fr-BE" dirty="0" smtClean="0"/>
              <a:t> </a:t>
            </a:r>
            <a:r>
              <a:rPr lang="fr-BE" dirty="0" err="1" smtClean="0"/>
              <a:t>indrectly</a:t>
            </a:r>
            <a:r>
              <a:rPr lang="fr-BE" dirty="0" smtClean="0"/>
              <a:t> holding </a:t>
            </a:r>
            <a:r>
              <a:rPr lang="fr-BE" dirty="0" err="1" smtClean="0"/>
              <a:t>sheres</a:t>
            </a:r>
            <a:r>
              <a:rPr lang="fr-BE" dirty="0" smtClean="0"/>
              <a:t> of </a:t>
            </a:r>
            <a:r>
              <a:rPr lang="fr-BE" dirty="0" err="1" smtClean="0"/>
              <a:t>Indian</a:t>
            </a:r>
            <a:r>
              <a:rPr lang="fr-BE" dirty="0" smtClean="0"/>
              <a:t> </a:t>
            </a:r>
            <a:r>
              <a:rPr lang="fr-BE" dirty="0" err="1" smtClean="0"/>
              <a:t>company</a:t>
            </a:r>
            <a:endParaRPr lang="fr-BE" dirty="0" smtClean="0"/>
          </a:p>
          <a:p>
            <a:pPr lvl="1">
              <a:buNone/>
            </a:pPr>
            <a:r>
              <a:rPr lang="fr-BE" dirty="0" smtClean="0"/>
              <a:t> (</a:t>
            </a:r>
            <a:r>
              <a:rPr lang="fr-BE" dirty="0" err="1" smtClean="0">
                <a:hlinkClick r:id="rId2"/>
              </a:rPr>
              <a:t>Supreme</a:t>
            </a:r>
            <a:r>
              <a:rPr lang="fr-BE" dirty="0" smtClean="0">
                <a:hlinkClick r:id="rId2"/>
              </a:rPr>
              <a:t> Ct. of </a:t>
            </a:r>
            <a:r>
              <a:rPr lang="fr-BE" dirty="0" err="1" smtClean="0">
                <a:hlinkClick r:id="rId2"/>
              </a:rPr>
              <a:t>India</a:t>
            </a:r>
            <a:r>
              <a:rPr lang="fr-BE" dirty="0" smtClean="0">
                <a:hlinkClick r:id="rId2"/>
              </a:rPr>
              <a:t>, 20 </a:t>
            </a:r>
            <a:r>
              <a:rPr lang="fr-BE" dirty="0" err="1" smtClean="0">
                <a:hlinkClick r:id="rId2"/>
              </a:rPr>
              <a:t>January</a:t>
            </a:r>
            <a:r>
              <a:rPr lang="fr-BE" dirty="0" smtClean="0">
                <a:hlinkClick r:id="rId2"/>
              </a:rPr>
              <a:t> 2012</a:t>
            </a:r>
            <a:r>
              <a:rPr lang="fr-BE" dirty="0" smtClean="0"/>
              <a:t>)</a:t>
            </a:r>
            <a:endParaRPr lang="fr-BE" dirty="0"/>
          </a:p>
          <a:p>
            <a:r>
              <a:rPr lang="fr-BE" dirty="0" smtClean="0"/>
              <a:t>The case for exemption</a:t>
            </a:r>
          </a:p>
          <a:p>
            <a:r>
              <a:rPr lang="fr-BE" dirty="0" err="1" smtClean="0"/>
              <a:t>What</a:t>
            </a:r>
            <a:r>
              <a:rPr lang="fr-BE" dirty="0" smtClean="0"/>
              <a:t> about </a:t>
            </a:r>
            <a:r>
              <a:rPr lang="fr-BE" dirty="0" err="1" smtClean="0"/>
              <a:t>losses</a:t>
            </a:r>
            <a:r>
              <a:rPr lang="fr-BE" dirty="0" smtClean="0"/>
              <a:t>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Foreign</a:t>
            </a:r>
            <a:r>
              <a:rPr lang="fr-BE" dirty="0" smtClean="0"/>
              <a:t> profits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State:</a:t>
            </a:r>
          </a:p>
          <a:p>
            <a:pPr lvl="1"/>
            <a:r>
              <a:rPr lang="en-US" dirty="0" smtClean="0"/>
              <a:t>Limited taxation of certain income, often gross</a:t>
            </a:r>
          </a:p>
          <a:p>
            <a:pPr lvl="2"/>
            <a:r>
              <a:rPr lang="en-US" dirty="0" smtClean="0"/>
              <a:t>Dividends, interest, royalties</a:t>
            </a:r>
          </a:p>
          <a:p>
            <a:pPr lvl="2"/>
            <a:r>
              <a:rPr lang="en-US" dirty="0" smtClean="0"/>
              <a:t>Artists</a:t>
            </a:r>
          </a:p>
          <a:p>
            <a:pPr lvl="1"/>
            <a:r>
              <a:rPr lang="en-US" dirty="0" smtClean="0"/>
              <a:t>Taxation of net profit attributable to permanent establishments</a:t>
            </a:r>
          </a:p>
          <a:p>
            <a:pPr lvl="2"/>
            <a:r>
              <a:rPr lang="en-US" dirty="0" smtClean="0"/>
              <a:t>Notion</a:t>
            </a:r>
          </a:p>
          <a:p>
            <a:pPr lvl="2"/>
            <a:r>
              <a:rPr lang="en-US" dirty="0" smtClean="0"/>
              <a:t>Attribution of</a:t>
            </a:r>
          </a:p>
          <a:p>
            <a:pPr lvl="3"/>
            <a:r>
              <a:rPr lang="en-US" dirty="0" smtClean="0"/>
              <a:t>Income</a:t>
            </a:r>
          </a:p>
          <a:p>
            <a:pPr lvl="3"/>
            <a:r>
              <a:rPr lang="en-US" dirty="0" smtClean="0"/>
              <a:t>Deductions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Foreign</a:t>
            </a:r>
            <a:r>
              <a:rPr lang="fr-BE" dirty="0" smtClean="0"/>
              <a:t> profits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Residence</a:t>
            </a:r>
            <a:r>
              <a:rPr lang="fr-BE" dirty="0" smtClean="0"/>
              <a:t> State: world </a:t>
            </a:r>
            <a:r>
              <a:rPr lang="fr-BE" dirty="0" err="1" smtClean="0"/>
              <a:t>wide</a:t>
            </a:r>
            <a:r>
              <a:rPr lang="fr-BE" dirty="0" smtClean="0"/>
              <a:t> profit</a:t>
            </a:r>
          </a:p>
          <a:p>
            <a:pPr lvl="1"/>
            <a:r>
              <a:rPr lang="fr-BE" dirty="0" smtClean="0"/>
              <a:t>Or territorial</a:t>
            </a:r>
          </a:p>
          <a:p>
            <a:pPr lvl="1"/>
            <a:r>
              <a:rPr lang="fr-BE" dirty="0" smtClean="0"/>
              <a:t>For profits </a:t>
            </a:r>
            <a:r>
              <a:rPr lang="fr-BE" dirty="0" err="1" smtClean="0"/>
              <a:t>taxed</a:t>
            </a:r>
            <a:r>
              <a:rPr lang="fr-BE" dirty="0" smtClean="0"/>
              <a:t> </a:t>
            </a:r>
            <a:r>
              <a:rPr lang="fr-BE" dirty="0" err="1" smtClean="0"/>
              <a:t>abroad</a:t>
            </a:r>
            <a:r>
              <a:rPr lang="fr-BE" dirty="0" smtClean="0"/>
              <a:t>: exemption or </a:t>
            </a:r>
            <a:r>
              <a:rPr lang="fr-BE" dirty="0" err="1" smtClean="0"/>
              <a:t>credit</a:t>
            </a:r>
            <a:endParaRPr lang="fr-BE" dirty="0" smtClean="0"/>
          </a:p>
          <a:p>
            <a:pPr>
              <a:buNone/>
            </a:pPr>
            <a:endParaRPr lang="fr-BE" dirty="0" smtClean="0"/>
          </a:p>
          <a:p>
            <a:endParaRPr lang="fr-B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Apportionment</a:t>
            </a:r>
            <a:r>
              <a:rPr lang="fr-BE" dirty="0" smtClean="0"/>
              <a:t> of </a:t>
            </a:r>
            <a:r>
              <a:rPr lang="fr-BE" dirty="0" err="1" smtClean="0"/>
              <a:t>income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Separate</a:t>
            </a:r>
            <a:r>
              <a:rPr lang="fr-BE" dirty="0" smtClean="0"/>
              <a:t> </a:t>
            </a:r>
            <a:r>
              <a:rPr lang="fr-BE" dirty="0" err="1" smtClean="0"/>
              <a:t>undertaking</a:t>
            </a:r>
            <a:endParaRPr lang="fr-BE" dirty="0" smtClean="0"/>
          </a:p>
          <a:p>
            <a:pPr lvl="1"/>
            <a:r>
              <a:rPr lang="fr-BE" dirty="0" smtClean="0"/>
              <a:t>« </a:t>
            </a:r>
            <a:r>
              <a:rPr lang="fr-BE" dirty="0" err="1" smtClean="0"/>
              <a:t>arm’s</a:t>
            </a:r>
            <a:r>
              <a:rPr lang="fr-BE" dirty="0" smtClean="0"/>
              <a:t> </a:t>
            </a:r>
            <a:r>
              <a:rPr lang="fr-BE" dirty="0" err="1" smtClean="0"/>
              <a:t>length</a:t>
            </a:r>
            <a:r>
              <a:rPr lang="fr-BE" dirty="0" smtClean="0"/>
              <a:t> »</a:t>
            </a:r>
          </a:p>
          <a:p>
            <a:pPr lvl="1"/>
            <a:r>
              <a:rPr lang="fr-BE" dirty="0" smtClean="0"/>
              <a:t>Transfer </a:t>
            </a:r>
            <a:r>
              <a:rPr lang="fr-BE" dirty="0" err="1" smtClean="0"/>
              <a:t>pricing</a:t>
            </a:r>
            <a:endParaRPr lang="fr-BE" dirty="0" smtClean="0"/>
          </a:p>
          <a:p>
            <a:r>
              <a:rPr lang="fr-BE" dirty="0" err="1" smtClean="0"/>
              <a:t>Unitary</a:t>
            </a:r>
            <a:r>
              <a:rPr lang="fr-BE" dirty="0" smtClean="0"/>
              <a:t> taxation</a:t>
            </a:r>
          </a:p>
          <a:p>
            <a:pPr lvl="1"/>
            <a:r>
              <a:rPr lang="fr-BE" dirty="0" err="1" smtClean="0"/>
              <a:t>California</a:t>
            </a:r>
            <a:r>
              <a:rPr lang="fr-BE" dirty="0" smtClean="0"/>
              <a:t>, etc.</a:t>
            </a:r>
          </a:p>
          <a:p>
            <a:pPr lvl="1"/>
            <a:r>
              <a:rPr lang="fr-BE" dirty="0" smtClean="0"/>
              <a:t>EU: CCCTB </a:t>
            </a:r>
            <a:r>
              <a:rPr lang="fr-BE" dirty="0" err="1" smtClean="0"/>
              <a:t>proposal</a:t>
            </a:r>
            <a:endParaRPr lang="fr-BE" dirty="0" smtClean="0"/>
          </a:p>
          <a:p>
            <a:pPr marL="457200" lvl="1" indent="0">
              <a:buNone/>
            </a:pPr>
            <a:r>
              <a:rPr lang="fr-BE" dirty="0" smtClean="0"/>
              <a:t>	Common </a:t>
            </a:r>
            <a:r>
              <a:rPr lang="fr-BE" dirty="0" err="1" smtClean="0"/>
              <a:t>consolidated</a:t>
            </a:r>
            <a:r>
              <a:rPr lang="fr-BE" dirty="0" smtClean="0"/>
              <a:t> </a:t>
            </a:r>
            <a:r>
              <a:rPr lang="fr-BE" dirty="0" err="1" smtClean="0"/>
              <a:t>corporate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base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28559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Separate</a:t>
            </a:r>
            <a:r>
              <a:rPr lang="fr-BE" dirty="0" smtClean="0"/>
              <a:t> </a:t>
            </a:r>
            <a:r>
              <a:rPr lang="fr-BE" dirty="0" err="1" smtClean="0"/>
              <a:t>undertaking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Transfer </a:t>
            </a:r>
            <a:r>
              <a:rPr lang="fr-BE" dirty="0" err="1" smtClean="0"/>
              <a:t>pricing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Goods</a:t>
            </a:r>
            <a:r>
              <a:rPr lang="fr-BE" dirty="0" smtClean="0"/>
              <a:t> and services </a:t>
            </a:r>
            <a:r>
              <a:rPr lang="fr-BE" dirty="0" err="1" smtClean="0"/>
              <a:t>within</a:t>
            </a:r>
            <a:r>
              <a:rPr lang="fr-BE" dirty="0" smtClean="0"/>
              <a:t> a group</a:t>
            </a:r>
          </a:p>
          <a:p>
            <a:r>
              <a:rPr lang="fr-BE" dirty="0" smtClean="0"/>
              <a:t>Transaction</a:t>
            </a:r>
          </a:p>
          <a:p>
            <a:pPr lvl="1"/>
            <a:r>
              <a:rPr lang="fr-BE" dirty="0" err="1" smtClean="0"/>
              <a:t>Legally</a:t>
            </a:r>
            <a:r>
              <a:rPr lang="fr-BE" dirty="0" smtClean="0"/>
              <a:t> </a:t>
            </a:r>
            <a:r>
              <a:rPr lang="fr-BE" dirty="0" err="1" smtClean="0"/>
              <a:t>existing</a:t>
            </a:r>
            <a:endParaRPr lang="fr-BE" dirty="0" smtClean="0"/>
          </a:p>
          <a:p>
            <a:pPr lvl="1"/>
            <a:r>
              <a:rPr lang="fr-BE" dirty="0" smtClean="0"/>
              <a:t>Or not if </a:t>
            </a:r>
            <a:r>
              <a:rPr lang="fr-BE" dirty="0" err="1" smtClean="0"/>
              <a:t>branch</a:t>
            </a:r>
            <a:endParaRPr lang="fr-BE" dirty="0" smtClean="0"/>
          </a:p>
          <a:p>
            <a:r>
              <a:rPr lang="fr-BE" dirty="0" smtClean="0"/>
              <a:t>No </a:t>
            </a:r>
            <a:r>
              <a:rPr lang="fr-BE" dirty="0" err="1" smtClean="0"/>
              <a:t>economic</a:t>
            </a:r>
            <a:r>
              <a:rPr lang="fr-BE" dirty="0" smtClean="0"/>
              <a:t> relevance</a:t>
            </a:r>
          </a:p>
          <a:p>
            <a:r>
              <a:rPr lang="fr-BE" dirty="0" err="1" smtClean="0"/>
              <a:t>Tax</a:t>
            </a:r>
            <a:r>
              <a:rPr lang="fr-BE" dirty="0" smtClean="0"/>
              <a:t> </a:t>
            </a:r>
            <a:r>
              <a:rPr lang="fr-BE" dirty="0" smtClean="0"/>
              <a:t>relevance</a:t>
            </a:r>
          </a:p>
          <a:p>
            <a:r>
              <a:rPr lang="fr-BE" dirty="0" err="1" smtClean="0"/>
              <a:t>Methods</a:t>
            </a:r>
            <a:endParaRPr lang="fr-BE" dirty="0" smtClean="0"/>
          </a:p>
          <a:p>
            <a:pPr lvl="1"/>
            <a:r>
              <a:rPr lang="fr-BE" dirty="0" smtClean="0"/>
              <a:t>« comparable </a:t>
            </a:r>
            <a:r>
              <a:rPr lang="fr-BE" dirty="0" err="1" smtClean="0"/>
              <a:t>uncontrolled</a:t>
            </a:r>
            <a:r>
              <a:rPr lang="fr-BE" dirty="0" smtClean="0"/>
              <a:t> </a:t>
            </a:r>
            <a:r>
              <a:rPr lang="fr-BE" dirty="0" err="1" smtClean="0"/>
              <a:t>price</a:t>
            </a:r>
            <a:r>
              <a:rPr lang="fr-BE" dirty="0" smtClean="0"/>
              <a:t> » </a:t>
            </a:r>
          </a:p>
          <a:p>
            <a:pPr lvl="1"/>
            <a:r>
              <a:rPr lang="fr-BE" dirty="0" err="1" smtClean="0"/>
              <a:t>other</a:t>
            </a:r>
            <a:r>
              <a:rPr lang="fr-BE" dirty="0" smtClean="0"/>
              <a:t> </a:t>
            </a:r>
            <a:r>
              <a:rPr lang="fr-BE" dirty="0" err="1" smtClean="0"/>
              <a:t>methods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949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>
                <a:latin typeface="+mn-lt"/>
              </a:rPr>
              <a:t>CCCTB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Common tax base for corporate tax</a:t>
            </a:r>
          </a:p>
          <a:p>
            <a:pPr lvl="1"/>
            <a:r>
              <a:rPr lang="en-US" dirty="0" smtClean="0"/>
              <a:t>All revenues, except</a:t>
            </a:r>
          </a:p>
          <a:p>
            <a:pPr lvl="2"/>
            <a:r>
              <a:rPr lang="en-US" dirty="0" smtClean="0"/>
              <a:t>Dividends and capital gains on shares</a:t>
            </a:r>
          </a:p>
          <a:p>
            <a:pPr lvl="2"/>
            <a:r>
              <a:rPr lang="en-US" dirty="0" smtClean="0"/>
              <a:t>Profits from foreign PEs</a:t>
            </a:r>
          </a:p>
          <a:p>
            <a:pPr lvl="1"/>
            <a:r>
              <a:rPr lang="en-US" dirty="0" smtClean="0"/>
              <a:t>Deductible expenses</a:t>
            </a:r>
          </a:p>
          <a:p>
            <a:pPr lvl="2"/>
            <a:r>
              <a:rPr lang="en-US" dirty="0" smtClean="0"/>
              <a:t>Business expenses, including notably</a:t>
            </a:r>
          </a:p>
          <a:p>
            <a:pPr lvl="3"/>
            <a:r>
              <a:rPr lang="en-US" dirty="0" smtClean="0"/>
              <a:t>R&amp;D</a:t>
            </a:r>
          </a:p>
          <a:p>
            <a:pPr lvl="3"/>
            <a:r>
              <a:rPr lang="en-US" dirty="0" smtClean="0"/>
              <a:t>Interest   </a:t>
            </a:r>
          </a:p>
          <a:p>
            <a:pPr lvl="2"/>
            <a:r>
              <a:rPr lang="en-US" dirty="0" smtClean="0"/>
              <a:t>Certain other items</a:t>
            </a:r>
          </a:p>
          <a:p>
            <a:pPr lvl="3"/>
            <a:r>
              <a:rPr lang="en-US" dirty="0" smtClean="0"/>
              <a:t>Donations to charities &lt; .5% of revenues</a:t>
            </a:r>
          </a:p>
          <a:p>
            <a:pPr lvl="3"/>
            <a:r>
              <a:rPr lang="en-US" dirty="0" smtClean="0"/>
              <a:t>Depreciation of most fixed assets</a:t>
            </a:r>
          </a:p>
          <a:p>
            <a:pPr lvl="2"/>
            <a:r>
              <a:rPr lang="en-US" dirty="0" smtClean="0"/>
              <a:t>Disallowed expenses</a:t>
            </a:r>
          </a:p>
          <a:p>
            <a:pPr lvl="1"/>
            <a:r>
              <a:rPr lang="en-US" dirty="0" smtClean="0"/>
              <a:t>Indefinite carry forward of losses</a:t>
            </a:r>
          </a:p>
        </p:txBody>
      </p:sp>
    </p:spTree>
    <p:extLst>
      <p:ext uri="{BB962C8B-B14F-4D97-AF65-F5344CB8AC3E}">
        <p14:creationId xmlns:p14="http://schemas.microsoft.com/office/powerpoint/2010/main" val="357939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 smtClean="0">
                <a:latin typeface="+mn-lt"/>
              </a:rPr>
              <a:t>CCCTB</a:t>
            </a:r>
            <a:endParaRPr lang="fr-BE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Consolidated</a:t>
            </a:r>
          </a:p>
          <a:p>
            <a:pPr lvl="1"/>
            <a:r>
              <a:rPr lang="en-US" dirty="0" smtClean="0"/>
              <a:t>Criteria</a:t>
            </a:r>
          </a:p>
          <a:p>
            <a:pPr lvl="2"/>
            <a:r>
              <a:rPr lang="en-US" dirty="0" smtClean="0"/>
              <a:t>50% voting rights and</a:t>
            </a:r>
          </a:p>
          <a:p>
            <a:pPr lvl="2"/>
            <a:r>
              <a:rPr lang="en-US" dirty="0" smtClean="0"/>
              <a:t>75% ownership</a:t>
            </a:r>
          </a:p>
          <a:p>
            <a:pPr lvl="1"/>
            <a:r>
              <a:rPr lang="en-US" dirty="0" smtClean="0"/>
              <a:t>Benefits</a:t>
            </a:r>
          </a:p>
          <a:p>
            <a:pPr lvl="2"/>
            <a:r>
              <a:rPr lang="en-US" dirty="0" smtClean="0"/>
              <a:t>No economic double taxation</a:t>
            </a:r>
          </a:p>
          <a:p>
            <a:pPr lvl="2"/>
            <a:r>
              <a:rPr lang="en-US" dirty="0" smtClean="0"/>
              <a:t>No transfer pricing issues</a:t>
            </a:r>
          </a:p>
          <a:p>
            <a:pPr lvl="2"/>
            <a:r>
              <a:rPr lang="en-US" dirty="0" smtClean="0"/>
              <a:t>Set-off of losses</a:t>
            </a:r>
          </a:p>
          <a:p>
            <a:pPr lvl="1"/>
            <a:r>
              <a:rPr lang="en-US" dirty="0" smtClean="0"/>
              <a:t>Single tax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3788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>
                <a:latin typeface="+mn-lt"/>
              </a:rPr>
              <a:t>CCCTB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Anti-abuse rules</a:t>
            </a:r>
          </a:p>
          <a:p>
            <a:pPr lvl="1"/>
            <a:r>
              <a:rPr lang="en-US" dirty="0" smtClean="0"/>
              <a:t>Disregard</a:t>
            </a:r>
          </a:p>
          <a:p>
            <a:pPr lvl="2"/>
            <a:r>
              <a:rPr lang="en-US" i="1" dirty="0" smtClean="0"/>
              <a:t>“Artificial </a:t>
            </a:r>
            <a:r>
              <a:rPr lang="en-US" i="1" dirty="0"/>
              <a:t>transactions carried out for the sole purpose of avoiding </a:t>
            </a:r>
            <a:r>
              <a:rPr lang="en-US" i="1" dirty="0" smtClean="0"/>
              <a:t>taxation”  </a:t>
            </a:r>
            <a:r>
              <a:rPr lang="en-US" dirty="0" smtClean="0"/>
              <a:t>except</a:t>
            </a:r>
          </a:p>
          <a:p>
            <a:pPr lvl="3"/>
            <a:r>
              <a:rPr lang="en-US" dirty="0" smtClean="0"/>
              <a:t>Genuine commercial activities </a:t>
            </a:r>
            <a:r>
              <a:rPr lang="en-US" u="sng" dirty="0" smtClean="0"/>
              <a:t>and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Choice between </a:t>
            </a:r>
            <a:r>
              <a:rPr lang="en-US" dirty="0"/>
              <a:t>two or more possible </a:t>
            </a:r>
            <a:r>
              <a:rPr lang="en-US" dirty="0" smtClean="0"/>
              <a:t>transactions</a:t>
            </a:r>
          </a:p>
          <a:p>
            <a:pPr lvl="1"/>
            <a:r>
              <a:rPr lang="en-US" dirty="0" smtClean="0"/>
              <a:t>Interest paid to tax havens</a:t>
            </a:r>
          </a:p>
          <a:p>
            <a:pPr lvl="1"/>
            <a:r>
              <a:rPr lang="en-US" dirty="0" smtClean="0"/>
              <a:t>Controlled foreign companies</a:t>
            </a:r>
          </a:p>
        </p:txBody>
      </p:sp>
    </p:spTree>
    <p:extLst>
      <p:ext uri="{BB962C8B-B14F-4D97-AF65-F5344CB8AC3E}">
        <p14:creationId xmlns:p14="http://schemas.microsoft.com/office/powerpoint/2010/main" val="210294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International Taxation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Each</a:t>
            </a:r>
            <a:r>
              <a:rPr lang="fr-BE" dirty="0" smtClean="0"/>
              <a:t> State</a:t>
            </a:r>
          </a:p>
          <a:p>
            <a:pPr lvl="1"/>
            <a:r>
              <a:rPr lang="fr-BE" dirty="0" smtClean="0"/>
              <a:t>Is </a:t>
            </a:r>
            <a:r>
              <a:rPr lang="fr-BE" dirty="0" err="1" smtClean="0"/>
              <a:t>sovereign</a:t>
            </a:r>
            <a:endParaRPr lang="fr-BE" dirty="0" smtClean="0"/>
          </a:p>
          <a:p>
            <a:pPr lvl="1"/>
            <a:r>
              <a:rPr lang="fr-BE" dirty="0" smtClean="0"/>
              <a:t>Has </a:t>
            </a:r>
            <a:r>
              <a:rPr lang="fr-BE" dirty="0" err="1" smtClean="0"/>
              <a:t>budgetary</a:t>
            </a:r>
            <a:r>
              <a:rPr lang="fr-BE" dirty="0" smtClean="0"/>
              <a:t> </a:t>
            </a:r>
            <a:r>
              <a:rPr lang="fr-BE" dirty="0" err="1" smtClean="0"/>
              <a:t>needs</a:t>
            </a:r>
            <a:endParaRPr lang="fr-BE" dirty="0" smtClean="0"/>
          </a:p>
          <a:p>
            <a:pPr lvl="1"/>
            <a:r>
              <a:rPr lang="fr-BE" dirty="0" err="1" smtClean="0"/>
              <a:t>Prefers</a:t>
            </a:r>
            <a:r>
              <a:rPr lang="fr-BE" dirty="0" smtClean="0"/>
              <a:t> </a:t>
            </a:r>
            <a:r>
              <a:rPr lang="fr-BE" dirty="0" err="1" smtClean="0"/>
              <a:t>making</a:t>
            </a:r>
            <a:r>
              <a:rPr lang="fr-BE" dirty="0" smtClean="0"/>
              <a:t> </a:t>
            </a:r>
            <a:r>
              <a:rPr lang="fr-BE" dirty="0" err="1" smtClean="0"/>
              <a:t>foreigners</a:t>
            </a:r>
            <a:r>
              <a:rPr lang="fr-BE" dirty="0" smtClean="0"/>
              <a:t> </a:t>
            </a:r>
            <a:r>
              <a:rPr lang="fr-BE" dirty="0" err="1" smtClean="0"/>
              <a:t>pay</a:t>
            </a:r>
            <a:endParaRPr lang="fr-BE" dirty="0" smtClean="0"/>
          </a:p>
          <a:p>
            <a:r>
              <a:rPr lang="fr-BE" i="1" dirty="0" err="1" smtClean="0"/>
              <a:t>Nexus</a:t>
            </a:r>
            <a:endParaRPr lang="fr-BE" i="1" dirty="0" smtClean="0"/>
          </a:p>
          <a:p>
            <a:pPr lvl="1"/>
            <a:r>
              <a:rPr lang="fr-BE" dirty="0" err="1" smtClean="0"/>
              <a:t>Personal</a:t>
            </a:r>
            <a:endParaRPr lang="fr-BE" dirty="0" smtClean="0"/>
          </a:p>
          <a:p>
            <a:pPr lvl="1"/>
            <a:r>
              <a:rPr lang="fr-BE" dirty="0" smtClean="0"/>
              <a:t>Real</a:t>
            </a:r>
          </a:p>
          <a:p>
            <a:pPr lvl="1"/>
            <a:r>
              <a:rPr lang="fr-BE" dirty="0" err="1" smtClean="0"/>
              <a:t>Combination</a:t>
            </a:r>
            <a:r>
              <a:rPr lang="fr-BE" dirty="0" smtClean="0"/>
              <a:t> =&gt; International double taxation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dirty="0">
                <a:latin typeface="+mn-lt"/>
              </a:rPr>
              <a:t>CCCTB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fr-BE" dirty="0" err="1" smtClean="0"/>
              <a:t>Apportionment</a:t>
            </a:r>
            <a:endParaRPr lang="fr-BE" dirty="0" smtClean="0"/>
          </a:p>
          <a:p>
            <a:pPr lvl="1"/>
            <a:r>
              <a:rPr lang="en-US" dirty="0" err="1" smtClean="0"/>
              <a:t>Labour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Payroll  </a:t>
            </a:r>
          </a:p>
          <a:p>
            <a:pPr lvl="2"/>
            <a:r>
              <a:rPr lang="en-US" dirty="0" smtClean="0"/>
              <a:t>Number of </a:t>
            </a:r>
            <a:r>
              <a:rPr lang="en-US" dirty="0"/>
              <a:t>employees </a:t>
            </a:r>
            <a:endParaRPr lang="en-US" dirty="0" smtClean="0"/>
          </a:p>
          <a:p>
            <a:pPr lvl="1"/>
            <a:r>
              <a:rPr lang="en-US" dirty="0" smtClean="0"/>
              <a:t>Assets </a:t>
            </a:r>
          </a:p>
          <a:p>
            <a:pPr lvl="2"/>
            <a:r>
              <a:rPr lang="en-US" dirty="0" smtClean="0"/>
              <a:t>Fixed </a:t>
            </a:r>
            <a:r>
              <a:rPr lang="en-US" dirty="0"/>
              <a:t>tangible </a:t>
            </a:r>
            <a:r>
              <a:rPr lang="en-US" dirty="0" smtClean="0"/>
              <a:t>assets</a:t>
            </a:r>
          </a:p>
          <a:p>
            <a:pPr lvl="2"/>
            <a:r>
              <a:rPr lang="en-US" dirty="0" smtClean="0"/>
              <a:t>Intangibles </a:t>
            </a:r>
            <a:r>
              <a:rPr lang="en-US" dirty="0"/>
              <a:t>and financial assets </a:t>
            </a:r>
            <a:r>
              <a:rPr lang="en-US" dirty="0" smtClean="0"/>
              <a:t>excluded </a:t>
            </a:r>
          </a:p>
          <a:p>
            <a:pPr lvl="1"/>
            <a:r>
              <a:rPr lang="en-US" dirty="0" smtClean="0"/>
              <a:t>Sales</a:t>
            </a:r>
          </a:p>
          <a:p>
            <a:pPr lvl="1"/>
            <a:r>
              <a:rPr lang="en-US" dirty="0" smtClean="0"/>
              <a:t>Safeguard clause  </a:t>
            </a:r>
            <a:endParaRPr lang="fr-BE" dirty="0" smtClean="0"/>
          </a:p>
          <a:p>
            <a:r>
              <a:rPr lang="fr-BE" dirty="0" smtClean="0"/>
              <a:t>National </a:t>
            </a:r>
            <a:r>
              <a:rPr lang="fr-BE" dirty="0" err="1" smtClean="0"/>
              <a:t>tax</a:t>
            </a:r>
            <a:r>
              <a:rPr lang="fr-BE" dirty="0" smtClean="0"/>
              <a:t> rates</a:t>
            </a:r>
          </a:p>
          <a:p>
            <a:r>
              <a:rPr lang="en-US" dirty="0"/>
              <a:t>Optional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566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Foreign</a:t>
            </a:r>
            <a:r>
              <a:rPr lang="fr-BE" dirty="0" smtClean="0"/>
              <a:t> </a:t>
            </a:r>
            <a:r>
              <a:rPr lang="fr-BE" dirty="0" err="1" smtClean="0"/>
              <a:t>losses</a:t>
            </a:r>
            <a:endParaRPr lang="fr-FR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Carry </a:t>
            </a:r>
            <a:r>
              <a:rPr lang="fr-BE" dirty="0" err="1" smtClean="0"/>
              <a:t>forward</a:t>
            </a:r>
            <a:r>
              <a:rPr lang="fr-BE" dirty="0" smtClean="0"/>
              <a:t> of </a:t>
            </a:r>
            <a:r>
              <a:rPr lang="fr-BE" dirty="0" err="1" smtClean="0"/>
              <a:t>losses</a:t>
            </a:r>
            <a:r>
              <a:rPr lang="fr-BE" dirty="0" smtClean="0"/>
              <a:t> (or carry back)</a:t>
            </a:r>
          </a:p>
          <a:p>
            <a:pPr lvl="1"/>
            <a:r>
              <a:rPr lang="fr-BE" dirty="0" smtClean="0"/>
              <a:t>IAS 12: positive </a:t>
            </a:r>
            <a:r>
              <a:rPr lang="fr-BE" dirty="0" err="1" smtClean="0"/>
              <a:t>tax</a:t>
            </a:r>
            <a:r>
              <a:rPr lang="fr-BE" dirty="0" smtClean="0"/>
              <a:t> </a:t>
            </a:r>
            <a:r>
              <a:rPr lang="fr-BE" dirty="0" err="1" smtClean="0"/>
              <a:t>latencies</a:t>
            </a:r>
            <a:r>
              <a:rPr lang="fr-BE" dirty="0" smtClean="0"/>
              <a:t> </a:t>
            </a:r>
            <a:r>
              <a:rPr lang="fr-BE" dirty="0" err="1" smtClean="0"/>
              <a:t>booked</a:t>
            </a:r>
            <a:r>
              <a:rPr lang="fr-BE" dirty="0" smtClean="0"/>
              <a:t> as </a:t>
            </a:r>
            <a:r>
              <a:rPr lang="fr-BE" dirty="0" err="1" smtClean="0"/>
              <a:t>asset</a:t>
            </a:r>
            <a:endParaRPr lang="fr-BE" dirty="0" smtClean="0"/>
          </a:p>
          <a:p>
            <a:pPr lvl="1"/>
            <a:r>
              <a:rPr lang="fr-BE" dirty="0" smtClean="0"/>
              <a:t>Broad </a:t>
            </a:r>
            <a:r>
              <a:rPr lang="fr-BE" dirty="0" err="1" smtClean="0"/>
              <a:t>variety</a:t>
            </a:r>
            <a:r>
              <a:rPr lang="fr-BE" dirty="0" smtClean="0"/>
              <a:t> of national </a:t>
            </a:r>
            <a:r>
              <a:rPr lang="fr-BE" dirty="0" err="1" smtClean="0"/>
              <a:t>regimes</a:t>
            </a:r>
            <a:endParaRPr lang="fr-BE" dirty="0" smtClean="0"/>
          </a:p>
          <a:p>
            <a:pPr lvl="1"/>
            <a:r>
              <a:rPr lang="fr-BE" dirty="0" smtClean="0"/>
              <a:t>Possible </a:t>
            </a:r>
            <a:r>
              <a:rPr lang="fr-BE" dirty="0" err="1" smtClean="0"/>
              <a:t>at</a:t>
            </a:r>
            <a:r>
              <a:rPr lang="fr-BE" dirty="0" smtClean="0"/>
              <a:t> all?</a:t>
            </a:r>
          </a:p>
          <a:p>
            <a:pPr lvl="2"/>
            <a:r>
              <a:rPr lang="fr-BE" dirty="0" smtClean="0"/>
              <a:t>Time </a:t>
            </a:r>
            <a:r>
              <a:rPr lang="fr-BE" dirty="0" err="1" smtClean="0"/>
              <a:t>limit</a:t>
            </a:r>
            <a:r>
              <a:rPr lang="fr-BE" dirty="0" smtClean="0"/>
              <a:t>?</a:t>
            </a:r>
          </a:p>
          <a:p>
            <a:pPr lvl="2"/>
            <a:r>
              <a:rPr lang="fr-BE" dirty="0" err="1" smtClean="0"/>
              <a:t>Amount</a:t>
            </a:r>
            <a:r>
              <a:rPr lang="fr-BE" dirty="0" smtClean="0"/>
              <a:t> </a:t>
            </a:r>
            <a:r>
              <a:rPr lang="fr-BE" dirty="0" err="1" smtClean="0"/>
              <a:t>limit</a:t>
            </a:r>
            <a:r>
              <a:rPr lang="fr-BE" dirty="0" smtClean="0"/>
              <a:t>?</a:t>
            </a:r>
          </a:p>
          <a:p>
            <a:pPr lvl="1"/>
            <a:r>
              <a:rPr lang="fr-BE" dirty="0" smtClean="0"/>
              <a:t>Possible in case of</a:t>
            </a:r>
          </a:p>
          <a:p>
            <a:pPr lvl="2"/>
            <a:r>
              <a:rPr lang="fr-BE" dirty="0" smtClean="0"/>
              <a:t>Change of control?</a:t>
            </a:r>
          </a:p>
          <a:p>
            <a:pPr lvl="2"/>
            <a:r>
              <a:rPr lang="fr-BE" dirty="0" err="1" smtClean="0"/>
              <a:t>Reorganisation</a:t>
            </a:r>
            <a:r>
              <a:rPr lang="fr-BE" dirty="0" smtClean="0"/>
              <a:t>, </a:t>
            </a:r>
            <a:r>
              <a:rPr lang="fr-BE" dirty="0" err="1" smtClean="0"/>
              <a:t>merger</a:t>
            </a:r>
            <a:r>
              <a:rPr lang="fr-BE" dirty="0" smtClean="0"/>
              <a:t>, division, etc.?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14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Foreign</a:t>
            </a:r>
            <a:r>
              <a:rPr lang="fr-BE" dirty="0" smtClean="0"/>
              <a:t> </a:t>
            </a:r>
            <a:r>
              <a:rPr lang="fr-BE" dirty="0" err="1" smtClean="0"/>
              <a:t>losses</a:t>
            </a:r>
            <a:endParaRPr lang="fr-FR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Loss of PE</a:t>
            </a:r>
          </a:p>
          <a:p>
            <a:pPr lvl="1"/>
            <a:r>
              <a:rPr lang="fr-BE" dirty="0" smtClean="0"/>
              <a:t>Carry </a:t>
            </a:r>
            <a:r>
              <a:rPr lang="fr-BE" dirty="0" err="1" smtClean="0"/>
              <a:t>forward</a:t>
            </a:r>
            <a:r>
              <a:rPr lang="fr-BE" dirty="0" smtClean="0"/>
              <a:t> in PE State</a:t>
            </a:r>
          </a:p>
          <a:p>
            <a:pPr lvl="2"/>
            <a:r>
              <a:rPr lang="fr-BE" dirty="0" smtClean="0"/>
              <a:t>Quid in case of incorporation?</a:t>
            </a:r>
          </a:p>
          <a:p>
            <a:pPr lvl="1"/>
            <a:r>
              <a:rPr lang="fr-BE" dirty="0" err="1" smtClean="0"/>
              <a:t>Deduction</a:t>
            </a:r>
            <a:r>
              <a:rPr lang="fr-BE" dirty="0" smtClean="0"/>
              <a:t> in </a:t>
            </a:r>
            <a:r>
              <a:rPr lang="fr-BE" dirty="0" err="1" smtClean="0"/>
              <a:t>Residence</a:t>
            </a:r>
            <a:r>
              <a:rPr lang="fr-BE" dirty="0" smtClean="0"/>
              <a:t> </a:t>
            </a:r>
            <a:r>
              <a:rPr lang="fr-BE" dirty="0" smtClean="0"/>
              <a:t>State</a:t>
            </a:r>
          </a:p>
          <a:p>
            <a:pPr lvl="2"/>
            <a:r>
              <a:rPr lang="fr-BE" dirty="0" smtClean="0"/>
              <a:t>No: </a:t>
            </a:r>
            <a:r>
              <a:rPr lang="fr-BE" dirty="0" err="1" smtClean="0"/>
              <a:t>territoriality</a:t>
            </a:r>
            <a:endParaRPr lang="fr-BE" dirty="0" smtClean="0"/>
          </a:p>
          <a:p>
            <a:pPr lvl="2"/>
            <a:r>
              <a:rPr lang="fr-BE" dirty="0" err="1" smtClean="0"/>
              <a:t>Yes</a:t>
            </a:r>
            <a:r>
              <a:rPr lang="fr-BE" dirty="0" smtClean="0"/>
              <a:t>: </a:t>
            </a:r>
            <a:r>
              <a:rPr lang="fr-BE" dirty="0" err="1" smtClean="0"/>
              <a:t>claw</a:t>
            </a:r>
            <a:r>
              <a:rPr lang="fr-BE" dirty="0" smtClean="0"/>
              <a:t> </a:t>
            </a:r>
            <a:r>
              <a:rPr lang="fr-BE" dirty="0" smtClean="0"/>
              <a:t>back </a:t>
            </a:r>
            <a:r>
              <a:rPr lang="fr-BE" dirty="0" err="1" smtClean="0"/>
              <a:t>when</a:t>
            </a:r>
            <a:r>
              <a:rPr lang="fr-BE" dirty="0" smtClean="0"/>
              <a:t> </a:t>
            </a:r>
            <a:r>
              <a:rPr lang="fr-BE" dirty="0" err="1" smtClean="0"/>
              <a:t>deducted</a:t>
            </a:r>
            <a:r>
              <a:rPr lang="fr-BE" dirty="0" smtClean="0"/>
              <a:t> in PE State</a:t>
            </a:r>
          </a:p>
          <a:p>
            <a:pPr lvl="1"/>
            <a:r>
              <a:rPr lang="fr-BE" dirty="0" smtClean="0"/>
              <a:t>Variation: </a:t>
            </a:r>
            <a:r>
              <a:rPr lang="fr-BE" dirty="0" err="1" smtClean="0"/>
              <a:t>does</a:t>
            </a:r>
            <a:r>
              <a:rPr lang="fr-BE" dirty="0" smtClean="0"/>
              <a:t> a </a:t>
            </a:r>
            <a:r>
              <a:rPr lang="fr-BE" dirty="0" err="1" smtClean="0"/>
              <a:t>foreign</a:t>
            </a:r>
            <a:r>
              <a:rPr lang="fr-BE" dirty="0" smtClean="0"/>
              <a:t> profit </a:t>
            </a:r>
            <a:r>
              <a:rPr lang="fr-BE" dirty="0" err="1" smtClean="0"/>
              <a:t>wipe</a:t>
            </a:r>
            <a:r>
              <a:rPr lang="fr-BE" dirty="0" smtClean="0"/>
              <a:t> off </a:t>
            </a:r>
            <a:r>
              <a:rPr lang="fr-BE" dirty="0" err="1" smtClean="0"/>
              <a:t>domestic</a:t>
            </a:r>
            <a:r>
              <a:rPr lang="fr-BE" dirty="0" smtClean="0"/>
              <a:t> </a:t>
            </a:r>
            <a:r>
              <a:rPr lang="fr-BE" dirty="0" err="1" smtClean="0"/>
              <a:t>loss</a:t>
            </a:r>
            <a:r>
              <a:rPr lang="fr-BE" dirty="0" smtClean="0"/>
              <a:t>?</a:t>
            </a:r>
          </a:p>
          <a:p>
            <a:pPr lvl="2"/>
            <a:r>
              <a:rPr lang="fr-BE" dirty="0" smtClean="0"/>
              <a:t>EU: no (</a:t>
            </a:r>
            <a:r>
              <a:rPr lang="fr-BE" dirty="0" smtClean="0">
                <a:hlinkClick r:id="rId2"/>
              </a:rPr>
              <a:t>ECJ, </a:t>
            </a:r>
            <a:r>
              <a:rPr lang="fr-FR" dirty="0" smtClean="0">
                <a:hlinkClick r:id="rId2"/>
              </a:rPr>
              <a:t>C-141/99,  </a:t>
            </a:r>
            <a:r>
              <a:rPr lang="fr-BE" i="1" dirty="0" smtClean="0">
                <a:hlinkClick r:id="rId2"/>
              </a:rPr>
              <a:t>AMID</a:t>
            </a:r>
            <a:r>
              <a:rPr lang="fr-BE" dirty="0" smtClean="0"/>
              <a:t>)</a:t>
            </a:r>
          </a:p>
          <a:p>
            <a:pPr lvl="2"/>
            <a:r>
              <a:rPr lang="fr-BE" dirty="0" err="1" smtClean="0"/>
              <a:t>Treaties</a:t>
            </a:r>
            <a:r>
              <a:rPr lang="fr-BE" dirty="0" smtClean="0"/>
              <a:t>: </a:t>
            </a:r>
            <a:r>
              <a:rPr lang="fr-BE" dirty="0" err="1" smtClean="0"/>
              <a:t>debatable</a:t>
            </a:r>
            <a:endParaRPr lang="fr-BE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14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Foreign</a:t>
            </a:r>
            <a:r>
              <a:rPr lang="fr-BE" dirty="0" smtClean="0"/>
              <a:t> </a:t>
            </a:r>
            <a:r>
              <a:rPr lang="fr-BE" dirty="0" err="1" smtClean="0"/>
              <a:t>losses</a:t>
            </a:r>
            <a:endParaRPr lang="fr-FR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Loss of </a:t>
            </a:r>
            <a:r>
              <a:rPr lang="fr-BE" dirty="0" err="1" smtClean="0"/>
              <a:t>subsidiary</a:t>
            </a:r>
            <a:endParaRPr lang="fr-BE" dirty="0" smtClean="0"/>
          </a:p>
          <a:p>
            <a:pPr lvl="1"/>
            <a:r>
              <a:rPr lang="fr-BE" dirty="0" err="1" smtClean="0"/>
              <a:t>Current</a:t>
            </a:r>
            <a:r>
              <a:rPr lang="fr-BE" dirty="0" smtClean="0"/>
              <a:t> </a:t>
            </a:r>
            <a:r>
              <a:rPr lang="fr-BE" dirty="0" err="1" smtClean="0"/>
              <a:t>loss</a:t>
            </a:r>
            <a:r>
              <a:rPr lang="fr-BE" dirty="0" smtClean="0"/>
              <a:t>: </a:t>
            </a:r>
            <a:r>
              <a:rPr lang="fr-BE" dirty="0" err="1" smtClean="0"/>
              <a:t>reduction</a:t>
            </a:r>
            <a:r>
              <a:rPr lang="fr-BE" dirty="0" smtClean="0"/>
              <a:t> of value?</a:t>
            </a:r>
          </a:p>
          <a:p>
            <a:pPr lvl="1"/>
            <a:r>
              <a:rPr lang="fr-BE" dirty="0" smtClean="0"/>
              <a:t>Terminal </a:t>
            </a:r>
            <a:r>
              <a:rPr lang="fr-BE" dirty="0" err="1" smtClean="0"/>
              <a:t>loss</a:t>
            </a:r>
            <a:endParaRPr lang="fr-BE" dirty="0" smtClean="0"/>
          </a:p>
          <a:p>
            <a:pPr lvl="2"/>
            <a:r>
              <a:rPr lang="fr-BE" dirty="0" err="1" smtClean="0"/>
              <a:t>Winding</a:t>
            </a:r>
            <a:r>
              <a:rPr lang="fr-BE" dirty="0" smtClean="0"/>
              <a:t> up?</a:t>
            </a:r>
          </a:p>
          <a:p>
            <a:pPr lvl="2"/>
            <a:r>
              <a:rPr lang="fr-BE" dirty="0" smtClean="0"/>
              <a:t>Sale?</a:t>
            </a:r>
          </a:p>
          <a:p>
            <a:pPr lvl="3"/>
            <a:r>
              <a:rPr lang="fr-BE" dirty="0" smtClean="0"/>
              <a:t>Carry </a:t>
            </a:r>
            <a:r>
              <a:rPr lang="fr-BE" dirty="0" err="1" smtClean="0"/>
              <a:t>forward</a:t>
            </a:r>
            <a:r>
              <a:rPr lang="fr-BE" dirty="0" smtClean="0"/>
              <a:t> of </a:t>
            </a:r>
            <a:r>
              <a:rPr lang="fr-BE" dirty="0" err="1" smtClean="0"/>
              <a:t>losses</a:t>
            </a:r>
            <a:r>
              <a:rPr lang="fr-BE" dirty="0" smtClean="0"/>
              <a:t> by </a:t>
            </a:r>
            <a:r>
              <a:rPr lang="fr-BE" dirty="0" err="1" smtClean="0"/>
              <a:t>sold</a:t>
            </a:r>
            <a:r>
              <a:rPr lang="fr-BE" dirty="0" smtClean="0"/>
              <a:t> </a:t>
            </a:r>
            <a:r>
              <a:rPr lang="fr-BE" dirty="0" err="1" smtClean="0"/>
              <a:t>entity</a:t>
            </a:r>
            <a:r>
              <a:rPr lang="fr-BE" dirty="0" smtClean="0"/>
              <a:t>?</a:t>
            </a:r>
          </a:p>
          <a:p>
            <a:pPr lvl="1"/>
            <a:r>
              <a:rPr lang="fr-BE" dirty="0" smtClean="0"/>
              <a:t>Loss of </a:t>
            </a:r>
            <a:r>
              <a:rPr lang="fr-BE" dirty="0" err="1" smtClean="0"/>
              <a:t>equity</a:t>
            </a:r>
            <a:r>
              <a:rPr lang="fr-BE" dirty="0" smtClean="0"/>
              <a:t> </a:t>
            </a:r>
            <a:r>
              <a:rPr lang="fr-BE" i="1" dirty="0" smtClean="0"/>
              <a:t>vs</a:t>
            </a:r>
            <a:r>
              <a:rPr lang="fr-BE" dirty="0" smtClean="0"/>
              <a:t>. Loss on </a:t>
            </a:r>
            <a:r>
              <a:rPr lang="fr-BE" dirty="0" err="1" smtClean="0"/>
              <a:t>receivable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14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altLang="ja-JP" dirty="0" smtClean="0"/>
          </a:p>
          <a:p>
            <a:pPr marL="0" indent="0">
              <a:buNone/>
            </a:pPr>
            <a:endParaRPr lang="fr-BE" altLang="ja-JP" dirty="0"/>
          </a:p>
          <a:p>
            <a:pPr marL="0" indent="0">
              <a:buNone/>
            </a:pPr>
            <a:endParaRPr lang="fr-BE" altLang="ja-JP" dirty="0" smtClean="0"/>
          </a:p>
          <a:p>
            <a:pPr marL="0" indent="0" algn="ctr">
              <a:buNone/>
            </a:pPr>
            <a:r>
              <a:rPr lang="ja-JP" altLang="fr-FR" dirty="0" smtClean="0"/>
              <a:t>あ</a:t>
            </a:r>
            <a:r>
              <a:rPr lang="ja-JP" altLang="fr-FR" dirty="0"/>
              <a:t>りがとうございます</a:t>
            </a:r>
            <a:r>
              <a:rPr lang="ja-JP" altLang="fr-FR" dirty="0" smtClean="0"/>
              <a:t>。</a:t>
            </a:r>
            <a:endParaRPr lang="fr-BE" altLang="ja-JP" dirty="0" smtClean="0"/>
          </a:p>
          <a:p>
            <a:pPr marL="0" indent="0" algn="ctr">
              <a:buNone/>
            </a:pPr>
            <a:endParaRPr lang="fr-BE" dirty="0" smtClean="0"/>
          </a:p>
          <a:p>
            <a:pPr marL="0" indent="0" algn="ctr">
              <a:buNone/>
            </a:pPr>
            <a:endParaRPr lang="fr-BE" dirty="0"/>
          </a:p>
          <a:p>
            <a:pPr marL="0" indent="0" algn="ctr">
              <a:buNone/>
            </a:pPr>
            <a:r>
              <a:rPr lang="fr-BE" smtClean="0">
                <a:hlinkClick r:id="rId2"/>
              </a:rPr>
              <a:t>p.malherbe@liedekerke.com</a:t>
            </a:r>
            <a:endParaRPr lang="fr-BE" smtClean="0"/>
          </a:p>
          <a:p>
            <a:pPr marL="0" indent="0" algn="ctr">
              <a:buNone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8909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Consolidation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taxpayer</a:t>
            </a:r>
          </a:p>
          <a:p>
            <a:r>
              <a:rPr lang="en-US" dirty="0" smtClean="0"/>
              <a:t>One tax return</a:t>
            </a:r>
          </a:p>
          <a:p>
            <a:r>
              <a:rPr lang="en-US" dirty="0" smtClean="0"/>
              <a:t>One genuine profit</a:t>
            </a:r>
          </a:p>
          <a:p>
            <a:pPr lvl="1"/>
            <a:r>
              <a:rPr lang="en-US" dirty="0" smtClean="0"/>
              <a:t>Sets off losses</a:t>
            </a:r>
          </a:p>
          <a:p>
            <a:pPr lvl="1"/>
            <a:r>
              <a:rPr lang="en-US" dirty="0" err="1" smtClean="0"/>
              <a:t>Neutralises</a:t>
            </a:r>
            <a:r>
              <a:rPr lang="en-US" dirty="0" smtClean="0"/>
              <a:t> intra group profits</a:t>
            </a:r>
          </a:p>
          <a:p>
            <a:r>
              <a:rPr lang="en-US" dirty="0" smtClean="0"/>
              <a:t>Technically</a:t>
            </a:r>
          </a:p>
          <a:p>
            <a:pPr lvl="1"/>
            <a:r>
              <a:rPr lang="en-US" dirty="0" smtClean="0"/>
              <a:t>Consolidation proper</a:t>
            </a:r>
          </a:p>
          <a:p>
            <a:pPr lvl="1"/>
            <a:r>
              <a:rPr lang="en-US" dirty="0" smtClean="0"/>
              <a:t>Profit shifting between members</a:t>
            </a:r>
          </a:p>
          <a:p>
            <a:r>
              <a:rPr lang="en-US" dirty="0" smtClean="0"/>
              <a:t>Domestically or worldwide?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International Taxation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Five-</a:t>
            </a:r>
            <a:r>
              <a:rPr lang="fr-BE" dirty="0" err="1" smtClean="0"/>
              <a:t>fold</a:t>
            </a:r>
            <a:r>
              <a:rPr lang="fr-BE" dirty="0" smtClean="0"/>
              <a:t> superposition </a:t>
            </a:r>
          </a:p>
          <a:p>
            <a:pPr lvl="1"/>
            <a:r>
              <a:rPr lang="fr-BE" dirty="0" smtClean="0"/>
              <a:t>State of the </a:t>
            </a:r>
            <a:r>
              <a:rPr lang="fr-BE" dirty="0" err="1" smtClean="0"/>
              <a:t>subsidiary</a:t>
            </a:r>
            <a:endParaRPr lang="fr-BE" dirty="0" smtClean="0"/>
          </a:p>
          <a:p>
            <a:pPr lvl="2"/>
            <a:r>
              <a:rPr lang="fr-BE" dirty="0" err="1" smtClean="0"/>
              <a:t>Corporate</a:t>
            </a:r>
            <a:r>
              <a:rPr lang="fr-BE" dirty="0" smtClean="0"/>
              <a:t> </a:t>
            </a:r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of the </a:t>
            </a:r>
            <a:r>
              <a:rPr lang="fr-BE" dirty="0" err="1" smtClean="0"/>
              <a:t>subsidiary</a:t>
            </a:r>
            <a:endParaRPr lang="fr-BE" dirty="0" smtClean="0"/>
          </a:p>
          <a:p>
            <a:pPr lvl="2"/>
            <a:r>
              <a:rPr lang="fr-BE" dirty="0" err="1" smtClean="0"/>
              <a:t>Withholding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on </a:t>
            </a:r>
            <a:r>
              <a:rPr lang="fr-BE" dirty="0" err="1" smtClean="0"/>
              <a:t>dividend</a:t>
            </a:r>
            <a:endParaRPr lang="fr-BE" dirty="0" smtClean="0"/>
          </a:p>
          <a:p>
            <a:pPr lvl="1"/>
            <a:r>
              <a:rPr lang="fr-BE" dirty="0" smtClean="0"/>
              <a:t>State of the parent</a:t>
            </a:r>
          </a:p>
          <a:p>
            <a:pPr lvl="2"/>
            <a:r>
              <a:rPr lang="fr-BE" dirty="0" err="1" smtClean="0"/>
              <a:t>Corporate</a:t>
            </a:r>
            <a:r>
              <a:rPr lang="fr-BE" dirty="0" smtClean="0"/>
              <a:t> </a:t>
            </a:r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of the parent on the </a:t>
            </a:r>
            <a:r>
              <a:rPr lang="fr-BE" dirty="0" err="1" smtClean="0"/>
              <a:t>dividend</a:t>
            </a:r>
            <a:endParaRPr lang="fr-BE" dirty="0" smtClean="0"/>
          </a:p>
          <a:p>
            <a:pPr lvl="2"/>
            <a:r>
              <a:rPr lang="fr-BE" dirty="0" err="1"/>
              <a:t>Withholding</a:t>
            </a:r>
            <a:r>
              <a:rPr lang="fr-BE" dirty="0"/>
              <a:t> </a:t>
            </a:r>
            <a:r>
              <a:rPr lang="fr-BE" dirty="0" err="1"/>
              <a:t>tax</a:t>
            </a:r>
            <a:r>
              <a:rPr lang="fr-BE" dirty="0"/>
              <a:t> on </a:t>
            </a:r>
            <a:r>
              <a:rPr lang="fr-BE" dirty="0" smtClean="0"/>
              <a:t>redistribution of </a:t>
            </a:r>
            <a:r>
              <a:rPr lang="fr-BE" dirty="0" err="1" smtClean="0"/>
              <a:t>dividend</a:t>
            </a:r>
            <a:endParaRPr lang="fr-BE" dirty="0" smtClean="0"/>
          </a:p>
          <a:p>
            <a:pPr lvl="1"/>
            <a:r>
              <a:rPr lang="fr-BE" dirty="0" smtClean="0"/>
              <a:t>State of the </a:t>
            </a:r>
            <a:r>
              <a:rPr lang="fr-BE" dirty="0" err="1" smtClean="0"/>
              <a:t>shareholder</a:t>
            </a:r>
            <a:endParaRPr lang="fr-BE" dirty="0" smtClean="0"/>
          </a:p>
          <a:p>
            <a:pPr lvl="2"/>
            <a:r>
              <a:rPr lang="fr-BE" dirty="0" err="1" smtClean="0"/>
              <a:t>Personal</a:t>
            </a:r>
            <a:r>
              <a:rPr lang="fr-BE" dirty="0" smtClean="0"/>
              <a:t> </a:t>
            </a:r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r>
              <a:rPr lang="fr-BE" dirty="0" smtClean="0"/>
              <a:t> on </a:t>
            </a:r>
            <a:r>
              <a:rPr lang="fr-BE" dirty="0" err="1" smtClean="0"/>
              <a:t>dividend</a:t>
            </a:r>
            <a:endParaRPr lang="fr-BE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4834" y="67827"/>
            <a:ext cx="8229600" cy="1143000"/>
          </a:xfrm>
        </p:spPr>
        <p:txBody>
          <a:bodyPr/>
          <a:lstStyle/>
          <a:p>
            <a:r>
              <a:rPr lang="fr-BE" dirty="0"/>
              <a:t>International Taxation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4834" y="1393389"/>
            <a:ext cx="8229600" cy="4525963"/>
          </a:xfrm>
        </p:spPr>
        <p:txBody>
          <a:bodyPr/>
          <a:lstStyle/>
          <a:p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71523" y="2611980"/>
            <a:ext cx="13764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chemeClr val="tx1"/>
                </a:solidFill>
              </a:rPr>
              <a:t>parent</a:t>
            </a:r>
            <a:endParaRPr lang="fr-BE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71523" y="4230301"/>
            <a:ext cx="13764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 smtClean="0">
                <a:solidFill>
                  <a:schemeClr val="tx1"/>
                </a:solidFill>
              </a:rPr>
              <a:t>subsidiary</a:t>
            </a:r>
            <a:endParaRPr lang="fr-BE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>
            <a:stCxn id="4" idx="2"/>
          </p:cNvCxnSpPr>
          <p:nvPr/>
        </p:nvCxnSpPr>
        <p:spPr>
          <a:xfrm>
            <a:off x="4159757" y="3526380"/>
            <a:ext cx="50554" cy="487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4" idx="2"/>
            <a:endCxn id="5" idx="0"/>
          </p:cNvCxnSpPr>
          <p:nvPr/>
        </p:nvCxnSpPr>
        <p:spPr>
          <a:xfrm>
            <a:off x="4159757" y="3526380"/>
            <a:ext cx="0" cy="7039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13" y="1349981"/>
            <a:ext cx="773261" cy="878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Connecteur droit avec flèche 10"/>
          <p:cNvCxnSpPr>
            <a:endCxn id="4" idx="0"/>
          </p:cNvCxnSpPr>
          <p:nvPr/>
        </p:nvCxnSpPr>
        <p:spPr>
          <a:xfrm>
            <a:off x="4142243" y="2228216"/>
            <a:ext cx="17514" cy="3837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èche vers le haut 11"/>
          <p:cNvSpPr/>
          <p:nvPr/>
        </p:nvSpPr>
        <p:spPr>
          <a:xfrm>
            <a:off x="5153998" y="1930894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 smtClean="0">
                <a:solidFill>
                  <a:srgbClr val="FF0000"/>
                </a:solidFill>
              </a:rPr>
              <a:t>dividend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13" name="Flèche vers le haut 12"/>
          <p:cNvSpPr/>
          <p:nvPr/>
        </p:nvSpPr>
        <p:spPr>
          <a:xfrm>
            <a:off x="4847991" y="3389136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err="1" smtClean="0">
                <a:solidFill>
                  <a:schemeClr val="tx1"/>
                </a:solidFill>
              </a:rPr>
              <a:t>dividend</a:t>
            </a:r>
            <a:endParaRPr lang="fr-BE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671322" y="2738379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Corporate</a:t>
            </a:r>
            <a:endParaRPr lang="fr-BE" dirty="0" smtClean="0"/>
          </a:p>
          <a:p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endParaRPr lang="fr-BE" dirty="0"/>
          </a:p>
        </p:txBody>
      </p:sp>
      <p:sp>
        <p:nvSpPr>
          <p:cNvPr id="27" name="ZoneTexte 26"/>
          <p:cNvSpPr txBox="1"/>
          <p:nvPr/>
        </p:nvSpPr>
        <p:spPr>
          <a:xfrm>
            <a:off x="6084168" y="261198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>
                <a:solidFill>
                  <a:srgbClr val="FF0000"/>
                </a:solidFill>
              </a:rPr>
              <a:t>WHT</a:t>
            </a:r>
            <a:endParaRPr lang="fr-BE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728942" y="388615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/>
              <a:t>WHT</a:t>
            </a:r>
            <a:endParaRPr lang="fr-BE" dirty="0"/>
          </a:p>
        </p:txBody>
      </p:sp>
      <p:sp>
        <p:nvSpPr>
          <p:cNvPr id="30" name="ZoneTexte 29"/>
          <p:cNvSpPr txBox="1"/>
          <p:nvPr/>
        </p:nvSpPr>
        <p:spPr>
          <a:xfrm>
            <a:off x="1684146" y="1640436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Personal</a:t>
            </a:r>
            <a:r>
              <a:rPr lang="fr-BE" dirty="0" smtClean="0"/>
              <a:t> </a:t>
            </a:r>
          </a:p>
          <a:p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endParaRPr lang="fr-BE" dirty="0"/>
          </a:p>
        </p:txBody>
      </p:sp>
      <p:sp>
        <p:nvSpPr>
          <p:cNvPr id="31" name="ZoneTexte 30"/>
          <p:cNvSpPr txBox="1"/>
          <p:nvPr/>
        </p:nvSpPr>
        <p:spPr>
          <a:xfrm>
            <a:off x="1907704" y="4374188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Corporate</a:t>
            </a:r>
            <a:endParaRPr lang="fr-BE" dirty="0" smtClean="0"/>
          </a:p>
          <a:p>
            <a:r>
              <a:rPr lang="fr-BE" dirty="0" err="1" smtClean="0"/>
              <a:t>Income</a:t>
            </a:r>
            <a:r>
              <a:rPr lang="fr-BE" dirty="0" smtClean="0"/>
              <a:t> </a:t>
            </a:r>
            <a:r>
              <a:rPr lang="fr-BE" dirty="0" err="1" smtClean="0"/>
              <a:t>tax</a:t>
            </a:r>
            <a:endParaRPr lang="fr-BE" dirty="0"/>
          </a:p>
        </p:txBody>
      </p:sp>
      <p:cxnSp>
        <p:nvCxnSpPr>
          <p:cNvPr id="34" name="Connecteur droit 33"/>
          <p:cNvCxnSpPr/>
          <p:nvPr/>
        </p:nvCxnSpPr>
        <p:spPr>
          <a:xfrm>
            <a:off x="1043608" y="3878340"/>
            <a:ext cx="61206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1043608" y="2420098"/>
            <a:ext cx="61206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27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Preventing</a:t>
            </a:r>
            <a:r>
              <a:rPr lang="fr-BE" dirty="0" smtClean="0"/>
              <a:t> </a:t>
            </a:r>
            <a:r>
              <a:rPr lang="fr-BE" dirty="0" smtClean="0"/>
              <a:t>Double Taxation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International or </a:t>
            </a:r>
            <a:r>
              <a:rPr lang="fr-BE" dirty="0" err="1" smtClean="0"/>
              <a:t>economic</a:t>
            </a:r>
            <a:r>
              <a:rPr lang="fr-BE" dirty="0" smtClean="0"/>
              <a:t> double taxation</a:t>
            </a:r>
          </a:p>
          <a:p>
            <a:r>
              <a:rPr lang="fr-BE" dirty="0" err="1" smtClean="0"/>
              <a:t>Two</a:t>
            </a:r>
            <a:r>
              <a:rPr lang="fr-BE" dirty="0" smtClean="0"/>
              <a:t> techniques and a </a:t>
            </a:r>
            <a:r>
              <a:rPr lang="fr-BE" dirty="0" err="1" smtClean="0"/>
              <a:t>half</a:t>
            </a:r>
            <a:endParaRPr lang="fr-BE" dirty="0" smtClean="0"/>
          </a:p>
          <a:p>
            <a:pPr lvl="1"/>
            <a:r>
              <a:rPr lang="fr-BE" dirty="0" err="1" smtClean="0"/>
              <a:t>Exoneration</a:t>
            </a:r>
            <a:r>
              <a:rPr lang="fr-BE" dirty="0" smtClean="0"/>
              <a:t> </a:t>
            </a:r>
          </a:p>
          <a:p>
            <a:pPr lvl="1"/>
            <a:r>
              <a:rPr lang="fr-BE" dirty="0" err="1" smtClean="0"/>
              <a:t>Credit</a:t>
            </a:r>
            <a:r>
              <a:rPr lang="fr-BE" dirty="0" smtClean="0"/>
              <a:t> or imputation</a:t>
            </a:r>
            <a:endParaRPr lang="en-US" dirty="0"/>
          </a:p>
          <a:p>
            <a:pPr lvl="1"/>
            <a:r>
              <a:rPr lang="fr-BE" dirty="0" err="1" smtClean="0"/>
              <a:t>Deduction</a:t>
            </a:r>
            <a:r>
              <a:rPr lang="fr-BE" dirty="0" smtClean="0"/>
              <a:t> </a:t>
            </a:r>
            <a:r>
              <a:rPr lang="fr-BE" dirty="0" smtClean="0"/>
              <a:t>of first </a:t>
            </a:r>
            <a:r>
              <a:rPr lang="fr-BE" dirty="0" err="1" smtClean="0"/>
              <a:t>tax</a:t>
            </a:r>
            <a:endParaRPr lang="fr-BE" dirty="0" smtClean="0"/>
          </a:p>
          <a:p>
            <a:r>
              <a:rPr lang="fr-BE" dirty="0" err="1" smtClean="0"/>
              <a:t>Reciprocity</a:t>
            </a:r>
            <a:endParaRPr lang="fr-BE" dirty="0" smtClean="0"/>
          </a:p>
          <a:p>
            <a:pPr lvl="1"/>
            <a:r>
              <a:rPr lang="fr-BE" dirty="0" err="1" smtClean="0"/>
              <a:t>Legal</a:t>
            </a:r>
            <a:endParaRPr lang="fr-BE" dirty="0" smtClean="0"/>
          </a:p>
          <a:p>
            <a:pPr lvl="1"/>
            <a:r>
              <a:rPr lang="fr-BE" dirty="0" err="1" smtClean="0"/>
              <a:t>Economic</a:t>
            </a:r>
            <a:r>
              <a:rPr lang="fr-BE" dirty="0" smtClean="0"/>
              <a:t>: </a:t>
            </a:r>
            <a:r>
              <a:rPr lang="fr-BE" dirty="0" err="1" smtClean="0"/>
              <a:t>symmetry</a:t>
            </a:r>
            <a:r>
              <a:rPr lang="fr-BE" dirty="0" smtClean="0"/>
              <a:t> of </a:t>
            </a:r>
            <a:r>
              <a:rPr lang="fr-BE" dirty="0" err="1" smtClean="0"/>
              <a:t>flows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Preventing</a:t>
            </a:r>
            <a:r>
              <a:rPr lang="fr-BE" dirty="0"/>
              <a:t> double taxation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80202"/>
              </p:ext>
            </p:extLst>
          </p:nvPr>
        </p:nvGraphicFramePr>
        <p:xfrm>
          <a:off x="457200" y="1600200"/>
          <a:ext cx="8229600" cy="4960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1028700"/>
                <a:gridCol w="10287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Exemption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Imputation</a:t>
                      </a:r>
                      <a:r>
                        <a:rPr lang="fr-BE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err="1" smtClean="0"/>
                        <a:t>Deduction</a:t>
                      </a:r>
                      <a:r>
                        <a:rPr lang="fr-BE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Income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100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100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100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Tax @ 30%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-30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-30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-30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Net</a:t>
                      </a:r>
                      <a:r>
                        <a:rPr lang="en-US" sz="2400" baseline="0" dirty="0" smtClean="0"/>
                        <a:t> income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70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70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/>
                        <a:t>70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Income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74666">
                <a:tc>
                  <a:txBody>
                    <a:bodyPr/>
                    <a:lstStyle/>
                    <a:p>
                      <a:r>
                        <a:rPr lang="fr-BE" sz="24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Tax</a:t>
                      </a:r>
                      <a:r>
                        <a:rPr lang="fr-BE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rate</a:t>
                      </a:r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25%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35%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30%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Tentative</a:t>
                      </a:r>
                      <a:r>
                        <a:rPr lang="fr-BE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BE" sz="2400" baseline="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tax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-25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-35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24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Credit</a:t>
                      </a:r>
                      <a:r>
                        <a:rPr lang="fr-BE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25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Tax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-5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-21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Net </a:t>
                      </a:r>
                      <a:r>
                        <a:rPr lang="fr-BE" sz="24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income</a:t>
                      </a:r>
                      <a:endParaRPr lang="en-US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70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70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65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49</a:t>
                      </a:r>
                      <a:endParaRPr lang="en-US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Preventing</a:t>
            </a:r>
            <a:r>
              <a:rPr lang="fr-BE" dirty="0"/>
              <a:t> </a:t>
            </a:r>
            <a:r>
              <a:rPr lang="fr-BE" dirty="0" smtClean="0"/>
              <a:t>Double Taxation</a:t>
            </a:r>
            <a:br>
              <a:rPr lang="fr-BE" dirty="0" smtClean="0"/>
            </a:br>
            <a:r>
              <a:rPr lang="fr-BE" dirty="0" smtClean="0"/>
              <a:t>Allocation </a:t>
            </a:r>
            <a:r>
              <a:rPr lang="fr-BE" dirty="0" err="1" smtClean="0"/>
              <a:t>between</a:t>
            </a:r>
            <a:r>
              <a:rPr lang="fr-BE" dirty="0" smtClean="0"/>
              <a:t> States</a:t>
            </a:r>
            <a:endParaRPr lang="fr-BE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8213465"/>
              </p:ext>
            </p:extLst>
          </p:nvPr>
        </p:nvGraphicFramePr>
        <p:xfrm>
          <a:off x="457200" y="1600200"/>
          <a:ext cx="3394720" cy="2332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7890822"/>
              </p:ext>
            </p:extLst>
          </p:nvPr>
        </p:nvGraphicFramePr>
        <p:xfrm>
          <a:off x="251520" y="4084712"/>
          <a:ext cx="3600400" cy="2008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569754"/>
              </p:ext>
            </p:extLst>
          </p:nvPr>
        </p:nvGraphicFramePr>
        <p:xfrm>
          <a:off x="4355976" y="1700808"/>
          <a:ext cx="40324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041861"/>
              </p:ext>
            </p:extLst>
          </p:nvPr>
        </p:nvGraphicFramePr>
        <p:xfrm>
          <a:off x="4427984" y="4149080"/>
          <a:ext cx="360040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152122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1107</Words>
  <Application>Microsoft Office PowerPoint</Application>
  <PresentationFormat>Affichage à l'écran (4:3)</PresentationFormat>
  <Paragraphs>347</Paragraphs>
  <Slides>34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36" baseType="lpstr">
      <vt:lpstr>Default Design</vt:lpstr>
      <vt:lpstr>Nouvelle présentation</vt:lpstr>
      <vt:lpstr>International Group Taxation</vt:lpstr>
      <vt:lpstr>Problem setting </vt:lpstr>
      <vt:lpstr>International Taxation</vt:lpstr>
      <vt:lpstr>Consolidation </vt:lpstr>
      <vt:lpstr>International Taxation</vt:lpstr>
      <vt:lpstr>International Taxation</vt:lpstr>
      <vt:lpstr>Preventing Double Taxation</vt:lpstr>
      <vt:lpstr>Preventing double taxation</vt:lpstr>
      <vt:lpstr>Preventing Double Taxation Allocation between States</vt:lpstr>
      <vt:lpstr>Profits of Foreign Operations</vt:lpstr>
      <vt:lpstr>Dividends OECD Model</vt:lpstr>
      <vt:lpstr>Dividends EU: Parent Subsidiary Directive</vt:lpstr>
      <vt:lpstr>EU: Parent Subsidiary Directive</vt:lpstr>
      <vt:lpstr>EU: Parent Subsidiary Directive</vt:lpstr>
      <vt:lpstr>EU: Parent Subsidiary Directive  Rules</vt:lpstr>
      <vt:lpstr>EU: Parent Subsidiary Directive  Rules</vt:lpstr>
      <vt:lpstr>EU: Parent Subsidiary Directive Rules</vt:lpstr>
      <vt:lpstr>Off Shore Subsidiaries</vt:lpstr>
      <vt:lpstr>Interest and Royalties  from Affiliates</vt:lpstr>
      <vt:lpstr>Interest from Affiliates</vt:lpstr>
      <vt:lpstr>Interest and Royalties  from Affiliates</vt:lpstr>
      <vt:lpstr>Capital Gains and Losses  on Shares</vt:lpstr>
      <vt:lpstr>Foreign profits</vt:lpstr>
      <vt:lpstr>Foreign profits</vt:lpstr>
      <vt:lpstr>Apportionment of income</vt:lpstr>
      <vt:lpstr>Separate undertaking Transfer pricing</vt:lpstr>
      <vt:lpstr>CCCTB</vt:lpstr>
      <vt:lpstr>CCCTB</vt:lpstr>
      <vt:lpstr>CCCTB</vt:lpstr>
      <vt:lpstr>CCCTB</vt:lpstr>
      <vt:lpstr>Foreign losses</vt:lpstr>
      <vt:lpstr>Foreign losses</vt:lpstr>
      <vt:lpstr>Foreign losses</vt:lpstr>
      <vt:lpstr>Présentation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philippe</cp:lastModifiedBy>
  <cp:revision>116</cp:revision>
  <dcterms:created xsi:type="dcterms:W3CDTF">2010-10-02T13:46:09Z</dcterms:created>
  <dcterms:modified xsi:type="dcterms:W3CDTF">2012-06-07T19:08:49Z</dcterms:modified>
</cp:coreProperties>
</file>