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71" r:id="rId3"/>
    <p:sldId id="275" r:id="rId4"/>
    <p:sldId id="286" r:id="rId5"/>
    <p:sldId id="267" r:id="rId6"/>
    <p:sldId id="282" r:id="rId7"/>
    <p:sldId id="281" r:id="rId8"/>
    <p:sldId id="285" r:id="rId9"/>
    <p:sldId id="259" r:id="rId10"/>
  </p:sldIdLst>
  <p:sldSz cx="6858000" cy="10369550"/>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88" autoAdjust="0"/>
    <p:restoredTop sz="94604" autoAdjust="0"/>
  </p:normalViewPr>
  <p:slideViewPr>
    <p:cSldViewPr>
      <p:cViewPr>
        <p:scale>
          <a:sx n="100" d="100"/>
          <a:sy n="100" d="100"/>
        </p:scale>
        <p:origin x="-1872" y="-72"/>
      </p:cViewPr>
      <p:guideLst>
        <p:guide orient="horz" pos="3266"/>
        <p:guide pos="216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1603C04F-6A48-4734-B971-FAE8F4526E1D}" type="datetimeFigureOut">
              <a:rPr kumimoji="1" lang="ja-JP" altLang="en-US" smtClean="0"/>
              <a:pPr/>
              <a:t>2011/11/21</a:t>
            </a:fld>
            <a:endParaRPr kumimoji="1" lang="ja-JP" altLang="en-US"/>
          </a:p>
        </p:txBody>
      </p:sp>
      <p:sp>
        <p:nvSpPr>
          <p:cNvPr id="4" name="フッター プレースホルダ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8E3CF69F-C8B6-4AB5-865A-CF8E6F5C0D1B}" type="slidenum">
              <a:rPr kumimoji="1" lang="ja-JP" altLang="en-US" smtClean="0"/>
              <a:pPr/>
              <a:t>‹#›</a:t>
            </a:fld>
            <a:endParaRPr kumimoji="1" lang="ja-JP" altLang="en-US"/>
          </a:p>
        </p:txBody>
      </p:sp>
    </p:spTree>
    <p:extLst>
      <p:ext uri="{BB962C8B-B14F-4D97-AF65-F5344CB8AC3E}">
        <p14:creationId xmlns:p14="http://schemas.microsoft.com/office/powerpoint/2010/main" val="270758457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3F8C8EFA-6EFE-4CB9-9AD2-9EF52760EC28}" type="datetimeFigureOut">
              <a:rPr lang="ja-JP" altLang="en-US"/>
              <a:pPr>
                <a:defRPr/>
              </a:pPr>
              <a:t>2011/11/21</a:t>
            </a:fld>
            <a:endParaRPr lang="ja-JP" altLang="en-US"/>
          </a:p>
        </p:txBody>
      </p:sp>
      <p:sp>
        <p:nvSpPr>
          <p:cNvPr id="4" name="スライド イメージ プレースホルダ 3"/>
          <p:cNvSpPr>
            <a:spLocks noGrp="1" noRot="1" noChangeAspect="1"/>
          </p:cNvSpPr>
          <p:nvPr>
            <p:ph type="sldImg" idx="2"/>
          </p:nvPr>
        </p:nvSpPr>
        <p:spPr>
          <a:xfrm>
            <a:off x="2144713" y="739775"/>
            <a:ext cx="2446337" cy="3700463"/>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326F8FBC-4FCC-4C71-BDCC-20C74C9E9A48}" type="slidenum">
              <a:rPr lang="ja-JP" altLang="en-US"/>
              <a:pPr>
                <a:defRPr/>
              </a:pPr>
              <a:t>‹#›</a:t>
            </a:fld>
            <a:endParaRPr lang="ja-JP" altLang="en-US"/>
          </a:p>
        </p:txBody>
      </p:sp>
    </p:spTree>
    <p:extLst>
      <p:ext uri="{BB962C8B-B14F-4D97-AF65-F5344CB8AC3E}">
        <p14:creationId xmlns:p14="http://schemas.microsoft.com/office/powerpoint/2010/main" val="292401546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9"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369680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369680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369680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221285"/>
            <a:ext cx="5829300" cy="2222732"/>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028700" y="5876078"/>
            <a:ext cx="4800600" cy="264999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9E08EBAD-7A3F-497F-A3E4-A80D71532D7C}" type="datetime1">
              <a:rPr lang="ja-JP" altLang="en-US" smtClean="0"/>
              <a:pPr>
                <a:defRPr/>
              </a:pPr>
              <a:t>2011/11/21</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34C8ADFB-8A20-4192-9477-243033D8212D}"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79249718-3372-4C6C-83C3-9B115FD38F9C}" type="datetime1">
              <a:rPr lang="ja-JP" altLang="en-US" smtClean="0"/>
              <a:pPr>
                <a:defRPr/>
              </a:pPr>
              <a:t>2011/11/21</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342C52D5-111D-41DD-81BD-F90ED4E313D9}"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415265"/>
            <a:ext cx="1543050" cy="8847722"/>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342900" y="415265"/>
            <a:ext cx="4514850" cy="8847722"/>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766A88D2-B7A9-421F-AFCE-8B576C304BF0}" type="datetime1">
              <a:rPr lang="ja-JP" altLang="en-US" smtClean="0"/>
              <a:pPr>
                <a:defRPr/>
              </a:pPr>
              <a:t>2011/11/21</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EFA2DCEA-E091-49A4-8900-48BA7F6405D1}"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EE753E5A-A40C-4AC9-BC49-CE2318CAD69D}" type="datetime1">
              <a:rPr lang="ja-JP" altLang="en-US" smtClean="0"/>
              <a:pPr>
                <a:defRPr/>
              </a:pPr>
              <a:t>2011/11/21</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CB29818E-21A6-4FFA-836C-28C27046FD1F}"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663398"/>
            <a:ext cx="5829300" cy="2059508"/>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541735" y="4395059"/>
            <a:ext cx="5829300" cy="226833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D300B9C5-BA83-4452-B184-1D15F3A257E4}" type="datetime1">
              <a:rPr lang="ja-JP" altLang="en-US" smtClean="0"/>
              <a:pPr>
                <a:defRPr/>
              </a:pPr>
              <a:t>2011/11/21</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1876F36-ED28-47E4-AEE9-27D8579CD1DE}"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342900" y="2419564"/>
            <a:ext cx="3028950" cy="6843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486150" y="2419564"/>
            <a:ext cx="3028950" cy="6843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104AC151-B2D7-44EC-BB22-3F4EC98A0D02}" type="datetime1">
              <a:rPr lang="ja-JP" altLang="en-US" smtClean="0"/>
              <a:pPr>
                <a:defRPr/>
              </a:pPr>
              <a:t>2011/11/21</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F9866099-B3FF-42C7-9474-62961AA0F28F}"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342900" y="2321148"/>
            <a:ext cx="3030141" cy="96734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342900" y="3288492"/>
            <a:ext cx="3030141" cy="59744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3483769" y="2321148"/>
            <a:ext cx="3031332" cy="96734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3483769" y="3288492"/>
            <a:ext cx="3031332" cy="59744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960158D5-81E2-42E7-8C85-232F0EB09077}" type="datetime1">
              <a:rPr lang="ja-JP" altLang="en-US" smtClean="0"/>
              <a:pPr>
                <a:defRPr/>
              </a:pPr>
              <a:t>2011/11/21</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4AEB8F92-9E7D-4E56-950D-61726A47C20B}"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F245B1AE-91B9-45F0-8397-C665531E4332}" type="datetime1">
              <a:rPr lang="ja-JP" altLang="en-US" smtClean="0"/>
              <a:pPr>
                <a:defRPr/>
              </a:pPr>
              <a:t>2011/11/21</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A4AC33F8-C3CA-4FEF-9599-17FBAE2CF424}"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74CAF503-6B0B-41CE-95B8-08B2AEDF5ABB}" type="datetime1">
              <a:rPr lang="ja-JP" altLang="en-US" smtClean="0"/>
              <a:pPr>
                <a:defRPr/>
              </a:pPr>
              <a:t>2011/11/21</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90E5B9F3-E530-4191-B34F-EDEFD70EDB1F}"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2" y="412862"/>
            <a:ext cx="2256235" cy="1757063"/>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2681288" y="412864"/>
            <a:ext cx="3833812" cy="88501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342902" y="2169926"/>
            <a:ext cx="2256235" cy="709306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602B089A-CB70-4692-B9A0-AB38D817CF5A}" type="datetime1">
              <a:rPr lang="ja-JP" altLang="en-US" smtClean="0"/>
              <a:pPr>
                <a:defRPr/>
              </a:pPr>
              <a:t>2011/11/21</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10147798-2A7D-4DEE-BC10-C0DBC2A300B3}"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7258685"/>
            <a:ext cx="4114800" cy="856930"/>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344216" y="926538"/>
            <a:ext cx="4114800" cy="622173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344216" y="8115614"/>
            <a:ext cx="4114800" cy="1216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B67B58AF-28AC-485B-A4E3-93D19E2E512F}" type="datetime1">
              <a:rPr lang="ja-JP" altLang="en-US" smtClean="0"/>
              <a:pPr>
                <a:defRPr/>
              </a:pPr>
              <a:t>2011/11/21</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1720C5BA-A075-4458-88A4-92C1D5D4A602}"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342900" y="415925"/>
            <a:ext cx="6172200" cy="17287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342900" y="2419350"/>
            <a:ext cx="6172200" cy="6843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342900" y="9610725"/>
            <a:ext cx="1600200" cy="554038"/>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29743537-7615-41DA-9704-60EB0C65EE2C}" type="datetime1">
              <a:rPr lang="ja-JP" altLang="en-US" smtClean="0"/>
              <a:pPr>
                <a:defRPr/>
              </a:pPr>
              <a:t>2011/11/21</a:t>
            </a:fld>
            <a:endParaRPr lang="ja-JP" altLang="en-US"/>
          </a:p>
        </p:txBody>
      </p:sp>
      <p:sp>
        <p:nvSpPr>
          <p:cNvPr id="5" name="フッター プレースホルダ 4"/>
          <p:cNvSpPr>
            <a:spLocks noGrp="1"/>
          </p:cNvSpPr>
          <p:nvPr>
            <p:ph type="ftr" sz="quarter" idx="3"/>
          </p:nvPr>
        </p:nvSpPr>
        <p:spPr>
          <a:xfrm>
            <a:off x="2343150" y="9610725"/>
            <a:ext cx="2171700" cy="554038"/>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4914900" y="9610725"/>
            <a:ext cx="1600200" cy="554038"/>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CCB2A161-018A-4FF0-A34D-D73FAC9E0ADF}"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7.png"/><Relationship Id="rId9" Type="http://schemas.microsoft.com/office/2007/relationships/hdphoto" Target="../media/hdphoto1.wdp"/></Relationships>
</file>

<file path=ppt/slides/_rels/slide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wmf"/><Relationship Id="rId7" Type="http://schemas.openxmlformats.org/officeDocument/2006/relationships/image" Target="../media/image18.jpeg"/><Relationship Id="rId2" Type="http://schemas.openxmlformats.org/officeDocument/2006/relationships/image" Target="../media/image13.wmf"/><Relationship Id="rId1" Type="http://schemas.openxmlformats.org/officeDocument/2006/relationships/slideLayout" Target="../slideLayouts/slideLayout2.xml"/><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s>
</file>

<file path=ppt/slides/_rels/slide4.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5.xml.rels><?xml version="1.0" encoding="UTF-8" standalone="yes"?>
<Relationships xmlns="http://schemas.openxmlformats.org/package/2006/relationships"><Relationship Id="rId3" Type="http://schemas.openxmlformats.org/officeDocument/2006/relationships/hyperlink" Target="mailto:sanren_network@nm.maff.go.jp" TargetMode="External"/><Relationship Id="rId2" Type="http://schemas.openxmlformats.org/officeDocument/2006/relationships/hyperlink" Target="http://www.maff.go.jp/j/soushoku/sanki/sanren.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hyperlink" Target="http://www.maff.go.jp/j/soushoku/syoutori/dealing/index.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角丸四角形 6"/>
          <p:cNvSpPr/>
          <p:nvPr/>
        </p:nvSpPr>
        <p:spPr>
          <a:xfrm>
            <a:off x="281037" y="2570174"/>
            <a:ext cx="6450811" cy="2000904"/>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1" name="図 5" descr="ポスター用logo高画質.bmp"/>
          <p:cNvPicPr>
            <a:picLocks noChangeAspect="1"/>
          </p:cNvPicPr>
          <p:nvPr/>
        </p:nvPicPr>
        <p:blipFill>
          <a:blip r:embed="rId3" cstate="print"/>
          <a:srcRect/>
          <a:stretch>
            <a:fillRect/>
          </a:stretch>
        </p:blipFill>
        <p:spPr bwMode="auto">
          <a:xfrm>
            <a:off x="2889250" y="10137775"/>
            <a:ext cx="1079500" cy="141288"/>
          </a:xfrm>
          <a:prstGeom prst="rect">
            <a:avLst/>
          </a:prstGeom>
          <a:noFill/>
          <a:ln w="9525">
            <a:noFill/>
            <a:miter lim="800000"/>
            <a:headEnd/>
            <a:tailEnd/>
          </a:ln>
        </p:spPr>
      </p:pic>
      <p:sp>
        <p:nvSpPr>
          <p:cNvPr id="6" name="正方形/長方形 5"/>
          <p:cNvSpPr/>
          <p:nvPr/>
        </p:nvSpPr>
        <p:spPr>
          <a:xfrm>
            <a:off x="260647" y="864295"/>
            <a:ext cx="6408711" cy="707886"/>
          </a:xfrm>
          <a:prstGeom prst="rect">
            <a:avLst/>
          </a:prstGeom>
          <a:noFill/>
        </p:spPr>
        <p:txBody>
          <a:bodyPr wrap="square" lIns="91440" tIns="45720" rIns="91440" bIns="45720">
            <a:spAutoFit/>
          </a:bodyPr>
          <a:lstStyle/>
          <a:p>
            <a:r>
              <a:rPr lang="ja-JP" altLang="en-US" sz="4000" b="1" dirty="0" smtClean="0">
                <a:ln w="12700">
                  <a:solidFill>
                    <a:schemeClr val="tx1"/>
                  </a:solidFill>
                  <a:prstDash val="solid"/>
                </a:ln>
                <a:effectLst>
                  <a:outerShdw blurRad="41275" dist="20320" dir="1800000" algn="tl" rotWithShape="0">
                    <a:srgbClr val="000000">
                      <a:alpha val="40000"/>
                    </a:srgbClr>
                  </a:outerShdw>
                </a:effectLst>
                <a:latin typeface="HG丸ｺﾞｼｯｸM-PRO" pitchFamily="50" charset="-128"/>
                <a:ea typeface="HG丸ｺﾞｼｯｸM-PRO" pitchFamily="50" charset="-128"/>
              </a:rPr>
              <a:t>食料産業</a:t>
            </a:r>
            <a:r>
              <a:rPr lang="ja-JP" altLang="en-US" sz="4000" b="1" dirty="0" smtClean="0">
                <a:ln w="12700">
                  <a:solidFill>
                    <a:schemeClr val="tx1"/>
                  </a:solidFill>
                  <a:prstDash val="solid"/>
                </a:ln>
                <a:latin typeface="HG丸ｺﾞｼｯｸM-PRO" pitchFamily="50" charset="-128"/>
                <a:ea typeface="HG丸ｺﾞｼｯｸM-PRO" pitchFamily="50" charset="-128"/>
              </a:rPr>
              <a:t>レタ－</a:t>
            </a:r>
            <a:endParaRPr lang="ja-JP" altLang="en-US" sz="4000" b="1" dirty="0">
              <a:ln w="12700">
                <a:solidFill>
                  <a:schemeClr val="tx1"/>
                </a:solidFill>
                <a:prstDash val="solid"/>
              </a:ln>
              <a:latin typeface="HG丸ｺﾞｼｯｸM-PRO" pitchFamily="50" charset="-128"/>
              <a:ea typeface="HG丸ｺﾞｼｯｸM-PRO" pitchFamily="50" charset="-128"/>
            </a:endParaRPr>
          </a:p>
        </p:txBody>
      </p:sp>
      <p:sp>
        <p:nvSpPr>
          <p:cNvPr id="8" name="Rectangle 7"/>
          <p:cNvSpPr>
            <a:spLocks noChangeArrowheads="1"/>
          </p:cNvSpPr>
          <p:nvPr/>
        </p:nvSpPr>
        <p:spPr bwMode="auto">
          <a:xfrm>
            <a:off x="-27384" y="1821621"/>
            <a:ext cx="6885384" cy="159156"/>
          </a:xfrm>
          <a:prstGeom prst="rect">
            <a:avLst/>
          </a:prstGeom>
          <a:gradFill flip="none" rotWithShape="1">
            <a:gsLst>
              <a:gs pos="0">
                <a:srgbClr val="00B050"/>
              </a:gs>
              <a:gs pos="50000">
                <a:srgbClr val="92D050"/>
              </a:gs>
              <a:gs pos="100000">
                <a:schemeClr val="accent3">
                  <a:lumMod val="95000"/>
                </a:schemeClr>
              </a:gs>
            </a:gsLst>
            <a:lin ang="16200000" scaled="1"/>
            <a:tileRect/>
          </a:gradFill>
          <a:ln w="9525" algn="ctr">
            <a:noFill/>
            <a:miter lim="800000"/>
            <a:headEnd/>
            <a:tailEnd/>
          </a:ln>
        </p:spPr>
        <p:txBody>
          <a:bodyPr anchor="ctr"/>
          <a:lstStyle/>
          <a:p>
            <a:pPr algn="ctr">
              <a:spcBef>
                <a:spcPct val="50000"/>
              </a:spcBef>
              <a:defRPr/>
            </a:pPr>
            <a:endParaRPr lang="ja-JP" altLang="en-US" dirty="0">
              <a:ea typeface="ＭＳ Ｐ明朝" pitchFamily="18" charset="-128"/>
            </a:endParaRPr>
          </a:p>
        </p:txBody>
      </p:sp>
      <p:sp>
        <p:nvSpPr>
          <p:cNvPr id="9" name="テキスト ボックス 8"/>
          <p:cNvSpPr txBox="1"/>
          <p:nvPr/>
        </p:nvSpPr>
        <p:spPr>
          <a:xfrm>
            <a:off x="4620438" y="972665"/>
            <a:ext cx="2334806" cy="923330"/>
          </a:xfrm>
          <a:prstGeom prst="rect">
            <a:avLst/>
          </a:prstGeom>
          <a:noFill/>
        </p:spPr>
        <p:txBody>
          <a:bodyPr wrap="none" rtlCol="0">
            <a:spAutoFit/>
          </a:bodyPr>
          <a:lstStyle/>
          <a:p>
            <a:pPr algn="just"/>
            <a:r>
              <a:rPr kumimoji="1" lang="ja-JP" altLang="en-US" dirty="0" smtClean="0"/>
              <a:t>発行日　</a:t>
            </a:r>
            <a:r>
              <a:rPr kumimoji="1" lang="en-US" altLang="ja-JP" dirty="0" smtClean="0"/>
              <a:t>11 </a:t>
            </a:r>
            <a:r>
              <a:rPr kumimoji="1" lang="ja-JP" altLang="en-US" dirty="0" smtClean="0"/>
              <a:t>月 </a:t>
            </a:r>
            <a:r>
              <a:rPr kumimoji="1" lang="en-US" altLang="ja-JP" dirty="0" smtClean="0"/>
              <a:t>22 </a:t>
            </a:r>
            <a:r>
              <a:rPr kumimoji="1" lang="ja-JP" altLang="en-US" dirty="0" smtClean="0"/>
              <a:t>日　</a:t>
            </a:r>
            <a:endParaRPr kumimoji="1" lang="en-US" altLang="ja-JP" dirty="0" smtClean="0"/>
          </a:p>
          <a:p>
            <a:r>
              <a:rPr lang="ja-JP" altLang="en-US" dirty="0" smtClean="0"/>
              <a:t>発行者　</a:t>
            </a:r>
            <a:r>
              <a:rPr kumimoji="1" lang="ja-JP" altLang="en-US" dirty="0" smtClean="0"/>
              <a:t>農林水産省</a:t>
            </a:r>
            <a:endParaRPr kumimoji="1" lang="en-US" altLang="ja-JP" dirty="0" smtClean="0"/>
          </a:p>
          <a:p>
            <a:r>
              <a:rPr lang="ja-JP" altLang="en-US" dirty="0" smtClean="0"/>
              <a:t>　　　　　 </a:t>
            </a:r>
            <a:r>
              <a:rPr kumimoji="1" lang="ja-JP" altLang="en-US" dirty="0" smtClean="0"/>
              <a:t>食料産業局</a:t>
            </a:r>
            <a:endParaRPr kumimoji="1" lang="ja-JP" altLang="en-US" dirty="0"/>
          </a:p>
        </p:txBody>
      </p:sp>
      <p:cxnSp>
        <p:nvCxnSpPr>
          <p:cNvPr id="10" name="直線コネクタ 9"/>
          <p:cNvCxnSpPr/>
          <p:nvPr/>
        </p:nvCxnSpPr>
        <p:spPr>
          <a:xfrm>
            <a:off x="4623226" y="972665"/>
            <a:ext cx="2088232" cy="1588"/>
          </a:xfrm>
          <a:prstGeom prst="line">
            <a:avLst/>
          </a:prstGeom>
          <a:ln>
            <a:solidFill>
              <a:srgbClr val="00B050"/>
            </a:solidFill>
          </a:ln>
        </p:spPr>
        <p:style>
          <a:lnRef idx="3">
            <a:schemeClr val="accent3"/>
          </a:lnRef>
          <a:fillRef idx="0">
            <a:schemeClr val="accent3"/>
          </a:fillRef>
          <a:effectRef idx="2">
            <a:schemeClr val="accent3"/>
          </a:effectRef>
          <a:fontRef idx="minor">
            <a:schemeClr val="tx1"/>
          </a:fontRef>
        </p:style>
      </p:cxnSp>
      <p:sp>
        <p:nvSpPr>
          <p:cNvPr id="11" name="テキスト ボックス 10"/>
          <p:cNvSpPr txBox="1"/>
          <p:nvPr/>
        </p:nvSpPr>
        <p:spPr>
          <a:xfrm>
            <a:off x="4598507" y="649137"/>
            <a:ext cx="2133341" cy="369332"/>
          </a:xfrm>
          <a:prstGeom prst="rect">
            <a:avLst/>
          </a:prstGeom>
          <a:noFill/>
        </p:spPr>
        <p:txBody>
          <a:bodyPr wrap="none" rtlCol="0">
            <a:spAutoFit/>
          </a:bodyPr>
          <a:lstStyle/>
          <a:p>
            <a:r>
              <a:rPr kumimoji="1" lang="en-US" altLang="ja-JP" dirty="0" smtClean="0"/>
              <a:t>2011</a:t>
            </a:r>
            <a:r>
              <a:rPr kumimoji="1" lang="ja-JP" altLang="en-US" dirty="0" smtClean="0"/>
              <a:t>年</a:t>
            </a:r>
            <a:r>
              <a:rPr kumimoji="1" lang="en-US" altLang="ja-JP" dirty="0" smtClean="0"/>
              <a:t>11</a:t>
            </a:r>
            <a:r>
              <a:rPr kumimoji="1" lang="ja-JP" altLang="en-US" dirty="0" smtClean="0"/>
              <a:t>月</a:t>
            </a:r>
            <a:r>
              <a:rPr kumimoji="1" lang="ja-JP" altLang="en-US" b="1" dirty="0" smtClean="0"/>
              <a:t>第 ２ 号</a:t>
            </a:r>
            <a:endParaRPr kumimoji="1" lang="ja-JP" altLang="en-US" b="1" dirty="0"/>
          </a:p>
        </p:txBody>
      </p:sp>
      <p:sp>
        <p:nvSpPr>
          <p:cNvPr id="12" name="角丸四角形 512"/>
          <p:cNvSpPr>
            <a:spLocks noChangeArrowheads="1"/>
          </p:cNvSpPr>
          <p:nvPr/>
        </p:nvSpPr>
        <p:spPr bwMode="auto">
          <a:xfrm>
            <a:off x="15847" y="4651896"/>
            <a:ext cx="6826306" cy="681615"/>
          </a:xfrm>
          <a:prstGeom prst="roundRect">
            <a:avLst>
              <a:gd name="adj" fmla="val 2111"/>
            </a:avLst>
          </a:prstGeom>
          <a:gradFill rotWithShape="1">
            <a:gsLst>
              <a:gs pos="0">
                <a:schemeClr val="accent5"/>
              </a:gs>
              <a:gs pos="50000">
                <a:srgbClr val="FFFFFF"/>
              </a:gs>
              <a:gs pos="100000">
                <a:schemeClr val="accent5"/>
              </a:gs>
            </a:gsLst>
            <a:lin ang="5400000" scaled="1"/>
          </a:gradFill>
          <a:ln w="12700" algn="ctr">
            <a:solidFill>
              <a:schemeClr val="accent5"/>
            </a:solidFill>
            <a:round/>
            <a:headEnd/>
            <a:tailEnd/>
          </a:ln>
        </p:spPr>
        <p:txBody>
          <a:bodyPr anchor="ctr"/>
          <a:lstStyle/>
          <a:p>
            <a:pPr>
              <a:defRPr/>
            </a:pPr>
            <a:r>
              <a:rPr lang="ja-JP" altLang="en-US" sz="2800" b="1" dirty="0" smtClean="0">
                <a:effectLst>
                  <a:outerShdw blurRad="38100" dist="38100" dir="2700000" algn="tl">
                    <a:srgbClr val="C0C0C0"/>
                  </a:outerShdw>
                </a:effectLst>
                <a:latin typeface="HG丸ｺﾞｼｯｸM-PRO" pitchFamily="50" charset="-128"/>
                <a:ea typeface="HG丸ｺﾞｼｯｸM-PRO" pitchFamily="50" charset="-128"/>
              </a:rPr>
              <a:t>１</a:t>
            </a:r>
            <a:r>
              <a:rPr lang="en-US" altLang="ja-JP" sz="2800" b="1" dirty="0" smtClean="0">
                <a:effectLst>
                  <a:outerShdw blurRad="38100" dist="38100" dir="2700000" algn="tl">
                    <a:srgbClr val="C0C0C0"/>
                  </a:outerShdw>
                </a:effectLst>
                <a:latin typeface="HG丸ｺﾞｼｯｸM-PRO" pitchFamily="50" charset="-128"/>
                <a:ea typeface="HG丸ｺﾞｼｯｸM-PRO" pitchFamily="50" charset="-128"/>
              </a:rPr>
              <a:t>. </a:t>
            </a:r>
            <a:r>
              <a:rPr lang="ja-JP" altLang="en-US" sz="2800" b="1" dirty="0" smtClean="0">
                <a:effectLst>
                  <a:outerShdw blurRad="38100" dist="38100" dir="2700000" algn="tl">
                    <a:srgbClr val="C0C0C0"/>
                  </a:outerShdw>
                </a:effectLst>
                <a:latin typeface="HG丸ｺﾞｼｯｸM-PRO" pitchFamily="50" charset="-128"/>
                <a:ea typeface="HG丸ｺﾞｼｯｸM-PRO" pitchFamily="50" charset="-128"/>
              </a:rPr>
              <a:t>平成</a:t>
            </a:r>
            <a:r>
              <a:rPr lang="en-US" altLang="ja-JP" sz="2800" b="1" dirty="0" smtClean="0">
                <a:effectLst>
                  <a:outerShdw blurRad="38100" dist="38100" dir="2700000" algn="tl">
                    <a:srgbClr val="C0C0C0"/>
                  </a:outerShdw>
                </a:effectLst>
                <a:latin typeface="HG丸ｺﾞｼｯｸM-PRO" pitchFamily="50" charset="-128"/>
                <a:ea typeface="HG丸ｺﾞｼｯｸM-PRO" pitchFamily="50" charset="-128"/>
              </a:rPr>
              <a:t>23</a:t>
            </a:r>
            <a:r>
              <a:rPr lang="ja-JP" altLang="en-US" sz="2800" b="1" dirty="0" smtClean="0">
                <a:effectLst>
                  <a:outerShdw blurRad="38100" dist="38100" dir="2700000" algn="tl">
                    <a:srgbClr val="C0C0C0"/>
                  </a:outerShdw>
                </a:effectLst>
                <a:latin typeface="HG丸ｺﾞｼｯｸM-PRO" pitchFamily="50" charset="-128"/>
                <a:ea typeface="HG丸ｺﾞｼｯｸM-PRO" pitchFamily="50" charset="-128"/>
              </a:rPr>
              <a:t>年度</a:t>
            </a:r>
            <a:r>
              <a:rPr lang="ja-JP" altLang="en-US" sz="2800" b="1" dirty="0">
                <a:effectLst>
                  <a:outerShdw blurRad="38100" dist="38100" dir="2700000" algn="tl">
                    <a:srgbClr val="C0C0C0"/>
                  </a:outerShdw>
                </a:effectLst>
                <a:latin typeface="HG丸ｺﾞｼｯｸM-PRO" pitchFamily="50" charset="-128"/>
                <a:ea typeface="HG丸ｺﾞｼｯｸM-PRO" pitchFamily="50" charset="-128"/>
              </a:rPr>
              <a:t>第３次補正予算の</a:t>
            </a:r>
            <a:r>
              <a:rPr lang="ja-JP" altLang="en-US" sz="2800" b="1" dirty="0" smtClean="0">
                <a:effectLst>
                  <a:outerShdw blurRad="38100" dist="38100" dir="2700000" algn="tl">
                    <a:srgbClr val="C0C0C0"/>
                  </a:outerShdw>
                </a:effectLst>
                <a:latin typeface="HG丸ｺﾞｼｯｸM-PRO" pitchFamily="50" charset="-128"/>
                <a:ea typeface="HG丸ｺﾞｼｯｸM-PRO" pitchFamily="50" charset="-128"/>
              </a:rPr>
              <a:t>概要</a:t>
            </a:r>
            <a:endParaRPr lang="ja-JP" altLang="en-US" sz="2800" b="1" dirty="0">
              <a:effectLst>
                <a:outerShdw blurRad="38100" dist="38100" dir="2700000" algn="tl">
                  <a:srgbClr val="C0C0C0"/>
                </a:outerShdw>
              </a:effectLst>
              <a:latin typeface="HG丸ｺﾞｼｯｸM-PRO" pitchFamily="50" charset="-128"/>
              <a:ea typeface="HG丸ｺﾞｼｯｸM-PRO" pitchFamily="50" charset="-128"/>
            </a:endParaRPr>
          </a:p>
        </p:txBody>
      </p:sp>
      <p:sp>
        <p:nvSpPr>
          <p:cNvPr id="13" name="テキスト ボックス 12"/>
          <p:cNvSpPr txBox="1"/>
          <p:nvPr/>
        </p:nvSpPr>
        <p:spPr>
          <a:xfrm>
            <a:off x="-243408" y="3204913"/>
            <a:ext cx="7101408" cy="338554"/>
          </a:xfrm>
          <a:prstGeom prst="rect">
            <a:avLst/>
          </a:prstGeom>
          <a:noFill/>
        </p:spPr>
        <p:txBody>
          <a:bodyPr wrap="square" rtlCol="0">
            <a:spAutoFit/>
          </a:bodyPr>
          <a:lstStyle/>
          <a:p>
            <a:pPr marL="285750" indent="-285750"/>
            <a:r>
              <a:rPr lang="ja-JP" altLang="en-US" sz="1600" dirty="0" smtClean="0">
                <a:latin typeface="HG丸ｺﾞｼｯｸM-PRO" pitchFamily="50" charset="-128"/>
                <a:ea typeface="HG丸ｺﾞｼｯｸM-PRO" pitchFamily="50" charset="-128"/>
              </a:rPr>
              <a:t>　　　　</a:t>
            </a:r>
            <a:endParaRPr kumimoji="1" lang="ja-JP" altLang="en-US" sz="1600" dirty="0">
              <a:latin typeface="HG丸ｺﾞｼｯｸM-PRO" pitchFamily="50" charset="-128"/>
              <a:ea typeface="HG丸ｺﾞｼｯｸM-PRO" pitchFamily="50" charset="-128"/>
            </a:endParaRPr>
          </a:p>
        </p:txBody>
      </p:sp>
      <p:sp>
        <p:nvSpPr>
          <p:cNvPr id="31" name="テキスト ボックス 30"/>
          <p:cNvSpPr txBox="1"/>
          <p:nvPr/>
        </p:nvSpPr>
        <p:spPr>
          <a:xfrm>
            <a:off x="332656" y="1512367"/>
            <a:ext cx="4448654" cy="276999"/>
          </a:xfrm>
          <a:prstGeom prst="rect">
            <a:avLst/>
          </a:prstGeom>
          <a:noFill/>
        </p:spPr>
        <p:txBody>
          <a:bodyPr wrap="none" rtlCol="0">
            <a:spAutoFit/>
          </a:bodyPr>
          <a:lstStyle/>
          <a:p>
            <a:r>
              <a:rPr lang="ja-JP" altLang="en-US" sz="1200" dirty="0"/>
              <a:t>食・「食を作り出す農山漁村の資源や環境</a:t>
            </a:r>
            <a:r>
              <a:rPr lang="ja-JP" altLang="en-US" sz="1200" dirty="0" smtClean="0"/>
              <a:t>」に携わる方のために</a:t>
            </a:r>
            <a:endParaRPr kumimoji="1" lang="ja-JP" altLang="en-US" sz="1200" dirty="0"/>
          </a:p>
        </p:txBody>
      </p:sp>
      <p:pic>
        <p:nvPicPr>
          <p:cNvPr id="2053" name="Picture 5" descr="illust_06"/>
          <p:cNvPicPr>
            <a:picLocks noChangeAspect="1" noChangeArrowheads="1"/>
          </p:cNvPicPr>
          <p:nvPr/>
        </p:nvPicPr>
        <p:blipFill>
          <a:blip r:embed="rId4" cstate="print"/>
          <a:srcRect/>
          <a:stretch>
            <a:fillRect/>
          </a:stretch>
        </p:blipFill>
        <p:spPr bwMode="auto">
          <a:xfrm>
            <a:off x="404664" y="432247"/>
            <a:ext cx="1152128" cy="527893"/>
          </a:xfrm>
          <a:prstGeom prst="rect">
            <a:avLst/>
          </a:prstGeom>
          <a:noFill/>
          <a:ln w="9525">
            <a:noFill/>
            <a:miter lim="800000"/>
            <a:headEnd/>
            <a:tailEnd/>
          </a:ln>
        </p:spPr>
      </p:pic>
      <p:sp>
        <p:nvSpPr>
          <p:cNvPr id="15" name="テキスト ボックス 14"/>
          <p:cNvSpPr txBox="1"/>
          <p:nvPr/>
        </p:nvSpPr>
        <p:spPr>
          <a:xfrm>
            <a:off x="122693" y="5290326"/>
            <a:ext cx="6741368" cy="584775"/>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a:t>
            </a:r>
            <a:r>
              <a:rPr lang="en-US" altLang="ja-JP" sz="1600" dirty="0" smtClean="0">
                <a:latin typeface="HG丸ｺﾞｼｯｸM-PRO" pitchFamily="50" charset="-128"/>
                <a:ea typeface="HG丸ｺﾞｼｯｸM-PRO" pitchFamily="50" charset="-128"/>
              </a:rPr>
              <a:t>11</a:t>
            </a:r>
            <a:r>
              <a:rPr lang="ja-JP" altLang="en-US" sz="1600" dirty="0" smtClean="0">
                <a:latin typeface="HG丸ｺﾞｼｯｸM-PRO" pitchFamily="50" charset="-128"/>
                <a:ea typeface="HG丸ｺﾞｼｯｸM-PRO" pitchFamily="50" charset="-128"/>
              </a:rPr>
              <a:t>月</a:t>
            </a:r>
            <a:r>
              <a:rPr lang="en-US" altLang="ja-JP" sz="1600" dirty="0" smtClean="0">
                <a:latin typeface="HG丸ｺﾞｼｯｸM-PRO" pitchFamily="50" charset="-128"/>
                <a:ea typeface="HG丸ｺﾞｼｯｸM-PRO" pitchFamily="50" charset="-128"/>
              </a:rPr>
              <a:t>21</a:t>
            </a:r>
            <a:r>
              <a:rPr lang="ja-JP" altLang="en-US" sz="1600" dirty="0" smtClean="0">
                <a:latin typeface="HG丸ｺﾞｼｯｸM-PRO" pitchFamily="50" charset="-128"/>
                <a:ea typeface="HG丸ｺﾞｼｯｸM-PRO" pitchFamily="50" charset="-128"/>
              </a:rPr>
              <a:t>日、平成</a:t>
            </a:r>
            <a:r>
              <a:rPr lang="en-US" altLang="ja-JP" sz="1600" dirty="0" smtClean="0">
                <a:latin typeface="HG丸ｺﾞｼｯｸM-PRO" pitchFamily="50" charset="-128"/>
                <a:ea typeface="HG丸ｺﾞｼｯｸM-PRO" pitchFamily="50" charset="-128"/>
              </a:rPr>
              <a:t>23</a:t>
            </a:r>
            <a:r>
              <a:rPr lang="ja-JP" altLang="en-US" sz="1600" dirty="0" smtClean="0">
                <a:latin typeface="HG丸ｺﾞｼｯｸM-PRO" pitchFamily="50" charset="-128"/>
                <a:ea typeface="HG丸ｺﾞｼｯｸM-PRO" pitchFamily="50" charset="-128"/>
              </a:rPr>
              <a:t>年度第</a:t>
            </a:r>
            <a:r>
              <a:rPr lang="en-US" altLang="ja-JP" sz="1600" dirty="0" smtClean="0">
                <a:latin typeface="HG丸ｺﾞｼｯｸM-PRO" pitchFamily="50" charset="-128"/>
                <a:ea typeface="HG丸ｺﾞｼｯｸM-PRO" pitchFamily="50" charset="-128"/>
              </a:rPr>
              <a:t>3</a:t>
            </a:r>
            <a:r>
              <a:rPr lang="ja-JP" altLang="en-US" sz="1600" dirty="0" smtClean="0">
                <a:latin typeface="HG丸ｺﾞｼｯｸM-PRO" pitchFamily="50" charset="-128"/>
                <a:ea typeface="HG丸ｺﾞｼｯｸM-PRO" pitchFamily="50" charset="-128"/>
              </a:rPr>
              <a:t>次補正予算が成立しました。</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食料産業局関係のポイントは次のとおりです。　</a:t>
            </a:r>
            <a:endParaRPr lang="en-US" altLang="ja-JP" sz="1600" dirty="0">
              <a:latin typeface="HG丸ｺﾞｼｯｸM-PRO" pitchFamily="50" charset="-128"/>
              <a:ea typeface="HG丸ｺﾞｼｯｸM-PRO" pitchFamily="50" charset="-128"/>
            </a:endParaRPr>
          </a:p>
        </p:txBody>
      </p:sp>
      <p:sp>
        <p:nvSpPr>
          <p:cNvPr id="16" name="テキスト ボックス 15"/>
          <p:cNvSpPr txBox="1"/>
          <p:nvPr/>
        </p:nvSpPr>
        <p:spPr>
          <a:xfrm>
            <a:off x="64942" y="5875101"/>
            <a:ext cx="2554618"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a:t>
            </a:r>
            <a:r>
              <a:rPr lang="en-US" altLang="ja-JP" b="1" dirty="0" smtClean="0">
                <a:solidFill>
                  <a:srgbClr val="0033CC"/>
                </a:solidFill>
                <a:latin typeface="+mj-ea"/>
              </a:rPr>
              <a:t>1</a:t>
            </a:r>
            <a:r>
              <a:rPr lang="ja-JP" altLang="en-US" b="1" dirty="0" smtClean="0">
                <a:solidFill>
                  <a:srgbClr val="0033CC"/>
                </a:solidFill>
                <a:latin typeface="+mj-ea"/>
              </a:rPr>
              <a:t>）</a:t>
            </a:r>
            <a:r>
              <a:rPr lang="ja-JP" altLang="en-US" b="1" dirty="0">
                <a:solidFill>
                  <a:srgbClr val="0033CC"/>
                </a:solidFill>
                <a:latin typeface="+mj-ea"/>
              </a:rPr>
              <a:t>６次</a:t>
            </a:r>
            <a:r>
              <a:rPr lang="ja-JP" altLang="en-US" b="1" dirty="0" smtClean="0">
                <a:solidFill>
                  <a:srgbClr val="0033CC"/>
                </a:solidFill>
                <a:latin typeface="+mj-ea"/>
              </a:rPr>
              <a:t>産業化の推進　　　　　　　　　　　　　　　　 　</a:t>
            </a:r>
            <a:endParaRPr lang="ja-JP" altLang="en-US" b="1" dirty="0">
              <a:solidFill>
                <a:srgbClr val="0033CC"/>
              </a:solidFill>
              <a:latin typeface="+mj-ea"/>
            </a:endParaRPr>
          </a:p>
        </p:txBody>
      </p:sp>
      <p:sp>
        <p:nvSpPr>
          <p:cNvPr id="17" name="テキスト ボックス 16"/>
          <p:cNvSpPr txBox="1"/>
          <p:nvPr/>
        </p:nvSpPr>
        <p:spPr>
          <a:xfrm>
            <a:off x="100477" y="6212339"/>
            <a:ext cx="6720344" cy="2308324"/>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東日本大震災の被災地（青森県、岩手県、宮城県、福島県、茨城県）の農林漁業者等と食品産業事業者等との協力や、被災地の農林漁業への新技術導入等により、</a:t>
            </a:r>
            <a:r>
              <a:rPr lang="en-US" altLang="ja-JP" sz="1600" dirty="0" smtClean="0">
                <a:latin typeface="HG丸ｺﾞｼｯｸM-PRO" pitchFamily="50" charset="-128"/>
                <a:ea typeface="HG丸ｺﾞｼｯｸM-PRO" pitchFamily="50" charset="-128"/>
              </a:rPr>
              <a:t>6</a:t>
            </a:r>
            <a:r>
              <a:rPr lang="ja-JP" altLang="en-US" sz="1600" dirty="0" smtClean="0">
                <a:latin typeface="HG丸ｺﾞｼｯｸM-PRO" pitchFamily="50" charset="-128"/>
                <a:ea typeface="HG丸ｺﾞｼｯｸM-PRO" pitchFamily="50" charset="-128"/>
              </a:rPr>
              <a:t>次産業化を進める先導的な取組を支援します。具体的には、以下について実施します。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r>
              <a:rPr lang="ja-JP" altLang="en-US" sz="1600" dirty="0">
                <a:latin typeface="HG丸ｺﾞｼｯｸM-PRO" pitchFamily="50" charset="-128"/>
                <a:ea typeface="HG丸ｺﾞｼｯｸM-PRO" pitchFamily="50" charset="-128"/>
              </a:rPr>
              <a:t>①　施設</a:t>
            </a:r>
            <a:r>
              <a:rPr lang="ja-JP" altLang="en-US" sz="1600" dirty="0" smtClean="0">
                <a:latin typeface="HG丸ｺﾞｼｯｸM-PRO" pitchFamily="50" charset="-128"/>
                <a:ea typeface="HG丸ｺﾞｼｯｸM-PRO" pitchFamily="50" charset="-128"/>
              </a:rPr>
              <a:t>整備</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農林漁業者団体や、食品産業事業者等が事業実施主体となり、被災</a:t>
            </a:r>
            <a:endParaRPr lang="en-US" altLang="ja-JP" sz="1600" dirty="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地において、農林漁業者等の雇用や</a:t>
            </a:r>
            <a:r>
              <a:rPr lang="en-US" altLang="ja-JP" sz="1600" dirty="0">
                <a:latin typeface="HG丸ｺﾞｼｯｸM-PRO" pitchFamily="50" charset="-128"/>
                <a:ea typeface="HG丸ｺﾞｼｯｸM-PRO" pitchFamily="50" charset="-128"/>
              </a:rPr>
              <a:t>6</a:t>
            </a:r>
            <a:r>
              <a:rPr lang="ja-JP" altLang="en-US" sz="1600" dirty="0">
                <a:latin typeface="HG丸ｺﾞｼｯｸM-PRO" pitchFamily="50" charset="-128"/>
                <a:ea typeface="HG丸ｺﾞｼｯｸM-PRO" pitchFamily="50" charset="-128"/>
              </a:rPr>
              <a:t>次産業化の推進に取り組む場合</a:t>
            </a:r>
            <a:endParaRPr lang="en-US" altLang="ja-JP" sz="1600" dirty="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に、農林水産物の生産・加工施設、食品加工・販売施設等の</a:t>
            </a:r>
            <a:r>
              <a:rPr lang="ja-JP" altLang="en-US" sz="1600" dirty="0" smtClean="0">
                <a:latin typeface="HG丸ｺﾞｼｯｸM-PRO" pitchFamily="50" charset="-128"/>
                <a:ea typeface="HG丸ｺﾞｼｯｸM-PRO" pitchFamily="50" charset="-128"/>
              </a:rPr>
              <a:t>整備を支　</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　</a:t>
            </a:r>
            <a:r>
              <a:rPr lang="ja-JP" altLang="en-US" sz="1600" dirty="0" err="1" smtClean="0">
                <a:latin typeface="HG丸ｺﾞｼｯｸM-PRO" pitchFamily="50" charset="-128"/>
                <a:ea typeface="HG丸ｺﾞｼｯｸM-PRO" pitchFamily="50" charset="-128"/>
              </a:rPr>
              <a:t>援</a:t>
            </a:r>
            <a:r>
              <a:rPr lang="ja-JP" altLang="en-US" sz="1600" dirty="0" err="1">
                <a:latin typeface="HG丸ｺﾞｼｯｸM-PRO" pitchFamily="50" charset="-128"/>
                <a:ea typeface="HG丸ｺﾞｼｯｸM-PRO" pitchFamily="50" charset="-128"/>
              </a:rPr>
              <a:t>します</a:t>
            </a:r>
            <a:r>
              <a:rPr lang="ja-JP" altLang="en-US" sz="1600" dirty="0" smtClean="0">
                <a:latin typeface="HG丸ｺﾞｼｯｸM-PRO" pitchFamily="50" charset="-128"/>
                <a:ea typeface="HG丸ｺﾞｼｯｸM-PRO" pitchFamily="50" charset="-128"/>
              </a:rPr>
              <a:t>。</a:t>
            </a:r>
            <a:endParaRPr lang="en-US" altLang="ja-JP" sz="1600" dirty="0">
              <a:latin typeface="HG丸ｺﾞｼｯｸM-PRO" pitchFamily="50" charset="-128"/>
              <a:ea typeface="HG丸ｺﾞｼｯｸM-PRO" pitchFamily="50" charset="-128"/>
            </a:endParaRPr>
          </a:p>
        </p:txBody>
      </p:sp>
      <p:sp>
        <p:nvSpPr>
          <p:cNvPr id="2" name="テキスト ボックス 1"/>
          <p:cNvSpPr txBox="1"/>
          <p:nvPr/>
        </p:nvSpPr>
        <p:spPr>
          <a:xfrm>
            <a:off x="0" y="1932906"/>
            <a:ext cx="6957392" cy="615553"/>
          </a:xfrm>
          <a:prstGeom prst="rect">
            <a:avLst/>
          </a:prstGeom>
          <a:noFill/>
        </p:spPr>
        <p:txBody>
          <a:bodyPr wrap="square" rtlCol="0">
            <a:spAutoFit/>
          </a:bodyPr>
          <a:lstStyle/>
          <a:p>
            <a:r>
              <a:rPr lang="ja-JP" altLang="en-US" sz="1200" dirty="0" smtClean="0">
                <a:latin typeface="HG丸ｺﾞｼｯｸM-PRO" pitchFamily="50" charset="-128"/>
                <a:ea typeface="HG丸ｺﾞｼｯｸM-PRO" pitchFamily="50" charset="-128"/>
              </a:rPr>
              <a:t>　</a:t>
            </a:r>
            <a:r>
              <a:rPr lang="ja-JP" altLang="en-US" sz="1100" dirty="0" smtClean="0">
                <a:latin typeface="HG丸ｺﾞｼｯｸM-PRO" pitchFamily="50" charset="-128"/>
                <a:ea typeface="HG丸ｺﾞｼｯｸM-PRO" pitchFamily="50" charset="-128"/>
              </a:rPr>
              <a:t>「食料産業レタ－」は、</a:t>
            </a:r>
            <a:r>
              <a:rPr lang="ja-JP" altLang="ja-JP" sz="1100" dirty="0" smtClean="0">
                <a:latin typeface="HG丸ｺﾞｼｯｸM-PRO" pitchFamily="50" charset="-128"/>
                <a:ea typeface="HG丸ｺﾞｼｯｸM-PRO" pitchFamily="50" charset="-128"/>
              </a:rPr>
              <a:t>食料</a:t>
            </a:r>
            <a:r>
              <a:rPr lang="ja-JP" altLang="ja-JP" sz="1100" dirty="0">
                <a:latin typeface="HG丸ｺﾞｼｯｸM-PRO" pitchFamily="50" charset="-128"/>
                <a:ea typeface="HG丸ｺﾞｼｯｸM-PRO" pitchFamily="50" charset="-128"/>
              </a:rPr>
              <a:t>産業行政が目指す方向性や、具体的な施策、新たなビジネスの種等に関する情報を継続的に提供</a:t>
            </a:r>
            <a:r>
              <a:rPr lang="ja-JP" altLang="ja-JP" sz="1100" dirty="0" smtClean="0">
                <a:latin typeface="HG丸ｺﾞｼｯｸM-PRO" pitchFamily="50" charset="-128"/>
                <a:ea typeface="HG丸ｺﾞｼｯｸM-PRO" pitchFamily="50" charset="-128"/>
              </a:rPr>
              <a:t>し</a:t>
            </a:r>
            <a:r>
              <a:rPr lang="ja-JP" altLang="en-US" sz="1100" dirty="0" smtClean="0">
                <a:latin typeface="HG丸ｺﾞｼｯｸM-PRO" pitchFamily="50" charset="-128"/>
                <a:ea typeface="HG丸ｺﾞｼｯｸM-PRO" pitchFamily="50" charset="-128"/>
              </a:rPr>
              <a:t>ていきます。</a:t>
            </a:r>
            <a:r>
              <a:rPr lang="ja-JP" altLang="ja-JP" sz="1100" dirty="0" smtClean="0">
                <a:latin typeface="HG丸ｺﾞｼｯｸM-PRO" pitchFamily="50" charset="-128"/>
                <a:ea typeface="HG丸ｺﾞｼｯｸM-PRO" pitchFamily="50" charset="-128"/>
              </a:rPr>
              <a:t>同時</a:t>
            </a:r>
            <a:r>
              <a:rPr lang="ja-JP" altLang="ja-JP" sz="1100" dirty="0">
                <a:latin typeface="HG丸ｺﾞｼｯｸM-PRO" pitchFamily="50" charset="-128"/>
                <a:ea typeface="HG丸ｺﾞｼｯｸM-PRO" pitchFamily="50" charset="-128"/>
              </a:rPr>
              <a:t>に、皆様からも、「食料産業</a:t>
            </a:r>
            <a:r>
              <a:rPr lang="ja-JP" altLang="ja-JP" sz="1100" dirty="0" smtClean="0">
                <a:latin typeface="HG丸ｺﾞｼｯｸM-PRO" pitchFamily="50" charset="-128"/>
                <a:ea typeface="HG丸ｺﾞｼｯｸM-PRO" pitchFamily="50" charset="-128"/>
              </a:rPr>
              <a:t>レタ</a:t>
            </a:r>
            <a:r>
              <a:rPr lang="ja-JP" altLang="en-US" sz="1100" dirty="0" smtClean="0">
                <a:latin typeface="HG丸ｺﾞｼｯｸM-PRO" pitchFamily="50" charset="-128"/>
                <a:ea typeface="HG丸ｺﾞｼｯｸM-PRO" pitchFamily="50" charset="-128"/>
              </a:rPr>
              <a:t>－</a:t>
            </a:r>
            <a:r>
              <a:rPr lang="ja-JP" altLang="ja-JP" sz="1100" dirty="0" smtClean="0">
                <a:latin typeface="HG丸ｺﾞｼｯｸM-PRO" pitchFamily="50" charset="-128"/>
                <a:ea typeface="HG丸ｺﾞｼｯｸM-PRO" pitchFamily="50" charset="-128"/>
              </a:rPr>
              <a:t>」</a:t>
            </a:r>
            <a:r>
              <a:rPr lang="ja-JP" altLang="ja-JP" sz="1100" dirty="0">
                <a:latin typeface="HG丸ｺﾞｼｯｸM-PRO" pitchFamily="50" charset="-128"/>
                <a:ea typeface="HG丸ｺﾞｼｯｸM-PRO" pitchFamily="50" charset="-128"/>
              </a:rPr>
              <a:t>の内容や食料産業行政へのご意見を頂戴しながら、双方向での情報交換ができるツールとして育てていきたいと考えております</a:t>
            </a:r>
            <a:r>
              <a:rPr lang="ja-JP" altLang="ja-JP" sz="1100" dirty="0" smtClean="0">
                <a:latin typeface="HG丸ｺﾞｼｯｸM-PRO" pitchFamily="50" charset="-128"/>
                <a:ea typeface="HG丸ｺﾞｼｯｸM-PRO" pitchFamily="50" charset="-128"/>
              </a:rPr>
              <a:t>。</a:t>
            </a:r>
            <a:endParaRPr kumimoji="1" lang="ja-JP" altLang="en-US" sz="1100" dirty="0">
              <a:latin typeface="HG丸ｺﾞｼｯｸM-PRO" pitchFamily="50" charset="-128"/>
              <a:ea typeface="HG丸ｺﾞｼｯｸM-PRO" pitchFamily="50" charset="-128"/>
            </a:endParaRPr>
          </a:p>
        </p:txBody>
      </p:sp>
      <p:sp>
        <p:nvSpPr>
          <p:cNvPr id="3" name="テキスト ボックス 2"/>
          <p:cNvSpPr txBox="1"/>
          <p:nvPr/>
        </p:nvSpPr>
        <p:spPr>
          <a:xfrm>
            <a:off x="599490" y="2574199"/>
            <a:ext cx="5040560" cy="1992853"/>
          </a:xfrm>
          <a:prstGeom prst="rect">
            <a:avLst/>
          </a:prstGeom>
          <a:noFill/>
        </p:spPr>
        <p:txBody>
          <a:bodyPr wrap="square" rtlCol="0">
            <a:spAutoFit/>
          </a:bodyPr>
          <a:lstStyle/>
          <a:p>
            <a:pPr algn="ctr"/>
            <a:r>
              <a:rPr kumimoji="1" lang="ja-JP" altLang="en-US" sz="1200" b="1" dirty="0" smtClean="0">
                <a:latin typeface="HG丸ｺﾞｼｯｸM-PRO" pitchFamily="50" charset="-128"/>
                <a:ea typeface="HG丸ｺﾞｼｯｸM-PRO" pitchFamily="50" charset="-128"/>
              </a:rPr>
              <a:t>目　　　次</a:t>
            </a:r>
            <a:endParaRPr kumimoji="1" lang="en-US" altLang="ja-JP" sz="1200" b="1" dirty="0" smtClean="0">
              <a:latin typeface="HG丸ｺﾞｼｯｸM-PRO" pitchFamily="50" charset="-128"/>
              <a:ea typeface="HG丸ｺﾞｼｯｸM-PRO" pitchFamily="50" charset="-128"/>
            </a:endParaRPr>
          </a:p>
          <a:p>
            <a:pPr>
              <a:lnSpc>
                <a:spcPts val="300"/>
              </a:lnSpc>
            </a:pPr>
            <a:r>
              <a:rPr lang="ja-JP" altLang="en-US" sz="1100" dirty="0">
                <a:latin typeface="HG丸ｺﾞｼｯｸM-PRO" pitchFamily="50" charset="-128"/>
                <a:ea typeface="HG丸ｺﾞｼｯｸM-PRO" pitchFamily="50" charset="-128"/>
              </a:rPr>
              <a:t>　</a:t>
            </a:r>
            <a:endParaRPr lang="en-US" altLang="ja-JP" sz="1100" dirty="0" smtClean="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１．平成</a:t>
            </a:r>
            <a:r>
              <a:rPr lang="en-US" altLang="ja-JP" sz="1100" dirty="0" smtClean="0">
                <a:latin typeface="HG丸ｺﾞｼｯｸM-PRO" pitchFamily="50" charset="-128"/>
                <a:ea typeface="HG丸ｺﾞｼｯｸM-PRO" pitchFamily="50" charset="-128"/>
              </a:rPr>
              <a:t>23</a:t>
            </a:r>
            <a:r>
              <a:rPr lang="ja-JP" altLang="en-US" sz="1100" dirty="0" smtClean="0">
                <a:latin typeface="HG丸ｺﾞｼｯｸM-PRO" pitchFamily="50" charset="-128"/>
                <a:ea typeface="HG丸ｺﾞｼｯｸM-PRO" pitchFamily="50" charset="-128"/>
              </a:rPr>
              <a:t>年度第３次補正予算の概要</a:t>
            </a:r>
            <a:endParaRPr lang="en-US" altLang="ja-JP" sz="1100" dirty="0" smtClean="0">
              <a:latin typeface="HG丸ｺﾞｼｯｸM-PRO" pitchFamily="50" charset="-128"/>
              <a:ea typeface="HG丸ｺﾞｼｯｸM-PRO" pitchFamily="50" charset="-128"/>
            </a:endParaRPr>
          </a:p>
          <a:p>
            <a:r>
              <a:rPr kumimoji="1" lang="ja-JP" altLang="en-US" sz="1100" dirty="0">
                <a:latin typeface="HG丸ｺﾞｼｯｸM-PRO" pitchFamily="50" charset="-128"/>
                <a:ea typeface="HG丸ｺﾞｼｯｸM-PRO" pitchFamily="50" charset="-128"/>
              </a:rPr>
              <a:t>　</a:t>
            </a:r>
            <a:r>
              <a:rPr kumimoji="1" lang="en-US" altLang="ja-JP" sz="1100" dirty="0" smtClean="0">
                <a:latin typeface="HG丸ｺﾞｼｯｸM-PRO" pitchFamily="50" charset="-128"/>
                <a:ea typeface="HG丸ｺﾞｼｯｸM-PRO" pitchFamily="50" charset="-128"/>
              </a:rPr>
              <a:t>(1)</a:t>
            </a:r>
            <a:r>
              <a:rPr kumimoji="1" lang="ja-JP" altLang="en-US" sz="1100" dirty="0" smtClean="0">
                <a:latin typeface="HG丸ｺﾞｼｯｸM-PRO" pitchFamily="50" charset="-128"/>
                <a:ea typeface="HG丸ｺﾞｼｯｸM-PRO" pitchFamily="50" charset="-128"/>
              </a:rPr>
              <a:t>　</a:t>
            </a:r>
            <a:r>
              <a:rPr kumimoji="1" lang="en-US" altLang="ja-JP" sz="1100" dirty="0" smtClean="0">
                <a:latin typeface="HG丸ｺﾞｼｯｸM-PRO" pitchFamily="50" charset="-128"/>
                <a:ea typeface="HG丸ｺﾞｼｯｸM-PRO" pitchFamily="50" charset="-128"/>
              </a:rPr>
              <a:t>6</a:t>
            </a:r>
            <a:r>
              <a:rPr kumimoji="1" lang="ja-JP" altLang="en-US" sz="1100" dirty="0" smtClean="0">
                <a:latin typeface="HG丸ｺﾞｼｯｸM-PRO" pitchFamily="50" charset="-128"/>
                <a:ea typeface="HG丸ｺﾞｼｯｸM-PRO" pitchFamily="50" charset="-128"/>
              </a:rPr>
              <a:t>次産業化の推進　　　　　　　　　　　　　　　　　　　　　　　　　　　　　　　　　　</a:t>
            </a:r>
            <a:endParaRPr kumimoji="1" lang="en-US" altLang="ja-JP" sz="1100" dirty="0" smtClean="0">
              <a:latin typeface="HG丸ｺﾞｼｯｸM-PRO" pitchFamily="50" charset="-128"/>
              <a:ea typeface="HG丸ｺﾞｼｯｸM-PRO" pitchFamily="50" charset="-128"/>
            </a:endParaRPr>
          </a:p>
          <a:p>
            <a:r>
              <a:rPr lang="ja-JP" altLang="en-US" sz="1100" dirty="0">
                <a:latin typeface="HG丸ｺﾞｼｯｸM-PRO" pitchFamily="50" charset="-128"/>
                <a:ea typeface="HG丸ｺﾞｼｯｸM-PRO" pitchFamily="50" charset="-128"/>
              </a:rPr>
              <a:t>　</a:t>
            </a:r>
            <a:r>
              <a:rPr lang="en-US" altLang="ja-JP" sz="1100" dirty="0" smtClean="0">
                <a:latin typeface="HG丸ｺﾞｼｯｸM-PRO" pitchFamily="50" charset="-128"/>
                <a:ea typeface="HG丸ｺﾞｼｯｸM-PRO" pitchFamily="50" charset="-128"/>
              </a:rPr>
              <a:t>(2)</a:t>
            </a:r>
            <a:r>
              <a:rPr lang="ja-JP" altLang="en-US" sz="1100" dirty="0" smtClean="0">
                <a:latin typeface="HG丸ｺﾞｼｯｸM-PRO" pitchFamily="50" charset="-128"/>
                <a:ea typeface="HG丸ｺﾞｼｯｸM-PRO" pitchFamily="50" charset="-128"/>
              </a:rPr>
              <a:t>　農山漁村における再生可能エネルギ－の導入促進</a:t>
            </a:r>
            <a:endParaRPr lang="en-US" altLang="ja-JP" sz="1100" dirty="0" smtClean="0">
              <a:latin typeface="HG丸ｺﾞｼｯｸM-PRO" pitchFamily="50" charset="-128"/>
              <a:ea typeface="HG丸ｺﾞｼｯｸM-PRO" pitchFamily="50" charset="-128"/>
            </a:endParaRPr>
          </a:p>
          <a:p>
            <a:r>
              <a:rPr kumimoji="1" lang="ja-JP" altLang="en-US" sz="1100" dirty="0">
                <a:latin typeface="HG丸ｺﾞｼｯｸM-PRO" pitchFamily="50" charset="-128"/>
                <a:ea typeface="HG丸ｺﾞｼｯｸM-PRO" pitchFamily="50" charset="-128"/>
              </a:rPr>
              <a:t>　</a:t>
            </a:r>
            <a:r>
              <a:rPr kumimoji="1" lang="en-US" altLang="ja-JP" sz="1100" dirty="0" smtClean="0">
                <a:latin typeface="HG丸ｺﾞｼｯｸM-PRO" pitchFamily="50" charset="-128"/>
                <a:ea typeface="HG丸ｺﾞｼｯｸM-PRO" pitchFamily="50" charset="-128"/>
              </a:rPr>
              <a:t>(3)</a:t>
            </a:r>
            <a:r>
              <a:rPr kumimoji="1" lang="ja-JP" altLang="en-US" sz="1100" dirty="0" smtClean="0">
                <a:latin typeface="HG丸ｺﾞｼｯｸM-PRO" pitchFamily="50" charset="-128"/>
                <a:ea typeface="HG丸ｺﾞｼｯｸM-PRO" pitchFamily="50" charset="-128"/>
              </a:rPr>
              <a:t>　輸出農林水産物・食品の信頼回復のための情報発信</a:t>
            </a:r>
            <a:endParaRPr kumimoji="1" lang="en-US" altLang="ja-JP" sz="1100" dirty="0" smtClean="0">
              <a:latin typeface="HG丸ｺﾞｼｯｸM-PRO" pitchFamily="50" charset="-128"/>
              <a:ea typeface="HG丸ｺﾞｼｯｸM-PRO" pitchFamily="50" charset="-128"/>
            </a:endParaRPr>
          </a:p>
          <a:p>
            <a:r>
              <a:rPr lang="ja-JP" altLang="en-US" sz="1100" dirty="0">
                <a:latin typeface="HG丸ｺﾞｼｯｸM-PRO" pitchFamily="50" charset="-128"/>
                <a:ea typeface="HG丸ｺﾞｼｯｸM-PRO" pitchFamily="50" charset="-128"/>
              </a:rPr>
              <a:t>　</a:t>
            </a:r>
            <a:r>
              <a:rPr lang="en-US" altLang="ja-JP" sz="1100" dirty="0" smtClean="0">
                <a:latin typeface="HG丸ｺﾞｼｯｸM-PRO" pitchFamily="50" charset="-128"/>
                <a:ea typeface="HG丸ｺﾞｼｯｸM-PRO" pitchFamily="50" charset="-128"/>
              </a:rPr>
              <a:t>(4)</a:t>
            </a:r>
            <a:r>
              <a:rPr lang="ja-JP" altLang="en-US" sz="1100" dirty="0" smtClean="0">
                <a:latin typeface="HG丸ｺﾞｼｯｸM-PRO" pitchFamily="50" charset="-128"/>
                <a:ea typeface="HG丸ｺﾞｼｯｸM-PRO" pitchFamily="50" charset="-128"/>
              </a:rPr>
              <a:t>　物流機能の回復・強化</a:t>
            </a:r>
            <a:endParaRPr lang="en-US" altLang="ja-JP" sz="1100" dirty="0" smtClean="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２．産業連携ネットワ－クの設立について</a:t>
            </a:r>
            <a:endParaRPr lang="en-US" altLang="ja-JP" sz="1100" dirty="0" smtClean="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３．</a:t>
            </a:r>
            <a:r>
              <a:rPr lang="ja-JP" altLang="en-US" sz="1100" dirty="0">
                <a:latin typeface="HG丸ｺﾞｼｯｸM-PRO" pitchFamily="50" charset="-128"/>
                <a:ea typeface="HG丸ｺﾞｼｯｸM-PRO" pitchFamily="50" charset="-128"/>
              </a:rPr>
              <a:t>地方だより「クワンソウを地域の観光資源に活用」～</a:t>
            </a:r>
            <a:r>
              <a:rPr lang="ja-JP" altLang="en-US" sz="1100" dirty="0" smtClean="0">
                <a:latin typeface="HG丸ｺﾞｼｯｸM-PRO" pitchFamily="50" charset="-128"/>
                <a:ea typeface="HG丸ｺﾞｼｯｸM-PRO" pitchFamily="50" charset="-128"/>
              </a:rPr>
              <a:t>沖縄総合事務局～</a:t>
            </a:r>
            <a:endParaRPr lang="en-US" altLang="ja-JP" sz="1100" dirty="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４．課長のつぶやき「新しい局」の想い出～國井 聡企画課長～</a:t>
            </a:r>
            <a:endParaRPr lang="en-US" altLang="ja-JP" sz="1100" dirty="0" smtClean="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５．お知らせ「米の試験上場に関する</a:t>
            </a:r>
            <a:r>
              <a:rPr lang="ja-JP" altLang="en-US" sz="1100" dirty="0" err="1" smtClean="0">
                <a:latin typeface="HG丸ｺﾞｼｯｸM-PRO" pitchFamily="50" charset="-128"/>
                <a:ea typeface="HG丸ｺﾞｼｯｸM-PRO" pitchFamily="50" charset="-128"/>
              </a:rPr>
              <a:t>シ－ズンレポ－ト</a:t>
            </a:r>
            <a:r>
              <a:rPr lang="ja-JP" altLang="en-US" sz="1100" dirty="0" smtClean="0">
                <a:latin typeface="HG丸ｺﾞｼｯｸM-PRO" pitchFamily="50" charset="-128"/>
                <a:ea typeface="HG丸ｺﾞｼｯｸM-PRO" pitchFamily="50" charset="-128"/>
              </a:rPr>
              <a:t>の公表について」</a:t>
            </a:r>
            <a:endParaRPr lang="en-US" altLang="ja-JP" sz="1100" dirty="0" smtClean="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６．読者の皆様からの声　</a:t>
            </a:r>
            <a:endParaRPr lang="en-US" altLang="ja-JP" sz="1100" dirty="0">
              <a:latin typeface="HG丸ｺﾞｼｯｸM-PRO" pitchFamily="50" charset="-128"/>
              <a:ea typeface="HG丸ｺﾞｼｯｸM-PRO" pitchFamily="50" charset="-128"/>
            </a:endParaRPr>
          </a:p>
        </p:txBody>
      </p:sp>
      <p:sp>
        <p:nvSpPr>
          <p:cNvPr id="4" name="テキスト ボックス 3"/>
          <p:cNvSpPr txBox="1"/>
          <p:nvPr/>
        </p:nvSpPr>
        <p:spPr>
          <a:xfrm>
            <a:off x="5551897" y="2983161"/>
            <a:ext cx="772958" cy="1615827"/>
          </a:xfrm>
          <a:prstGeom prst="rect">
            <a:avLst/>
          </a:prstGeom>
          <a:noFill/>
        </p:spPr>
        <p:txBody>
          <a:bodyPr wrap="square" rtlCol="0">
            <a:spAutoFit/>
          </a:bodyPr>
          <a:lstStyle/>
          <a:p>
            <a:r>
              <a:rPr kumimoji="1" lang="ja-JP" altLang="en-US" sz="1100" dirty="0" smtClean="0">
                <a:latin typeface="HG丸ｺﾞｼｯｸM-PRO" pitchFamily="50" charset="-128"/>
                <a:ea typeface="HG丸ｺﾞｼｯｸM-PRO" pitchFamily="50" charset="-128"/>
              </a:rPr>
              <a:t>１ページ</a:t>
            </a:r>
            <a:endParaRPr kumimoji="1" lang="en-US" altLang="ja-JP" sz="1100" dirty="0" smtClean="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２ページ</a:t>
            </a:r>
            <a:endParaRPr lang="en-US" altLang="ja-JP" sz="1100" dirty="0" smtClean="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３ページ</a:t>
            </a:r>
            <a:endParaRPr lang="en-US" altLang="ja-JP" sz="1100" dirty="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３ページ</a:t>
            </a:r>
            <a:endParaRPr lang="en-US" altLang="ja-JP" sz="1100" dirty="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５ページ</a:t>
            </a:r>
            <a:endParaRPr lang="en-US" altLang="ja-JP" sz="1100" dirty="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６ページ</a:t>
            </a:r>
            <a:endParaRPr lang="en-US" altLang="ja-JP" sz="1100" dirty="0">
              <a:latin typeface="HG丸ｺﾞｼｯｸM-PRO" pitchFamily="50" charset="-128"/>
              <a:ea typeface="HG丸ｺﾞｼｯｸM-PRO" pitchFamily="50" charset="-128"/>
            </a:endParaRPr>
          </a:p>
          <a:p>
            <a:r>
              <a:rPr kumimoji="1" lang="ja-JP" altLang="en-US" sz="1100" dirty="0" smtClean="0">
                <a:latin typeface="HG丸ｺﾞｼｯｸM-PRO" pitchFamily="50" charset="-128"/>
                <a:ea typeface="HG丸ｺﾞｼｯｸM-PRO" pitchFamily="50" charset="-128"/>
              </a:rPr>
              <a:t>７ページ</a:t>
            </a:r>
            <a:endParaRPr kumimoji="1" lang="en-US" altLang="ja-JP" sz="1100" dirty="0" smtClean="0">
              <a:latin typeface="HG丸ｺﾞｼｯｸM-PRO" pitchFamily="50" charset="-128"/>
              <a:ea typeface="HG丸ｺﾞｼｯｸM-PRO" pitchFamily="50" charset="-128"/>
            </a:endParaRPr>
          </a:p>
          <a:p>
            <a:r>
              <a:rPr kumimoji="1" lang="ja-JP" altLang="en-US" sz="1100" dirty="0" smtClean="0">
                <a:latin typeface="HG丸ｺﾞｼｯｸM-PRO" pitchFamily="50" charset="-128"/>
                <a:ea typeface="HG丸ｺﾞｼｯｸM-PRO" pitchFamily="50" charset="-128"/>
              </a:rPr>
              <a:t>８ページ</a:t>
            </a:r>
            <a:endParaRPr kumimoji="1" lang="en-US" altLang="ja-JP" sz="1100" dirty="0" smtClean="0">
              <a:latin typeface="HG丸ｺﾞｼｯｸM-PRO" pitchFamily="50" charset="-128"/>
              <a:ea typeface="HG丸ｺﾞｼｯｸM-PRO" pitchFamily="50" charset="-128"/>
            </a:endParaRPr>
          </a:p>
          <a:p>
            <a:r>
              <a:rPr lang="ja-JP" altLang="en-US" sz="1100" dirty="0" smtClean="0">
                <a:latin typeface="HG丸ｺﾞｼｯｸM-PRO" pitchFamily="50" charset="-128"/>
                <a:ea typeface="HG丸ｺﾞｼｯｸM-PRO" pitchFamily="50" charset="-128"/>
              </a:rPr>
              <a:t>９ページ</a:t>
            </a:r>
            <a:endParaRPr kumimoji="1" lang="ja-JP" altLang="en-US" sz="1100" dirty="0">
              <a:latin typeface="HG丸ｺﾞｼｯｸM-PRO" pitchFamily="50" charset="-128"/>
              <a:ea typeface="HG丸ｺﾞｼｯｸM-PRO" pitchFamily="50" charset="-128"/>
            </a:endParaRPr>
          </a:p>
        </p:txBody>
      </p:sp>
      <p:sp>
        <p:nvSpPr>
          <p:cNvPr id="28" name="円/楕円 27"/>
          <p:cNvSpPr/>
          <p:nvPr/>
        </p:nvSpPr>
        <p:spPr>
          <a:xfrm>
            <a:off x="6420943" y="10009311"/>
            <a:ext cx="290515" cy="26975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t>１</a:t>
            </a:r>
            <a:endParaRPr kumimoji="1" lang="ja-JP" altLang="en-US" sz="1100" dirty="0"/>
          </a:p>
        </p:txBody>
      </p:sp>
      <p:pic>
        <p:nvPicPr>
          <p:cNvPr id="20" name="Picture 17"/>
          <p:cNvPicPr>
            <a:picLocks noChangeAspect="1" noChangeArrowheads="1"/>
          </p:cNvPicPr>
          <p:nvPr/>
        </p:nvPicPr>
        <p:blipFill>
          <a:blip r:embed="rId5" cstate="print"/>
          <a:srcRect/>
          <a:stretch>
            <a:fillRect/>
          </a:stretch>
        </p:blipFill>
        <p:spPr bwMode="auto">
          <a:xfrm>
            <a:off x="654638" y="8569963"/>
            <a:ext cx="1556748" cy="1220171"/>
          </a:xfrm>
          <a:prstGeom prst="rect">
            <a:avLst/>
          </a:prstGeom>
          <a:noFill/>
          <a:ln w="9525">
            <a:noFill/>
            <a:miter lim="800000"/>
            <a:headEnd/>
            <a:tailEnd/>
          </a:ln>
        </p:spPr>
      </p:pic>
      <p:sp>
        <p:nvSpPr>
          <p:cNvPr id="21" name="星 16 20"/>
          <p:cNvSpPr/>
          <p:nvPr/>
        </p:nvSpPr>
        <p:spPr bwMode="auto">
          <a:xfrm>
            <a:off x="2404906" y="8594082"/>
            <a:ext cx="1342744" cy="1209992"/>
          </a:xfrm>
          <a:prstGeom prst="star16">
            <a:avLst/>
          </a:prstGeom>
          <a:solidFill>
            <a:srgbClr val="FFFF00">
              <a:alpha val="5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 name="正方形/長方形 50"/>
          <p:cNvSpPr>
            <a:spLocks noChangeArrowheads="1"/>
          </p:cNvSpPr>
          <p:nvPr/>
        </p:nvSpPr>
        <p:spPr bwMode="auto">
          <a:xfrm>
            <a:off x="2544806" y="8962373"/>
            <a:ext cx="1149928" cy="507831"/>
          </a:xfrm>
          <a:prstGeom prst="rect">
            <a:avLst/>
          </a:prstGeom>
          <a:noFill/>
          <a:ln w="9525">
            <a:noFill/>
            <a:miter lim="800000"/>
            <a:headEnd/>
            <a:tailEnd/>
          </a:ln>
        </p:spPr>
        <p:txBody>
          <a:bodyPr wrap="square">
            <a:spAutoFit/>
          </a:bodyPr>
          <a:lstStyle/>
          <a:p>
            <a:pPr>
              <a:defRPr/>
            </a:pPr>
            <a:r>
              <a:rPr lang="ja-JP" altLang="en-US" sz="900" dirty="0" smtClean="0">
                <a:latin typeface="+mn-ea"/>
                <a:ea typeface="+mn-ea"/>
              </a:rPr>
              <a:t>農林漁業者、食品産業事業者等が連携して事業を実施</a:t>
            </a:r>
            <a:endParaRPr lang="ja-JP" altLang="en-US" sz="900" dirty="0">
              <a:latin typeface="+mn-ea"/>
              <a:ea typeface="+mn-ea"/>
            </a:endParaRPr>
          </a:p>
        </p:txBody>
      </p:sp>
      <p:pic>
        <p:nvPicPr>
          <p:cNvPr id="25" name="Picture 2" descr="D:\２２年度\ポンチ絵のパーツ\12-P-006-K.jpg"/>
          <p:cNvPicPr>
            <a:picLocks noChangeAspect="1" noChangeArrowheads="1"/>
          </p:cNvPicPr>
          <p:nvPr/>
        </p:nvPicPr>
        <p:blipFill>
          <a:blip r:embed="rId6" cstate="print"/>
          <a:srcRect/>
          <a:stretch>
            <a:fillRect/>
          </a:stretch>
        </p:blipFill>
        <p:spPr bwMode="auto">
          <a:xfrm>
            <a:off x="4490840" y="8245434"/>
            <a:ext cx="1303646" cy="817182"/>
          </a:xfrm>
          <a:prstGeom prst="rect">
            <a:avLst/>
          </a:prstGeom>
          <a:noFill/>
        </p:spPr>
      </p:pic>
      <p:sp>
        <p:nvSpPr>
          <p:cNvPr id="26" name="テキスト ボックス 25"/>
          <p:cNvSpPr txBox="1"/>
          <p:nvPr/>
        </p:nvSpPr>
        <p:spPr>
          <a:xfrm>
            <a:off x="5794486" y="8426167"/>
            <a:ext cx="1002016" cy="369332"/>
          </a:xfrm>
          <a:prstGeom prst="rect">
            <a:avLst/>
          </a:prstGeom>
        </p:spPr>
        <p:txBody>
          <a:bodyPr wrap="square" rtlCol="0">
            <a:spAutoFit/>
          </a:bodyPr>
          <a:lstStyle/>
          <a:p>
            <a:pPr algn="l">
              <a:lnSpc>
                <a:spcPct val="100000"/>
              </a:lnSpc>
              <a:spcBef>
                <a:spcPts val="0"/>
              </a:spcBef>
            </a:pPr>
            <a:r>
              <a:rPr kumimoji="1" lang="ja-JP" altLang="en-US" sz="900" dirty="0" smtClean="0"/>
              <a:t>被災地の農林漁業者等を</a:t>
            </a:r>
            <a:r>
              <a:rPr lang="ja-JP" altLang="en-US" sz="900" dirty="0" smtClean="0"/>
              <a:t>雇用</a:t>
            </a:r>
            <a:endParaRPr kumimoji="1" lang="ja-JP" altLang="en-US" sz="900" dirty="0"/>
          </a:p>
        </p:txBody>
      </p:sp>
      <p:pic>
        <p:nvPicPr>
          <p:cNvPr id="27" name="Picture 48" descr="\\Keiko5161\disk\画像検索システム2009-8 (E)\imgs\thums\06-P-002-O.jpg"/>
          <p:cNvPicPr>
            <a:picLocks noChangeAspect="1" noChangeArrowheads="1"/>
          </p:cNvPicPr>
          <p:nvPr/>
        </p:nvPicPr>
        <p:blipFill>
          <a:blip r:embed="rId7" cstate="print"/>
          <a:srcRect/>
          <a:stretch>
            <a:fillRect/>
          </a:stretch>
        </p:blipFill>
        <p:spPr bwMode="auto">
          <a:xfrm>
            <a:off x="4490840" y="9091704"/>
            <a:ext cx="1290995" cy="729121"/>
          </a:xfrm>
          <a:prstGeom prst="rect">
            <a:avLst/>
          </a:prstGeom>
          <a:noFill/>
          <a:ln w="9525">
            <a:noFill/>
            <a:miter lim="800000"/>
            <a:headEnd/>
            <a:tailEnd/>
          </a:ln>
        </p:spPr>
      </p:pic>
      <p:sp>
        <p:nvSpPr>
          <p:cNvPr id="29" name="テキスト ボックス 28"/>
          <p:cNvSpPr txBox="1"/>
          <p:nvPr/>
        </p:nvSpPr>
        <p:spPr>
          <a:xfrm>
            <a:off x="5804568" y="9290605"/>
            <a:ext cx="991934" cy="369332"/>
          </a:xfrm>
          <a:prstGeom prst="rect">
            <a:avLst/>
          </a:prstGeom>
        </p:spPr>
        <p:txBody>
          <a:bodyPr wrap="square" rtlCol="0">
            <a:spAutoFit/>
          </a:bodyPr>
          <a:lstStyle/>
          <a:p>
            <a:pPr algn="l">
              <a:lnSpc>
                <a:spcPct val="100000"/>
              </a:lnSpc>
              <a:spcBef>
                <a:spcPts val="0"/>
              </a:spcBef>
            </a:pPr>
            <a:r>
              <a:rPr kumimoji="1" lang="ja-JP" altLang="en-US" sz="900" dirty="0" smtClean="0"/>
              <a:t>農林漁業者</a:t>
            </a:r>
            <a:r>
              <a:rPr lang="ja-JP" altLang="en-US" sz="900" dirty="0" smtClean="0"/>
              <a:t>が</a:t>
            </a:r>
            <a:r>
              <a:rPr kumimoji="1" lang="ja-JP" altLang="en-US" sz="900" dirty="0" smtClean="0"/>
              <a:t>原材料を供給</a:t>
            </a:r>
            <a:endParaRPr kumimoji="1" lang="ja-JP" altLang="en-US" sz="900" dirty="0"/>
          </a:p>
        </p:txBody>
      </p:sp>
      <p:sp>
        <p:nvSpPr>
          <p:cNvPr id="30" name="左矢印 29"/>
          <p:cNvSpPr/>
          <p:nvPr/>
        </p:nvSpPr>
        <p:spPr>
          <a:xfrm rot="20615160">
            <a:off x="3686966" y="8604539"/>
            <a:ext cx="635186" cy="288032"/>
          </a:xfrm>
          <a:prstGeom prst="lef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2" name="左矢印 31"/>
          <p:cNvSpPr/>
          <p:nvPr/>
        </p:nvSpPr>
        <p:spPr>
          <a:xfrm rot="844457">
            <a:off x="3676537" y="9220905"/>
            <a:ext cx="648072" cy="288032"/>
          </a:xfrm>
          <a:prstGeom prst="lef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191755" y="2557789"/>
            <a:ext cx="6514926" cy="2146649"/>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0" y="225746"/>
            <a:ext cx="6927801" cy="2308324"/>
          </a:xfrm>
          <a:prstGeom prst="rect">
            <a:avLst/>
          </a:prstGeom>
        </p:spPr>
        <p:txBody>
          <a:bodyPr wrap="square">
            <a:spAutoFit/>
          </a:bodyPr>
          <a:lstStyle/>
          <a:p>
            <a:r>
              <a:rPr lang="ja-JP" altLang="en-US" sz="1600" dirty="0" smtClean="0">
                <a:latin typeface="HG丸ｺﾞｼｯｸM-PRO" pitchFamily="50" charset="-128"/>
                <a:ea typeface="HG丸ｺﾞｼｯｸM-PRO" pitchFamily="50" charset="-128"/>
              </a:rPr>
              <a:t> </a:t>
            </a:r>
            <a:r>
              <a:rPr lang="ja-JP" altLang="en-US" sz="1600" dirty="0">
                <a:latin typeface="HG丸ｺﾞｼｯｸM-PRO" pitchFamily="50" charset="-128"/>
                <a:ea typeface="HG丸ｺﾞｼｯｸM-PRO" pitchFamily="50" charset="-128"/>
              </a:rPr>
              <a:t>②　</a:t>
            </a:r>
            <a:r>
              <a:rPr lang="en-US" altLang="ja-JP" sz="1600" dirty="0">
                <a:latin typeface="HG丸ｺﾞｼｯｸM-PRO" pitchFamily="50" charset="-128"/>
                <a:ea typeface="HG丸ｺﾞｼｯｸM-PRO" pitchFamily="50" charset="-128"/>
              </a:rPr>
              <a:t>6</a:t>
            </a:r>
            <a:r>
              <a:rPr lang="ja-JP" altLang="en-US" sz="1600" dirty="0">
                <a:latin typeface="HG丸ｺﾞｼｯｸM-PRO" pitchFamily="50" charset="-128"/>
                <a:ea typeface="HG丸ｺﾞｼｯｸM-PRO" pitchFamily="50" charset="-128"/>
              </a:rPr>
              <a:t>次産業化推進計画の</a:t>
            </a:r>
            <a:r>
              <a:rPr lang="ja-JP" altLang="en-US" sz="1600" dirty="0" smtClean="0">
                <a:latin typeface="HG丸ｺﾞｼｯｸM-PRO" pitchFamily="50" charset="-128"/>
                <a:ea typeface="HG丸ｺﾞｼｯｸM-PRO" pitchFamily="50" charset="-128"/>
              </a:rPr>
              <a:t>策定</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農林漁業者、食品産業事業者、観光業者等が連携し、被災地の農林　</a:t>
            </a:r>
            <a:endParaRPr lang="en-US" altLang="ja-JP" sz="1600" dirty="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水産物を加工することに</a:t>
            </a:r>
            <a:r>
              <a:rPr lang="ja-JP" altLang="en-US" sz="1600" dirty="0" smtClean="0">
                <a:latin typeface="HG丸ｺﾞｼｯｸM-PRO" pitchFamily="50" charset="-128"/>
                <a:ea typeface="HG丸ｺﾞｼｯｸM-PRO" pitchFamily="50" charset="-128"/>
              </a:rPr>
              <a:t>より、付加</a:t>
            </a:r>
            <a:r>
              <a:rPr lang="ja-JP" altLang="en-US" sz="1600" dirty="0">
                <a:latin typeface="HG丸ｺﾞｼｯｸM-PRO" pitchFamily="50" charset="-128"/>
                <a:ea typeface="HG丸ｺﾞｼｯｸM-PRO" pitchFamily="50" charset="-128"/>
              </a:rPr>
              <a:t>価値を高める取組やそれらの</a:t>
            </a:r>
            <a:r>
              <a:rPr lang="ja-JP" altLang="en-US" sz="1600" dirty="0" smtClean="0">
                <a:latin typeface="HG丸ｺﾞｼｯｸM-PRO" pitchFamily="50" charset="-128"/>
                <a:ea typeface="HG丸ｺﾞｼｯｸM-PRO" pitchFamily="50" charset="-128"/>
              </a:rPr>
              <a:t>加工　　</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　施設</a:t>
            </a:r>
            <a:r>
              <a:rPr lang="ja-JP" altLang="en-US" sz="1600" dirty="0">
                <a:latin typeface="HG丸ｺﾞｼｯｸM-PRO" pitchFamily="50" charset="-128"/>
                <a:ea typeface="HG丸ｺﾞｼｯｸM-PRO" pitchFamily="50" charset="-128"/>
              </a:rPr>
              <a:t>等を訪ねる観光の促進等の取組を進める</a:t>
            </a:r>
            <a:r>
              <a:rPr lang="en-US" altLang="ja-JP" sz="1600" dirty="0">
                <a:latin typeface="HG丸ｺﾞｼｯｸM-PRO" pitchFamily="50" charset="-128"/>
                <a:ea typeface="HG丸ｺﾞｼｯｸM-PRO" pitchFamily="50" charset="-128"/>
              </a:rPr>
              <a:t>6</a:t>
            </a:r>
            <a:r>
              <a:rPr lang="ja-JP" altLang="en-US" sz="1600" dirty="0">
                <a:latin typeface="HG丸ｺﾞｼｯｸM-PRO" pitchFamily="50" charset="-128"/>
                <a:ea typeface="HG丸ｺﾞｼｯｸM-PRO" pitchFamily="50" charset="-128"/>
              </a:rPr>
              <a:t>次産業化推進計画の</a:t>
            </a:r>
            <a:r>
              <a:rPr lang="ja-JP" altLang="en-US" sz="1600" dirty="0" smtClean="0">
                <a:latin typeface="HG丸ｺﾞｼｯｸM-PRO" pitchFamily="50" charset="-128"/>
                <a:ea typeface="HG丸ｺﾞｼｯｸM-PRO" pitchFamily="50" charset="-128"/>
              </a:rPr>
              <a:t>策　　</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　定を</a:t>
            </a:r>
            <a:r>
              <a:rPr lang="ja-JP" altLang="en-US" sz="1600" dirty="0">
                <a:latin typeface="HG丸ｺﾞｼｯｸM-PRO" pitchFamily="50" charset="-128"/>
                <a:ea typeface="HG丸ｺﾞｼｯｸM-PRO" pitchFamily="50" charset="-128"/>
              </a:rPr>
              <a:t>支援します。　</a:t>
            </a:r>
            <a:endParaRPr lang="en-US" altLang="ja-JP" sz="1600" dirty="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③  被災地の農林漁業への新技術導入等の</a:t>
            </a:r>
            <a:r>
              <a:rPr lang="ja-JP" altLang="en-US" sz="1600" dirty="0" smtClean="0">
                <a:latin typeface="HG丸ｺﾞｼｯｸM-PRO" pitchFamily="50" charset="-128"/>
                <a:ea typeface="HG丸ｺﾞｼｯｸM-PRO" pitchFamily="50" charset="-128"/>
              </a:rPr>
              <a:t>実証</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被災地の農林漁業において、新技術導入による生産方式改良等を図　　</a:t>
            </a:r>
            <a:endParaRPr lang="en-US" altLang="ja-JP" sz="1600" dirty="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err="1">
                <a:latin typeface="HG丸ｺﾞｼｯｸM-PRO" pitchFamily="50" charset="-128"/>
                <a:ea typeface="HG丸ｺﾞｼｯｸM-PRO" pitchFamily="50" charset="-128"/>
              </a:rPr>
              <a:t>る</a:t>
            </a:r>
            <a:r>
              <a:rPr lang="ja-JP" altLang="en-US" sz="1600" dirty="0">
                <a:latin typeface="HG丸ｺﾞｼｯｸM-PRO" pitchFamily="50" charset="-128"/>
                <a:ea typeface="HG丸ｺﾞｼｯｸM-PRO" pitchFamily="50" charset="-128"/>
              </a:rPr>
              <a:t>ための技術実証の実施を支援します</a:t>
            </a:r>
            <a:r>
              <a:rPr lang="ja-JP" altLang="en-US" sz="1600" dirty="0"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　　　　　　　　　　　 　</a:t>
            </a:r>
            <a:r>
              <a:rPr lang="en-US" altLang="ja-JP" sz="1600" dirty="0" smtClean="0">
                <a:latin typeface="HG丸ｺﾞｼｯｸM-PRO" pitchFamily="50" charset="-128"/>
                <a:ea typeface="HG丸ｺﾞｼｯｸM-PRO" pitchFamily="50" charset="-128"/>
              </a:rPr>
              <a:t>【</a:t>
            </a:r>
            <a:r>
              <a:rPr lang="en-US" altLang="ja-JP" sz="1600" dirty="0">
                <a:latin typeface="HG丸ｺﾞｼｯｸM-PRO" pitchFamily="50" charset="-128"/>
                <a:ea typeface="HG丸ｺﾞｼｯｸM-PRO" pitchFamily="50" charset="-128"/>
              </a:rPr>
              <a:t>6</a:t>
            </a:r>
            <a:r>
              <a:rPr lang="ja-JP" altLang="en-US" sz="1600" dirty="0">
                <a:latin typeface="HG丸ｺﾞｼｯｸM-PRO" pitchFamily="50" charset="-128"/>
                <a:ea typeface="HG丸ｺﾞｼｯｸM-PRO" pitchFamily="50" charset="-128"/>
              </a:rPr>
              <a:t>次産業化先導モデル育成</a:t>
            </a:r>
            <a:r>
              <a:rPr lang="ja-JP" altLang="en-US" sz="1600" dirty="0" smtClean="0">
                <a:latin typeface="HG丸ｺﾞｼｯｸM-PRO" pitchFamily="50" charset="-128"/>
                <a:ea typeface="HG丸ｺﾞｼｯｸM-PRO" pitchFamily="50" charset="-128"/>
              </a:rPr>
              <a:t>事業 </a:t>
            </a:r>
            <a:r>
              <a:rPr lang="en-US" altLang="ja-JP" sz="1600" dirty="0" smtClean="0">
                <a:latin typeface="HG丸ｺﾞｼｯｸM-PRO" pitchFamily="50" charset="-128"/>
                <a:ea typeface="HG丸ｺﾞｼｯｸM-PRO" pitchFamily="50" charset="-128"/>
              </a:rPr>
              <a:t>14</a:t>
            </a:r>
            <a:r>
              <a:rPr lang="ja-JP" altLang="en-US" sz="1600" dirty="0">
                <a:latin typeface="HG丸ｺﾞｼｯｸM-PRO" pitchFamily="50" charset="-128"/>
                <a:ea typeface="HG丸ｺﾞｼｯｸM-PRO" pitchFamily="50" charset="-128"/>
              </a:rPr>
              <a:t>億円</a:t>
            </a:r>
            <a:r>
              <a:rPr lang="en-US" altLang="ja-JP" sz="1600" dirty="0" smtClean="0">
                <a:latin typeface="HG丸ｺﾞｼｯｸM-PRO" pitchFamily="50" charset="-128"/>
                <a:ea typeface="HG丸ｺﾞｼｯｸM-PRO" pitchFamily="50" charset="-128"/>
              </a:rPr>
              <a:t>】</a:t>
            </a:r>
            <a:endParaRPr lang="en-US" altLang="ja-JP" sz="1600" dirty="0">
              <a:latin typeface="HG丸ｺﾞｼｯｸM-PRO" pitchFamily="50" charset="-128"/>
              <a:ea typeface="HG丸ｺﾞｼｯｸM-PRO" pitchFamily="50" charset="-128"/>
            </a:endParaRPr>
          </a:p>
        </p:txBody>
      </p:sp>
      <p:sp>
        <p:nvSpPr>
          <p:cNvPr id="8" name="テキスト ボックス 7"/>
          <p:cNvSpPr txBox="1"/>
          <p:nvPr/>
        </p:nvSpPr>
        <p:spPr>
          <a:xfrm>
            <a:off x="52666" y="4781166"/>
            <a:ext cx="5566162"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a:t>
            </a:r>
            <a:r>
              <a:rPr lang="en-US" altLang="ja-JP" b="1" dirty="0" smtClean="0">
                <a:solidFill>
                  <a:srgbClr val="0033CC"/>
                </a:solidFill>
                <a:latin typeface="+mj-ea"/>
              </a:rPr>
              <a:t>2</a:t>
            </a:r>
            <a:r>
              <a:rPr lang="ja-JP" altLang="en-US" b="1" dirty="0" smtClean="0">
                <a:solidFill>
                  <a:srgbClr val="0033CC"/>
                </a:solidFill>
                <a:latin typeface="+mj-ea"/>
              </a:rPr>
              <a:t>）農山漁村における再生可能エネルギーの導入促進</a:t>
            </a:r>
            <a:endParaRPr lang="ja-JP" altLang="en-US" b="1" dirty="0">
              <a:solidFill>
                <a:srgbClr val="0033CC"/>
              </a:solidFill>
              <a:latin typeface="+mj-ea"/>
            </a:endParaRPr>
          </a:p>
        </p:txBody>
      </p:sp>
      <p:sp>
        <p:nvSpPr>
          <p:cNvPr id="9" name="テキスト ボックス 8"/>
          <p:cNvSpPr txBox="1"/>
          <p:nvPr/>
        </p:nvSpPr>
        <p:spPr>
          <a:xfrm>
            <a:off x="52666" y="5117170"/>
            <a:ext cx="6793104" cy="5103961"/>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東京電力福島第一原発の事故を受け、再生可能エネルギ－による自立・分散型のエネルギ－供給システムの実現を図ることが喫緊の課題となって</a:t>
            </a:r>
            <a:r>
              <a:rPr lang="ja-JP" altLang="en-US" sz="1600" dirty="0">
                <a:latin typeface="HG丸ｺﾞｼｯｸM-PRO" pitchFamily="50" charset="-128"/>
                <a:ea typeface="HG丸ｺﾞｼｯｸM-PRO" pitchFamily="50" charset="-128"/>
              </a:rPr>
              <a:t>います</a:t>
            </a:r>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このため、被災地域（岩手県、宮城県、福島県）の農山漁村において</a:t>
            </a:r>
            <a:r>
              <a:rPr lang="ja-JP" altLang="en-US" sz="1600" dirty="0">
                <a:latin typeface="HG丸ｺﾞｼｯｸM-PRO" pitchFamily="50" charset="-128"/>
                <a:ea typeface="HG丸ｺﾞｼｯｸM-PRO" pitchFamily="50" charset="-128"/>
              </a:rPr>
              <a:t>、他地域に先駆けて、地域</a:t>
            </a:r>
            <a:r>
              <a:rPr lang="ja-JP" altLang="en-US" sz="1600" dirty="0" smtClean="0">
                <a:latin typeface="HG丸ｺﾞｼｯｸM-PRO" pitchFamily="50" charset="-128"/>
                <a:ea typeface="HG丸ｺﾞｼｯｸM-PRO" pitchFamily="50" charset="-128"/>
              </a:rPr>
              <a:t>の資源を活用した再生可能エネルギ－の導入を支援します。</a:t>
            </a:r>
            <a:endParaRPr lang="en-US" altLang="ja-JP" sz="1600" dirty="0" smtClean="0">
              <a:latin typeface="HG丸ｺﾞｼｯｸM-PRO" pitchFamily="50" charset="-128"/>
              <a:ea typeface="HG丸ｺﾞｼｯｸM-PRO" pitchFamily="50" charset="-128"/>
            </a:endParaRPr>
          </a:p>
          <a:p>
            <a:pPr>
              <a:lnSpc>
                <a:spcPts val="500"/>
              </a:lnSpc>
            </a:pPr>
            <a:r>
              <a:rPr lang="ja-JP" altLang="en-US" sz="1600" dirty="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a:p>
            <a:pPr>
              <a:spcBef>
                <a:spcPts val="600"/>
              </a:spcBef>
            </a:pPr>
            <a:r>
              <a:rPr lang="en-US" altLang="ja-JP" sz="1600" dirty="0">
                <a:latin typeface="HG丸ｺﾞｼｯｸM-PRO" pitchFamily="50" charset="-128"/>
                <a:ea typeface="HG丸ｺﾞｼｯｸM-PRO" pitchFamily="50" charset="-128"/>
              </a:rPr>
              <a:t> </a:t>
            </a:r>
            <a:r>
              <a:rPr lang="en-US" altLang="ja-JP" sz="1600" dirty="0" smtClean="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①</a:t>
            </a:r>
            <a:r>
              <a:rPr lang="ja-JP" altLang="en-US" sz="1600" dirty="0">
                <a:latin typeface="HG丸ｺﾞｼｯｸM-PRO" pitchFamily="50" charset="-128"/>
                <a:ea typeface="HG丸ｺﾞｼｯｸM-PRO" pitchFamily="50" charset="-128"/>
              </a:rPr>
              <a:t>　再生可能</a:t>
            </a:r>
            <a:r>
              <a:rPr lang="ja-JP" altLang="en-US" sz="1600" dirty="0" smtClean="0">
                <a:latin typeface="HG丸ｺﾞｼｯｸM-PRO" pitchFamily="50" charset="-128"/>
                <a:ea typeface="HG丸ｺﾞｼｯｸM-PRO" pitchFamily="50" charset="-128"/>
              </a:rPr>
              <a:t>エネルギ－導入</a:t>
            </a:r>
            <a:r>
              <a:rPr lang="ja-JP" altLang="en-US" sz="1600" dirty="0">
                <a:latin typeface="HG丸ｺﾞｼｯｸM-PRO" pitchFamily="50" charset="-128"/>
                <a:ea typeface="HG丸ｺﾞｼｯｸM-PRO" pitchFamily="50" charset="-128"/>
              </a:rPr>
              <a:t>調査設計及び施設</a:t>
            </a:r>
            <a:r>
              <a:rPr lang="ja-JP" altLang="en-US" sz="1600" dirty="0" smtClean="0">
                <a:latin typeface="HG丸ｺﾞｼｯｸM-PRO" pitchFamily="50" charset="-128"/>
                <a:ea typeface="HG丸ｺﾞｼｯｸM-PRO" pitchFamily="50" charset="-128"/>
              </a:rPr>
              <a:t>整備</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　ア　一般型（１</a:t>
            </a:r>
            <a:r>
              <a:rPr lang="ja-JP" altLang="en-US" sz="1600" dirty="0">
                <a:latin typeface="HG丸ｺﾞｼｯｸM-PRO" pitchFamily="50" charset="-128"/>
                <a:ea typeface="HG丸ｺﾞｼｯｸM-PRO" pitchFamily="50" charset="-128"/>
              </a:rPr>
              <a:t>地区</a:t>
            </a:r>
            <a:r>
              <a:rPr lang="ja-JP" altLang="en-US" sz="1600" dirty="0"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a:p>
            <a:pPr marL="627063" indent="180975"/>
            <a:r>
              <a:rPr lang="ja-JP" altLang="en-US" sz="1600" dirty="0" smtClean="0">
                <a:latin typeface="HG丸ｺﾞｼｯｸM-PRO" pitchFamily="50" charset="-128"/>
                <a:ea typeface="HG丸ｺﾞｼｯｸM-PRO" pitchFamily="50" charset="-128"/>
              </a:rPr>
              <a:t>小水力・太陽光発電施設</a:t>
            </a:r>
            <a:endParaRPr lang="en-US" altLang="ja-JP" sz="1600" dirty="0" smtClean="0">
              <a:latin typeface="HG丸ｺﾞｼｯｸM-PRO" pitchFamily="50" charset="-128"/>
              <a:ea typeface="HG丸ｺﾞｼｯｸM-PRO" pitchFamily="50" charset="-128"/>
            </a:endParaRPr>
          </a:p>
          <a:p>
            <a:pPr marL="627063" indent="180975"/>
            <a:r>
              <a:rPr lang="ja-JP" altLang="en-US" sz="1600" dirty="0" smtClean="0">
                <a:latin typeface="HG丸ｺﾞｼｯｸM-PRO" pitchFamily="50" charset="-128"/>
                <a:ea typeface="HG丸ｺﾞｼｯｸM-PRO" pitchFamily="50" charset="-128"/>
              </a:rPr>
              <a:t>など再生可能エネルギ－</a:t>
            </a:r>
            <a:endParaRPr lang="en-US" altLang="ja-JP" sz="1600" dirty="0" smtClean="0">
              <a:latin typeface="HG丸ｺﾞｼｯｸM-PRO" pitchFamily="50" charset="-128"/>
              <a:ea typeface="HG丸ｺﾞｼｯｸM-PRO" pitchFamily="50" charset="-128"/>
            </a:endParaRPr>
          </a:p>
          <a:p>
            <a:pPr marL="627063" indent="180975"/>
            <a:r>
              <a:rPr lang="ja-JP" altLang="en-US" sz="1600" dirty="0" smtClean="0">
                <a:latin typeface="HG丸ｺﾞｼｯｸM-PRO" pitchFamily="50" charset="-128"/>
                <a:ea typeface="HG丸ｺﾞｼｯｸM-PRO" pitchFamily="50" charset="-128"/>
              </a:rPr>
              <a:t>の導入に係る調査設計や</a:t>
            </a:r>
            <a:endParaRPr lang="en-US" altLang="ja-JP" sz="1600" dirty="0" smtClean="0">
              <a:latin typeface="HG丸ｺﾞｼｯｸM-PRO" pitchFamily="50" charset="-128"/>
              <a:ea typeface="HG丸ｺﾞｼｯｸM-PRO" pitchFamily="50" charset="-128"/>
            </a:endParaRPr>
          </a:p>
          <a:p>
            <a:pPr marL="627063" indent="180975"/>
            <a:r>
              <a:rPr lang="ja-JP" altLang="en-US" sz="1600" dirty="0" smtClean="0">
                <a:latin typeface="HG丸ｺﾞｼｯｸM-PRO" pitchFamily="50" charset="-128"/>
                <a:ea typeface="HG丸ｺﾞｼｯｸM-PRO" pitchFamily="50" charset="-128"/>
              </a:rPr>
              <a:t>施設整備を支援します。　　</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イ　小規模簡易型（１</a:t>
            </a:r>
            <a:r>
              <a:rPr lang="ja-JP" altLang="en-US" sz="1600" dirty="0">
                <a:latin typeface="HG丸ｺﾞｼｯｸM-PRO" pitchFamily="50" charset="-128"/>
                <a:ea typeface="HG丸ｺﾞｼｯｸM-PRO" pitchFamily="50" charset="-128"/>
              </a:rPr>
              <a:t>地区</a:t>
            </a:r>
            <a:r>
              <a:rPr lang="ja-JP" altLang="en-US" sz="1600" dirty="0" smtClean="0">
                <a:latin typeface="HG丸ｺﾞｼｯｸM-PRO" pitchFamily="50" charset="-128"/>
                <a:ea typeface="HG丸ｺﾞｼｯｸM-PRO" pitchFamily="50" charset="-128"/>
              </a:rPr>
              <a:t>）</a:t>
            </a:r>
            <a:endParaRPr lang="en-US" altLang="ja-JP" sz="1600" dirty="0">
              <a:latin typeface="HG丸ｺﾞｼｯｸM-PRO" pitchFamily="50" charset="-128"/>
              <a:ea typeface="HG丸ｺﾞｼｯｸM-PRO" pitchFamily="50" charset="-128"/>
            </a:endParaRPr>
          </a:p>
          <a:p>
            <a:pPr marL="627063" indent="180975">
              <a:tabLst>
                <a:tab pos="627063" algn="l"/>
              </a:tabLst>
            </a:pPr>
            <a:r>
              <a:rPr lang="ja-JP" altLang="en-US" sz="1600" dirty="0" smtClean="0">
                <a:latin typeface="HG丸ｺﾞｼｯｸM-PRO" pitchFamily="50" charset="-128"/>
                <a:ea typeface="HG丸ｺﾞｼｯｸM-PRO" pitchFamily="50" charset="-128"/>
              </a:rPr>
              <a:t>マイクロ水力発電施設（出力</a:t>
            </a:r>
            <a:r>
              <a:rPr lang="en-US" altLang="ja-JP" sz="1600" dirty="0" smtClean="0">
                <a:latin typeface="HG丸ｺﾞｼｯｸM-PRO" pitchFamily="50" charset="-128"/>
                <a:ea typeface="HG丸ｺﾞｼｯｸM-PRO" pitchFamily="50" charset="-128"/>
              </a:rPr>
              <a:t>100kW</a:t>
            </a:r>
            <a:r>
              <a:rPr lang="ja-JP" altLang="en-US" sz="1600" dirty="0" smtClean="0">
                <a:latin typeface="HG丸ｺﾞｼｯｸM-PRO" pitchFamily="50" charset="-128"/>
                <a:ea typeface="HG丸ｺﾞｼｯｸM-PRO" pitchFamily="50" charset="-128"/>
              </a:rPr>
              <a:t>以下）</a:t>
            </a:r>
            <a:endParaRPr lang="en-US" altLang="ja-JP" sz="1600" dirty="0" smtClean="0">
              <a:latin typeface="HG丸ｺﾞｼｯｸM-PRO" pitchFamily="50" charset="-128"/>
              <a:ea typeface="HG丸ｺﾞｼｯｸM-PRO" pitchFamily="50" charset="-128"/>
            </a:endParaRPr>
          </a:p>
          <a:p>
            <a:pPr marL="627063" indent="180975">
              <a:tabLst>
                <a:tab pos="627063" algn="l"/>
              </a:tabLst>
            </a:pPr>
            <a:r>
              <a:rPr lang="ja-JP" altLang="en-US" sz="1600" dirty="0" smtClean="0">
                <a:latin typeface="HG丸ｺﾞｼｯｸM-PRO" pitchFamily="50" charset="-128"/>
                <a:ea typeface="HG丸ｺﾞｼｯｸM-PRO" pitchFamily="50" charset="-128"/>
              </a:rPr>
              <a:t>を活用したモデル的な取組を支援します。</a:t>
            </a:r>
            <a:endParaRPr lang="en-US" altLang="ja-JP" sz="1600" dirty="0" smtClean="0">
              <a:latin typeface="HG丸ｺﾞｼｯｸM-PRO" pitchFamily="50" charset="-128"/>
              <a:ea typeface="HG丸ｺﾞｼｯｸM-PRO" pitchFamily="50" charset="-128"/>
            </a:endParaRPr>
          </a:p>
          <a:p>
            <a:pPr>
              <a:lnSpc>
                <a:spcPts val="500"/>
              </a:lnSpc>
            </a:pPr>
            <a:endParaRPr lang="en-US" altLang="ja-JP" sz="1600" dirty="0" smtClean="0">
              <a:latin typeface="HG丸ｺﾞｼｯｸM-PRO" pitchFamily="50" charset="-128"/>
              <a:ea typeface="HG丸ｺﾞｼｯｸM-PRO" pitchFamily="50" charset="-128"/>
            </a:endParaRPr>
          </a:p>
          <a:p>
            <a:pPr>
              <a:spcBef>
                <a:spcPts val="1000"/>
              </a:spcBef>
            </a:pPr>
            <a:r>
              <a:rPr lang="ja-JP" altLang="en-US" sz="1600" dirty="0">
                <a:latin typeface="HG丸ｺﾞｼｯｸM-PRO" pitchFamily="50" charset="-128"/>
                <a:ea typeface="HG丸ｺﾞｼｯｸM-PRO" pitchFamily="50" charset="-128"/>
              </a:rPr>
              <a:t>　②</a:t>
            </a:r>
            <a:r>
              <a:rPr lang="ja-JP" altLang="en-US" sz="1600" dirty="0" smtClean="0">
                <a:latin typeface="HG丸ｺﾞｼｯｸM-PRO" pitchFamily="50" charset="-128"/>
                <a:ea typeface="HG丸ｺﾞｼｯｸM-PRO" pitchFamily="50" charset="-128"/>
              </a:rPr>
              <a:t>　再生可能エネルギ－導入可能性調査</a:t>
            </a:r>
            <a:endParaRPr lang="en-US" altLang="ja-JP" sz="1600" dirty="0" smtClean="0">
              <a:latin typeface="HG丸ｺﾞｼｯｸM-PRO" pitchFamily="50" charset="-128"/>
              <a:ea typeface="HG丸ｺﾞｼｯｸM-PRO" pitchFamily="50" charset="-128"/>
            </a:endParaRPr>
          </a:p>
          <a:p>
            <a:pPr marL="446088" indent="180975"/>
            <a:r>
              <a:rPr lang="ja-JP" altLang="en-US" sz="1600" dirty="0" smtClean="0">
                <a:latin typeface="HG丸ｺﾞｼｯｸM-PRO" pitchFamily="50" charset="-128"/>
                <a:ea typeface="HG丸ｺﾞｼｯｸM-PRO" pitchFamily="50" charset="-128"/>
              </a:rPr>
              <a:t>被災地域における農林地、海域や太陽光、風、水、バイオマス等の資源の</a:t>
            </a:r>
            <a:r>
              <a:rPr lang="ja-JP" altLang="en-US" sz="1600" dirty="0">
                <a:latin typeface="HG丸ｺﾞｼｯｸM-PRO" pitchFamily="50" charset="-128"/>
                <a:ea typeface="HG丸ｺﾞｼｯｸM-PRO" pitchFamily="50" charset="-128"/>
              </a:rPr>
              <a:t>活用</a:t>
            </a:r>
            <a:r>
              <a:rPr lang="ja-JP" altLang="en-US" sz="1600" dirty="0" smtClean="0">
                <a:latin typeface="HG丸ｺﾞｼｯｸM-PRO" pitchFamily="50" charset="-128"/>
                <a:ea typeface="HG丸ｺﾞｼｯｸM-PRO" pitchFamily="50" charset="-128"/>
              </a:rPr>
              <a:t>による再生可能エネルギ－の導入可能性を明らかにします。また、他地域でも活用可能な効率的な調査手法を確立します。　</a:t>
            </a:r>
            <a:endParaRPr lang="en-US" altLang="ja-JP" sz="1400" dirty="0">
              <a:latin typeface="HG丸ｺﾞｼｯｸM-PRO" pitchFamily="50" charset="-128"/>
              <a:ea typeface="HG丸ｺﾞｼｯｸM-PRO" pitchFamily="50" charset="-128"/>
            </a:endParaRPr>
          </a:p>
        </p:txBody>
      </p:sp>
      <p:pic>
        <p:nvPicPr>
          <p:cNvPr id="14"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9624" y="7035215"/>
            <a:ext cx="1584176" cy="94618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5"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5732" y="7035215"/>
            <a:ext cx="1597286" cy="94618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3"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5732" y="8244187"/>
            <a:ext cx="1604353" cy="94874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5" name="テキスト ボックス 24"/>
          <p:cNvSpPr txBox="1"/>
          <p:nvPr/>
        </p:nvSpPr>
        <p:spPr>
          <a:xfrm>
            <a:off x="3408205" y="7939700"/>
            <a:ext cx="1295218" cy="276999"/>
          </a:xfrm>
          <a:prstGeom prst="rect">
            <a:avLst/>
          </a:prstGeom>
          <a:noFill/>
        </p:spPr>
        <p:txBody>
          <a:bodyPr wrap="square" rtlCol="0">
            <a:spAutoFit/>
          </a:bodyPr>
          <a:lstStyle/>
          <a:p>
            <a:r>
              <a:rPr lang="ja-JP" altLang="en-US" sz="1200" dirty="0" smtClean="0"/>
              <a:t>小水力発電施設</a:t>
            </a:r>
            <a:endParaRPr kumimoji="1" lang="ja-JP" altLang="en-US" sz="1200" dirty="0"/>
          </a:p>
        </p:txBody>
      </p:sp>
      <p:sp>
        <p:nvSpPr>
          <p:cNvPr id="26" name="テキスト ボックス 25"/>
          <p:cNvSpPr txBox="1"/>
          <p:nvPr/>
        </p:nvSpPr>
        <p:spPr>
          <a:xfrm>
            <a:off x="5194059" y="7939701"/>
            <a:ext cx="1292963" cy="276999"/>
          </a:xfrm>
          <a:prstGeom prst="rect">
            <a:avLst/>
          </a:prstGeom>
          <a:noFill/>
        </p:spPr>
        <p:txBody>
          <a:bodyPr wrap="square" rtlCol="0">
            <a:spAutoFit/>
          </a:bodyPr>
          <a:lstStyle/>
          <a:p>
            <a:r>
              <a:rPr lang="ja-JP" altLang="en-US" sz="1200" dirty="0" smtClean="0"/>
              <a:t>太陽光発電施設</a:t>
            </a:r>
            <a:endParaRPr kumimoji="1" lang="ja-JP" altLang="en-US" sz="1200" dirty="0"/>
          </a:p>
        </p:txBody>
      </p:sp>
      <p:sp>
        <p:nvSpPr>
          <p:cNvPr id="27" name="テキスト ボックス 26"/>
          <p:cNvSpPr txBox="1"/>
          <p:nvPr/>
        </p:nvSpPr>
        <p:spPr>
          <a:xfrm>
            <a:off x="5010154" y="9133793"/>
            <a:ext cx="1696527" cy="276999"/>
          </a:xfrm>
          <a:prstGeom prst="rect">
            <a:avLst/>
          </a:prstGeom>
          <a:noFill/>
        </p:spPr>
        <p:txBody>
          <a:bodyPr wrap="square" rtlCol="0">
            <a:spAutoFit/>
          </a:bodyPr>
          <a:lstStyle/>
          <a:p>
            <a:r>
              <a:rPr lang="ja-JP" altLang="en-US" sz="1200" dirty="0" smtClean="0"/>
              <a:t>マイクロ水力発電施設</a:t>
            </a:r>
            <a:endParaRPr kumimoji="1" lang="ja-JP" altLang="en-US" sz="1200" dirty="0"/>
          </a:p>
        </p:txBody>
      </p:sp>
      <p:sp>
        <p:nvSpPr>
          <p:cNvPr id="71" name="テキスト ボックス 70"/>
          <p:cNvSpPr txBox="1"/>
          <p:nvPr/>
        </p:nvSpPr>
        <p:spPr>
          <a:xfrm>
            <a:off x="495363" y="2566305"/>
            <a:ext cx="1221809" cy="246221"/>
          </a:xfrm>
          <a:prstGeom prst="rect">
            <a:avLst/>
          </a:prstGeom>
          <a:noFill/>
        </p:spPr>
        <p:txBody>
          <a:bodyPr wrap="none" rtlCol="0">
            <a:spAutoFit/>
          </a:bodyPr>
          <a:lstStyle/>
          <a:p>
            <a:r>
              <a:rPr kumimoji="1" lang="en-US" altLang="ja-JP" sz="1000" dirty="0" smtClean="0"/>
              <a:t>(</a:t>
            </a:r>
            <a:r>
              <a:rPr lang="ja-JP" altLang="en-US" sz="1000" dirty="0" smtClean="0"/>
              <a:t>②計画</a:t>
            </a:r>
            <a:r>
              <a:rPr kumimoji="1" lang="ja-JP" altLang="en-US" sz="1000" dirty="0" smtClean="0"/>
              <a:t>のイメージ</a:t>
            </a:r>
            <a:r>
              <a:rPr kumimoji="1" lang="en-US" altLang="ja-JP" sz="1000" dirty="0" smtClean="0"/>
              <a:t>)</a:t>
            </a:r>
            <a:endParaRPr kumimoji="1" lang="ja-JP" altLang="en-US" sz="1000" dirty="0"/>
          </a:p>
        </p:txBody>
      </p:sp>
      <p:grpSp>
        <p:nvGrpSpPr>
          <p:cNvPr id="72" name="グループ化 71"/>
          <p:cNvGrpSpPr/>
          <p:nvPr/>
        </p:nvGrpSpPr>
        <p:grpSpPr>
          <a:xfrm>
            <a:off x="3508825" y="2780291"/>
            <a:ext cx="3104677" cy="1740297"/>
            <a:chOff x="5326072" y="3741472"/>
            <a:chExt cx="4409700" cy="3175323"/>
          </a:xfrm>
        </p:grpSpPr>
        <p:sp>
          <p:nvSpPr>
            <p:cNvPr id="73" name="テキスト ボックス 72"/>
            <p:cNvSpPr txBox="1"/>
            <p:nvPr/>
          </p:nvSpPr>
          <p:spPr>
            <a:xfrm>
              <a:off x="7099322" y="4617133"/>
              <a:ext cx="1273475" cy="842350"/>
            </a:xfrm>
            <a:prstGeom prst="rect">
              <a:avLst/>
            </a:prstGeom>
          </p:spPr>
          <p:txBody>
            <a:bodyPr wrap="none" rtlCol="0">
              <a:spAutoFit/>
            </a:bodyPr>
            <a:lstStyle/>
            <a:p>
              <a:pPr algn="l">
                <a:lnSpc>
                  <a:spcPct val="100000"/>
                </a:lnSpc>
                <a:spcBef>
                  <a:spcPts val="0"/>
                </a:spcBef>
              </a:pPr>
              <a:r>
                <a:rPr kumimoji="1" lang="ja-JP" altLang="en-US" sz="800" dirty="0"/>
                <a:t>有効成分</a:t>
              </a:r>
              <a:r>
                <a:rPr kumimoji="1" lang="ja-JP" altLang="en-US" sz="800" dirty="0" smtClean="0"/>
                <a:t>の分析</a:t>
              </a:r>
              <a:endParaRPr kumimoji="1" lang="en-US" altLang="ja-JP" sz="800" dirty="0" smtClean="0"/>
            </a:p>
            <a:p>
              <a:pPr algn="l">
                <a:lnSpc>
                  <a:spcPct val="100000"/>
                </a:lnSpc>
                <a:spcBef>
                  <a:spcPts val="0"/>
                </a:spcBef>
              </a:pPr>
              <a:r>
                <a:rPr kumimoji="1" lang="ja-JP" altLang="en-US" sz="800" dirty="0" smtClean="0"/>
                <a:t>抽出手法の研究</a:t>
              </a:r>
              <a:endParaRPr kumimoji="1" lang="en-US" altLang="ja-JP" sz="800" dirty="0" smtClean="0"/>
            </a:p>
            <a:p>
              <a:pPr algn="l">
                <a:lnSpc>
                  <a:spcPct val="100000"/>
                </a:lnSpc>
                <a:spcBef>
                  <a:spcPts val="0"/>
                </a:spcBef>
              </a:pPr>
              <a:r>
                <a:rPr lang="ja-JP" altLang="en-US" sz="800" dirty="0" smtClean="0"/>
                <a:t>賦存量</a:t>
              </a:r>
              <a:r>
                <a:rPr kumimoji="1" lang="ja-JP" altLang="en-US" sz="800" dirty="0" smtClean="0"/>
                <a:t>の推定</a:t>
              </a:r>
              <a:endParaRPr kumimoji="1" lang="ja-JP" altLang="en-US" sz="800" dirty="0"/>
            </a:p>
          </p:txBody>
        </p:sp>
        <p:pic>
          <p:nvPicPr>
            <p:cNvPr id="74"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777710" y="3741472"/>
              <a:ext cx="778418" cy="1365278"/>
            </a:xfrm>
            <a:prstGeom prst="rect">
              <a:avLst/>
            </a:prstGeom>
            <a:noFill/>
            <a:ln>
              <a:noFill/>
            </a:ln>
            <a:effectLst>
              <a:outerShdw dist="35921" dir="2700000" algn="ctr" rotWithShape="0">
                <a:schemeClr val="bg2">
                  <a:alpha val="50000"/>
                </a:schemeClr>
              </a:outer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lgn="ctr">
                  <a:solidFill>
                    <a:schemeClr val="tx1"/>
                  </a:solidFill>
                  <a:miter lim="800000"/>
                  <a:headEnd/>
                  <a:tailEnd/>
                </a14:hiddenLine>
              </a:ext>
            </a:extLst>
          </p:spPr>
        </p:pic>
        <p:pic>
          <p:nvPicPr>
            <p:cNvPr id="75" name="Picture 1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26072" y="3952839"/>
              <a:ext cx="1027014" cy="1260040"/>
            </a:xfrm>
            <a:prstGeom prst="rect">
              <a:avLst/>
            </a:prstGeom>
            <a:noFill/>
            <a:ln>
              <a:noFill/>
            </a:ln>
            <a:effectLst>
              <a:outerShdw dist="35921" dir="2700000" algn="ctr" rotWithShape="0">
                <a:schemeClr val="bg2">
                  <a:alpha val="50000"/>
                </a:schemeClr>
              </a:outer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lgn="ctr">
                  <a:solidFill>
                    <a:schemeClr val="tx1"/>
                  </a:solidFill>
                  <a:miter lim="800000"/>
                  <a:headEnd/>
                  <a:tailEnd/>
                </a14:hiddenLine>
              </a:ext>
            </a:extLst>
          </p:spPr>
        </p:pic>
        <p:pic>
          <p:nvPicPr>
            <p:cNvPr id="76" name="Picture 9"/>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5326072" y="5580860"/>
              <a:ext cx="1027014" cy="68510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 name="テキスト ボックス 76"/>
            <p:cNvSpPr txBox="1"/>
            <p:nvPr/>
          </p:nvSpPr>
          <p:spPr>
            <a:xfrm>
              <a:off x="8676138" y="4923936"/>
              <a:ext cx="1040578" cy="1221406"/>
            </a:xfrm>
            <a:prstGeom prst="rect">
              <a:avLst/>
            </a:prstGeom>
          </p:spPr>
          <p:txBody>
            <a:bodyPr wrap="none" rtlCol="0">
              <a:spAutoFit/>
            </a:bodyPr>
            <a:lstStyle/>
            <a:p>
              <a:pPr>
                <a:lnSpc>
                  <a:spcPct val="150000"/>
                </a:lnSpc>
                <a:spcBef>
                  <a:spcPts val="0"/>
                </a:spcBef>
              </a:pPr>
              <a:r>
                <a:rPr kumimoji="1" lang="ja-JP" altLang="en-US" sz="800" dirty="0" smtClean="0"/>
                <a:t>健康食品</a:t>
              </a:r>
              <a:endParaRPr kumimoji="1" lang="en-US" altLang="ja-JP" sz="800" dirty="0" smtClean="0"/>
            </a:p>
            <a:p>
              <a:pPr>
                <a:lnSpc>
                  <a:spcPct val="150000"/>
                </a:lnSpc>
                <a:spcBef>
                  <a:spcPts val="0"/>
                </a:spcBef>
              </a:pPr>
              <a:r>
                <a:rPr kumimoji="1" lang="ja-JP" altLang="en-US" sz="800" dirty="0" smtClean="0"/>
                <a:t>サプリメント</a:t>
              </a:r>
              <a:endParaRPr kumimoji="1" lang="en-US" altLang="ja-JP" sz="800" dirty="0" smtClean="0"/>
            </a:p>
            <a:p>
              <a:pPr>
                <a:lnSpc>
                  <a:spcPct val="150000"/>
                </a:lnSpc>
                <a:spcBef>
                  <a:spcPts val="0"/>
                </a:spcBef>
              </a:pPr>
              <a:r>
                <a:rPr kumimoji="1" lang="ja-JP" altLang="en-US" sz="900" dirty="0" smtClean="0"/>
                <a:t>化粧品など</a:t>
              </a:r>
              <a:endParaRPr kumimoji="1" lang="en-US" altLang="ja-JP" sz="900" dirty="0" smtClean="0"/>
            </a:p>
          </p:txBody>
        </p:sp>
        <p:sp>
          <p:nvSpPr>
            <p:cNvPr id="78" name="右矢印 77"/>
            <p:cNvSpPr/>
            <p:nvPr/>
          </p:nvSpPr>
          <p:spPr bwMode="auto">
            <a:xfrm rot="19120498">
              <a:off x="6386854" y="5446258"/>
              <a:ext cx="840210" cy="443351"/>
            </a:xfrm>
            <a:prstGeom prst="rightArrow">
              <a:avLst/>
            </a:prstGeom>
            <a:solidFill>
              <a:schemeClr val="bg1">
                <a:lumMod val="50000"/>
              </a:schemeClr>
            </a:solidFill>
            <a:ln w="19050" cap="flat" cmpd="sng" algn="ctr">
              <a:noFill/>
              <a:prstDash val="solid"/>
              <a:round/>
              <a:headEnd type="none" w="med" len="med"/>
              <a:tailEnd type="triangl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50000"/>
                </a:spcBef>
                <a:spcAft>
                  <a:spcPct val="0"/>
                </a:spcAft>
                <a:buClrTx/>
                <a:buSzPct val="75000"/>
                <a:buFont typeface="Wingdings" pitchFamily="2" charset="2"/>
                <a:buNone/>
                <a:tabLst/>
              </a:pPr>
              <a:endParaRPr kumimoji="0" lang="ja-JP" altLang="en-US" sz="1400" b="0" i="0" u="none" strike="noStrike" cap="none" normalizeH="0" baseline="0" smtClean="0">
                <a:ln>
                  <a:noFill/>
                </a:ln>
                <a:solidFill>
                  <a:schemeClr val="tx1"/>
                </a:solidFill>
                <a:effectLst/>
                <a:latin typeface="HGP創英角ｺﾞｼｯｸUB" pitchFamily="50" charset="-128"/>
                <a:ea typeface="HGP創英角ｺﾞｼｯｸUB" pitchFamily="50" charset="-128"/>
              </a:endParaRPr>
            </a:p>
          </p:txBody>
        </p:sp>
        <p:sp>
          <p:nvSpPr>
            <p:cNvPr id="79" name="右矢印 78"/>
            <p:cNvSpPr/>
            <p:nvPr/>
          </p:nvSpPr>
          <p:spPr bwMode="auto">
            <a:xfrm rot="1841056">
              <a:off x="6412268" y="4389835"/>
              <a:ext cx="761615" cy="443351"/>
            </a:xfrm>
            <a:prstGeom prst="rightArrow">
              <a:avLst/>
            </a:prstGeom>
            <a:solidFill>
              <a:schemeClr val="bg1">
                <a:lumMod val="50000"/>
              </a:schemeClr>
            </a:solidFill>
            <a:ln w="19050" cap="flat" cmpd="sng" algn="ctr">
              <a:noFill/>
              <a:prstDash val="solid"/>
              <a:round/>
              <a:headEnd type="none" w="med" len="med"/>
              <a:tailEnd type="triangl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50000"/>
                </a:spcBef>
                <a:spcAft>
                  <a:spcPct val="0"/>
                </a:spcAft>
                <a:buClrTx/>
                <a:buSzPct val="75000"/>
                <a:buFont typeface="Wingdings" pitchFamily="2" charset="2"/>
                <a:buNone/>
                <a:tabLst/>
              </a:pPr>
              <a:endParaRPr kumimoji="0" lang="ja-JP" altLang="en-US" sz="1400" b="0" i="0" u="none" strike="noStrike" cap="none" normalizeH="0" baseline="0" smtClean="0">
                <a:ln>
                  <a:noFill/>
                </a:ln>
                <a:solidFill>
                  <a:schemeClr val="tx1"/>
                </a:solidFill>
                <a:effectLst/>
                <a:latin typeface="HGP創英角ｺﾞｼｯｸUB" pitchFamily="50" charset="-128"/>
                <a:ea typeface="HGP創英角ｺﾞｼｯｸUB" pitchFamily="50" charset="-128"/>
              </a:endParaRPr>
            </a:p>
          </p:txBody>
        </p:sp>
        <p:sp>
          <p:nvSpPr>
            <p:cNvPr id="80" name="テキスト ボックス 79"/>
            <p:cNvSpPr txBox="1"/>
            <p:nvPr/>
          </p:nvSpPr>
          <p:spPr>
            <a:xfrm>
              <a:off x="5497404" y="6299074"/>
              <a:ext cx="4238368" cy="617721"/>
            </a:xfrm>
            <a:prstGeom prst="rect">
              <a:avLst/>
            </a:prstGeom>
          </p:spPr>
          <p:txBody>
            <a:bodyPr wrap="square" rtlCol="0">
              <a:spAutoFit/>
            </a:bodyPr>
            <a:lstStyle/>
            <a:p>
              <a:r>
                <a:rPr kumimoji="1" lang="ja-JP" altLang="en-US" sz="800" dirty="0" smtClean="0"/>
                <a:t>漁獲量の多くが未利用のイサダを医農連携により高付加価値化し、サプリメント等の新たな販路を構築する</a:t>
              </a:r>
              <a:endParaRPr kumimoji="1" lang="ja-JP" altLang="en-US" sz="800" dirty="0"/>
            </a:p>
          </p:txBody>
        </p:sp>
        <p:sp>
          <p:nvSpPr>
            <p:cNvPr id="81" name="右矢印 80"/>
            <p:cNvSpPr/>
            <p:nvPr/>
          </p:nvSpPr>
          <p:spPr bwMode="auto">
            <a:xfrm>
              <a:off x="8280605" y="4611509"/>
              <a:ext cx="380807" cy="653695"/>
            </a:xfrm>
            <a:prstGeom prst="rightArrow">
              <a:avLst/>
            </a:prstGeom>
            <a:solidFill>
              <a:schemeClr val="bg1">
                <a:lumMod val="50000"/>
              </a:schemeClr>
            </a:solidFill>
            <a:ln w="19050" cap="flat" cmpd="sng" algn="ctr">
              <a:noFill/>
              <a:prstDash val="solid"/>
              <a:round/>
              <a:headEnd type="none" w="med" len="med"/>
              <a:tailEnd type="triangl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10000"/>
                </a:lnSpc>
                <a:spcBef>
                  <a:spcPct val="50000"/>
                </a:spcBef>
                <a:spcAft>
                  <a:spcPct val="0"/>
                </a:spcAft>
                <a:buClrTx/>
                <a:buSzPct val="75000"/>
                <a:buFont typeface="Wingdings" pitchFamily="2" charset="2"/>
                <a:buNone/>
                <a:tabLst/>
              </a:pPr>
              <a:endParaRPr kumimoji="0" lang="ja-JP" altLang="en-US" sz="1400" b="0" i="0" u="none" strike="noStrike" cap="none" normalizeH="0" baseline="0" smtClean="0">
                <a:ln>
                  <a:noFill/>
                </a:ln>
                <a:solidFill>
                  <a:schemeClr val="tx1"/>
                </a:solidFill>
                <a:effectLst/>
                <a:latin typeface="HGP創英角ｺﾞｼｯｸUB" pitchFamily="50" charset="-128"/>
                <a:ea typeface="HGP創英角ｺﾞｼｯｸUB" pitchFamily="50" charset="-128"/>
              </a:endParaRPr>
            </a:p>
          </p:txBody>
        </p:sp>
      </p:grpSp>
      <p:sp>
        <p:nvSpPr>
          <p:cNvPr id="82" name="テキスト ボックス 81"/>
          <p:cNvSpPr txBox="1"/>
          <p:nvPr/>
        </p:nvSpPr>
        <p:spPr>
          <a:xfrm>
            <a:off x="3218601" y="2534070"/>
            <a:ext cx="902811" cy="246221"/>
          </a:xfrm>
          <a:prstGeom prst="rect">
            <a:avLst/>
          </a:prstGeom>
          <a:noFill/>
        </p:spPr>
        <p:txBody>
          <a:bodyPr wrap="none" rtlCol="0">
            <a:spAutoFit/>
          </a:bodyPr>
          <a:lstStyle/>
          <a:p>
            <a:r>
              <a:rPr kumimoji="1" lang="en-US" altLang="ja-JP" sz="1000" dirty="0" smtClean="0"/>
              <a:t>(</a:t>
            </a:r>
            <a:r>
              <a:rPr kumimoji="1" lang="ja-JP" altLang="en-US" sz="1000" dirty="0" smtClean="0"/>
              <a:t>新技術の例</a:t>
            </a:r>
            <a:r>
              <a:rPr kumimoji="1" lang="en-US" altLang="ja-JP" sz="1000" dirty="0" smtClean="0"/>
              <a:t>)</a:t>
            </a:r>
            <a:endParaRPr kumimoji="1" lang="ja-JP" altLang="en-US" sz="1000" dirty="0"/>
          </a:p>
        </p:txBody>
      </p:sp>
      <p:grpSp>
        <p:nvGrpSpPr>
          <p:cNvPr id="46" name="グループ化 45"/>
          <p:cNvGrpSpPr/>
          <p:nvPr/>
        </p:nvGrpSpPr>
        <p:grpSpPr>
          <a:xfrm>
            <a:off x="1295503" y="2780291"/>
            <a:ext cx="2112702" cy="1828420"/>
            <a:chOff x="3917950" y="6084888"/>
            <a:chExt cx="2504422" cy="3260725"/>
          </a:xfrm>
        </p:grpSpPr>
        <p:pic>
          <p:nvPicPr>
            <p:cNvPr id="47"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917950" y="6084888"/>
              <a:ext cx="1927225"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テキスト ボックス 19"/>
            <p:cNvSpPr txBox="1">
              <a:spLocks noChangeArrowheads="1"/>
            </p:cNvSpPr>
            <p:nvPr/>
          </p:nvSpPr>
          <p:spPr bwMode="auto">
            <a:xfrm>
              <a:off x="4921250" y="7729538"/>
              <a:ext cx="390525" cy="2159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800" dirty="0">
                  <a:solidFill>
                    <a:srgbClr val="000000"/>
                  </a:solidFill>
                </a:rPr>
                <a:t>蔵王</a:t>
              </a:r>
            </a:p>
          </p:txBody>
        </p:sp>
        <p:sp>
          <p:nvSpPr>
            <p:cNvPr id="50" name="星 5 49"/>
            <p:cNvSpPr/>
            <p:nvPr/>
          </p:nvSpPr>
          <p:spPr>
            <a:xfrm flipH="1">
              <a:off x="5265738" y="8478838"/>
              <a:ext cx="142875" cy="144462"/>
            </a:xfrm>
            <a:prstGeom prst="star5">
              <a:avLst/>
            </a:prstGeom>
            <a:solidFill>
              <a:srgbClr val="FF006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51" name="星 5 50"/>
            <p:cNvSpPr/>
            <p:nvPr/>
          </p:nvSpPr>
          <p:spPr>
            <a:xfrm flipH="1">
              <a:off x="5186363" y="8029575"/>
              <a:ext cx="142875" cy="144463"/>
            </a:xfrm>
            <a:prstGeom prst="star5">
              <a:avLst/>
            </a:prstGeom>
            <a:solidFill>
              <a:srgbClr val="FF006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52" name="星 5 51"/>
            <p:cNvSpPr/>
            <p:nvPr/>
          </p:nvSpPr>
          <p:spPr>
            <a:xfrm flipH="1">
              <a:off x="5294313" y="7356475"/>
              <a:ext cx="146050" cy="144463"/>
            </a:xfrm>
            <a:prstGeom prst="star5">
              <a:avLst/>
            </a:prstGeom>
            <a:solidFill>
              <a:srgbClr val="FF006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55" name="星 5 54"/>
            <p:cNvSpPr/>
            <p:nvPr/>
          </p:nvSpPr>
          <p:spPr>
            <a:xfrm flipH="1">
              <a:off x="4921250" y="7570788"/>
              <a:ext cx="144463" cy="142875"/>
            </a:xfrm>
            <a:prstGeom prst="star5">
              <a:avLst/>
            </a:prstGeom>
            <a:solidFill>
              <a:srgbClr val="FF006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56" name="星 5 55"/>
            <p:cNvSpPr/>
            <p:nvPr/>
          </p:nvSpPr>
          <p:spPr>
            <a:xfrm flipH="1">
              <a:off x="5281613" y="7570788"/>
              <a:ext cx="142875" cy="142875"/>
            </a:xfrm>
            <a:prstGeom prst="star5">
              <a:avLst/>
            </a:prstGeom>
            <a:solidFill>
              <a:srgbClr val="FF006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57" name="星 5 56"/>
            <p:cNvSpPr/>
            <p:nvPr/>
          </p:nvSpPr>
          <p:spPr>
            <a:xfrm flipH="1">
              <a:off x="5067300" y="8075613"/>
              <a:ext cx="142875" cy="142875"/>
            </a:xfrm>
            <a:prstGeom prst="star5">
              <a:avLst/>
            </a:prstGeom>
            <a:solidFill>
              <a:srgbClr val="FF006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58" name="星 5 57"/>
            <p:cNvSpPr/>
            <p:nvPr/>
          </p:nvSpPr>
          <p:spPr>
            <a:xfrm flipH="1">
              <a:off x="5092700" y="6659563"/>
              <a:ext cx="144463" cy="142875"/>
            </a:xfrm>
            <a:prstGeom prst="star5">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59" name="テキスト ボックス 35"/>
            <p:cNvSpPr txBox="1">
              <a:spLocks noChangeArrowheads="1"/>
            </p:cNvSpPr>
            <p:nvPr/>
          </p:nvSpPr>
          <p:spPr bwMode="auto">
            <a:xfrm>
              <a:off x="5387975" y="7931150"/>
              <a:ext cx="6905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800">
                  <a:solidFill>
                    <a:srgbClr val="000000"/>
                  </a:solidFill>
                </a:rPr>
                <a:t>檜枝岐そば</a:t>
              </a:r>
            </a:p>
          </p:txBody>
        </p:sp>
        <p:sp>
          <p:nvSpPr>
            <p:cNvPr id="60" name="テキスト ボックス 37"/>
            <p:cNvSpPr txBox="1">
              <a:spLocks noChangeArrowheads="1"/>
            </p:cNvSpPr>
            <p:nvPr/>
          </p:nvSpPr>
          <p:spPr bwMode="auto">
            <a:xfrm>
              <a:off x="5405438" y="8101014"/>
              <a:ext cx="1016934" cy="3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800" dirty="0" smtClean="0">
                  <a:solidFill>
                    <a:srgbClr val="000000"/>
                  </a:solidFill>
                </a:rPr>
                <a:t>喜多方ラーメン</a:t>
              </a:r>
              <a:endParaRPr lang="ja-JP" altLang="en-US" sz="800" dirty="0">
                <a:solidFill>
                  <a:srgbClr val="000000"/>
                </a:solidFill>
              </a:endParaRPr>
            </a:p>
          </p:txBody>
        </p:sp>
        <p:sp>
          <p:nvSpPr>
            <p:cNvPr id="61" name="テキスト ボックス 38"/>
            <p:cNvSpPr txBox="1">
              <a:spLocks noChangeArrowheads="1"/>
            </p:cNvSpPr>
            <p:nvPr/>
          </p:nvSpPr>
          <p:spPr bwMode="auto">
            <a:xfrm>
              <a:off x="4306888" y="7269163"/>
              <a:ext cx="7112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800">
                  <a:solidFill>
                    <a:srgbClr val="000000"/>
                  </a:solidFill>
                </a:rPr>
                <a:t>しょっつる鍋</a:t>
              </a:r>
            </a:p>
          </p:txBody>
        </p:sp>
        <p:sp>
          <p:nvSpPr>
            <p:cNvPr id="63" name="テキスト ボックス 40"/>
            <p:cNvSpPr txBox="1">
              <a:spLocks noChangeArrowheads="1"/>
            </p:cNvSpPr>
            <p:nvPr/>
          </p:nvSpPr>
          <p:spPr bwMode="auto">
            <a:xfrm>
              <a:off x="4524375" y="7597775"/>
              <a:ext cx="4937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800">
                  <a:solidFill>
                    <a:srgbClr val="000000"/>
                  </a:solidFill>
                </a:rPr>
                <a:t>米沢牛</a:t>
              </a:r>
            </a:p>
          </p:txBody>
        </p:sp>
        <p:sp>
          <p:nvSpPr>
            <p:cNvPr id="64" name="テキスト ボックス 42"/>
            <p:cNvSpPr txBox="1">
              <a:spLocks noChangeArrowheads="1"/>
            </p:cNvSpPr>
            <p:nvPr/>
          </p:nvSpPr>
          <p:spPr bwMode="auto">
            <a:xfrm>
              <a:off x="5043488" y="7131050"/>
              <a:ext cx="390524" cy="2159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800" dirty="0">
                  <a:solidFill>
                    <a:srgbClr val="000000"/>
                  </a:solidFill>
                </a:rPr>
                <a:t>平泉</a:t>
              </a:r>
            </a:p>
          </p:txBody>
        </p:sp>
        <p:sp>
          <p:nvSpPr>
            <p:cNvPr id="65" name="右カーブ矢印 64"/>
            <p:cNvSpPr/>
            <p:nvPr/>
          </p:nvSpPr>
          <p:spPr>
            <a:xfrm rot="18705941">
              <a:off x="4580466" y="7669065"/>
              <a:ext cx="358351" cy="618039"/>
            </a:xfrm>
            <a:prstGeom prst="curvedRightArrow">
              <a:avLst/>
            </a:prstGeom>
            <a:solidFill>
              <a:srgbClr val="FFFF00"/>
            </a:solidFill>
            <a:ln w="3175"/>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a:solidFill>
                  <a:prstClr val="black"/>
                </a:solidFill>
              </a:endParaRPr>
            </a:p>
          </p:txBody>
        </p:sp>
        <p:sp>
          <p:nvSpPr>
            <p:cNvPr id="66" name="左カーブ矢印 65"/>
            <p:cNvSpPr/>
            <p:nvPr/>
          </p:nvSpPr>
          <p:spPr>
            <a:xfrm rot="10800000" flipH="1">
              <a:off x="5533341" y="6764338"/>
              <a:ext cx="399829" cy="1214437"/>
            </a:xfrm>
            <a:prstGeom prst="curvedLeftArrow">
              <a:avLst/>
            </a:prstGeom>
            <a:solidFill>
              <a:srgbClr val="FFFF00"/>
            </a:solidFill>
            <a:ln w="3175"/>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a:solidFill>
                  <a:prstClr val="black"/>
                </a:solidFill>
              </a:endParaRPr>
            </a:p>
          </p:txBody>
        </p:sp>
        <p:sp>
          <p:nvSpPr>
            <p:cNvPr id="67" name="テキスト ボックス 43"/>
            <p:cNvSpPr txBox="1">
              <a:spLocks noChangeArrowheads="1"/>
            </p:cNvSpPr>
            <p:nvPr/>
          </p:nvSpPr>
          <p:spPr bwMode="auto">
            <a:xfrm>
              <a:off x="3925889" y="6084888"/>
              <a:ext cx="249745" cy="41318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sz="1200" dirty="0">
                <a:solidFill>
                  <a:srgbClr val="000000"/>
                </a:solidFill>
              </a:endParaRPr>
            </a:p>
          </p:txBody>
        </p:sp>
        <p:sp>
          <p:nvSpPr>
            <p:cNvPr id="68" name="星 5 67"/>
            <p:cNvSpPr/>
            <p:nvPr/>
          </p:nvSpPr>
          <p:spPr>
            <a:xfrm flipH="1">
              <a:off x="4868863" y="7126288"/>
              <a:ext cx="146050" cy="142875"/>
            </a:xfrm>
            <a:prstGeom prst="star5">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69" name="星 5 68"/>
            <p:cNvSpPr/>
            <p:nvPr/>
          </p:nvSpPr>
          <p:spPr>
            <a:xfrm flipH="1">
              <a:off x="5207000" y="6964363"/>
              <a:ext cx="144463" cy="142875"/>
            </a:xfrm>
            <a:prstGeom prst="star5">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70" name="テキスト ボックス 35"/>
            <p:cNvSpPr txBox="1">
              <a:spLocks noChangeArrowheads="1"/>
            </p:cNvSpPr>
            <p:nvPr/>
          </p:nvSpPr>
          <p:spPr bwMode="auto">
            <a:xfrm>
              <a:off x="5379454" y="8431366"/>
              <a:ext cx="5445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800" dirty="0">
                  <a:solidFill>
                    <a:srgbClr val="000000"/>
                  </a:solidFill>
                </a:rPr>
                <a:t>アンコウ</a:t>
              </a:r>
            </a:p>
          </p:txBody>
        </p:sp>
        <p:sp>
          <p:nvSpPr>
            <p:cNvPr id="49" name="テキスト ボックス 23"/>
            <p:cNvSpPr txBox="1">
              <a:spLocks noChangeArrowheads="1"/>
            </p:cNvSpPr>
            <p:nvPr/>
          </p:nvSpPr>
          <p:spPr bwMode="auto">
            <a:xfrm>
              <a:off x="5494337" y="7462838"/>
              <a:ext cx="5953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800" dirty="0">
                  <a:solidFill>
                    <a:srgbClr val="000000"/>
                  </a:solidFill>
                </a:rPr>
                <a:t>仙台味噌</a:t>
              </a:r>
            </a:p>
          </p:txBody>
        </p:sp>
        <p:sp>
          <p:nvSpPr>
            <p:cNvPr id="53" name="テキスト ボックス 27"/>
            <p:cNvSpPr txBox="1">
              <a:spLocks noChangeArrowheads="1"/>
            </p:cNvSpPr>
            <p:nvPr/>
          </p:nvSpPr>
          <p:spPr bwMode="auto">
            <a:xfrm>
              <a:off x="5432425" y="7264400"/>
              <a:ext cx="65722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800" dirty="0">
                  <a:solidFill>
                    <a:srgbClr val="000000"/>
                  </a:solidFill>
                </a:rPr>
                <a:t>江刺りんご</a:t>
              </a:r>
            </a:p>
          </p:txBody>
        </p:sp>
        <p:sp>
          <p:nvSpPr>
            <p:cNvPr id="54" name="テキスト ボックス 28"/>
            <p:cNvSpPr txBox="1">
              <a:spLocks noChangeArrowheads="1"/>
            </p:cNvSpPr>
            <p:nvPr/>
          </p:nvSpPr>
          <p:spPr bwMode="auto">
            <a:xfrm>
              <a:off x="5337175" y="6950075"/>
              <a:ext cx="8001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800" dirty="0">
                  <a:solidFill>
                    <a:srgbClr val="000000"/>
                  </a:solidFill>
                </a:rPr>
                <a:t>岩手短角和牛</a:t>
              </a:r>
            </a:p>
          </p:txBody>
        </p:sp>
        <p:sp>
          <p:nvSpPr>
            <p:cNvPr id="62" name="テキスト ボックス 39"/>
            <p:cNvSpPr txBox="1">
              <a:spLocks noChangeArrowheads="1"/>
            </p:cNvSpPr>
            <p:nvPr/>
          </p:nvSpPr>
          <p:spPr bwMode="auto">
            <a:xfrm>
              <a:off x="5248275" y="6402388"/>
              <a:ext cx="688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800" dirty="0">
                  <a:solidFill>
                    <a:srgbClr val="000000"/>
                  </a:solidFill>
                </a:rPr>
                <a:t>八戸</a:t>
              </a:r>
              <a:endParaRPr lang="en-US" altLang="ja-JP" sz="800" dirty="0">
                <a:solidFill>
                  <a:srgbClr val="000000"/>
                </a:solidFill>
              </a:endParaRPr>
            </a:p>
            <a:p>
              <a:pPr eaLnBrk="1" hangingPunct="1"/>
              <a:r>
                <a:rPr lang="ja-JP" altLang="en-US" sz="800" dirty="0">
                  <a:solidFill>
                    <a:srgbClr val="000000"/>
                  </a:solidFill>
                </a:rPr>
                <a:t>せんべい汁</a:t>
              </a:r>
            </a:p>
          </p:txBody>
        </p:sp>
      </p:grpSp>
      <p:sp>
        <p:nvSpPr>
          <p:cNvPr id="83" name="円/楕円 82"/>
          <p:cNvSpPr/>
          <p:nvPr/>
        </p:nvSpPr>
        <p:spPr>
          <a:xfrm>
            <a:off x="100572" y="10009311"/>
            <a:ext cx="290515" cy="26975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t>２</a:t>
            </a:r>
            <a:endParaRPr kumimoji="1" lang="ja-JP" altLang="en-US" sz="1100" dirty="0"/>
          </a:p>
        </p:txBody>
      </p:sp>
    </p:spTree>
    <p:extLst>
      <p:ext uri="{BB962C8B-B14F-4D97-AF65-F5344CB8AC3E}">
        <p14:creationId xmlns:p14="http://schemas.microsoft.com/office/powerpoint/2010/main" val="3900670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103340" y="6192887"/>
            <a:ext cx="2969585"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a:t>
            </a:r>
            <a:r>
              <a:rPr lang="en-US" altLang="ja-JP" b="1" dirty="0" smtClean="0">
                <a:solidFill>
                  <a:srgbClr val="0033CC"/>
                </a:solidFill>
                <a:latin typeface="+mj-ea"/>
              </a:rPr>
              <a:t>4</a:t>
            </a:r>
            <a:r>
              <a:rPr lang="ja-JP" altLang="en-US" b="1" dirty="0" smtClean="0">
                <a:solidFill>
                  <a:srgbClr val="0033CC"/>
                </a:solidFill>
                <a:latin typeface="+mj-ea"/>
              </a:rPr>
              <a:t>）物流機能の回復・強化　　　　</a:t>
            </a:r>
            <a:endParaRPr lang="ja-JP" altLang="en-US" b="1" dirty="0">
              <a:solidFill>
                <a:srgbClr val="0033CC"/>
              </a:solidFill>
              <a:latin typeface="+mj-ea"/>
            </a:endParaRPr>
          </a:p>
        </p:txBody>
      </p:sp>
      <p:sp>
        <p:nvSpPr>
          <p:cNvPr id="13" name="テキスト ボックス 12"/>
          <p:cNvSpPr txBox="1"/>
          <p:nvPr/>
        </p:nvSpPr>
        <p:spPr>
          <a:xfrm>
            <a:off x="107668" y="1656383"/>
            <a:ext cx="5888110"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a:t>
            </a:r>
            <a:r>
              <a:rPr lang="en-US" altLang="ja-JP" b="1" dirty="0">
                <a:solidFill>
                  <a:srgbClr val="0033CC"/>
                </a:solidFill>
                <a:latin typeface="+mj-ea"/>
              </a:rPr>
              <a:t>3</a:t>
            </a:r>
            <a:r>
              <a:rPr lang="ja-JP" altLang="en-US" b="1" dirty="0" smtClean="0">
                <a:solidFill>
                  <a:srgbClr val="0033CC"/>
                </a:solidFill>
                <a:latin typeface="+mj-ea"/>
              </a:rPr>
              <a:t>）輸出農林水産物・食品の信頼回復のための情報発信</a:t>
            </a:r>
            <a:endParaRPr lang="ja-JP" altLang="en-US" b="1" dirty="0">
              <a:solidFill>
                <a:srgbClr val="0033CC"/>
              </a:solidFill>
              <a:latin typeface="+mj-ea"/>
            </a:endParaRPr>
          </a:p>
        </p:txBody>
      </p:sp>
      <p:sp>
        <p:nvSpPr>
          <p:cNvPr id="15" name="角丸四角形 14"/>
          <p:cNvSpPr/>
          <p:nvPr/>
        </p:nvSpPr>
        <p:spPr>
          <a:xfrm>
            <a:off x="159887" y="4095049"/>
            <a:ext cx="6624736" cy="1806170"/>
          </a:xfrm>
          <a:prstGeom prst="roundRect">
            <a:avLst>
              <a:gd name="adj" fmla="val 11374"/>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 name="角丸四角形 15"/>
          <p:cNvSpPr/>
          <p:nvPr/>
        </p:nvSpPr>
        <p:spPr>
          <a:xfrm>
            <a:off x="209947" y="4342846"/>
            <a:ext cx="1550745" cy="301386"/>
          </a:xfrm>
          <a:prstGeom prst="roundRect">
            <a:avLst>
              <a:gd name="adj" fmla="val 50000"/>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b="1" dirty="0" smtClean="0">
                <a:latin typeface="+mj-ea"/>
                <a:ea typeface="+mj-ea"/>
              </a:rPr>
              <a:t>料理実演会</a:t>
            </a:r>
            <a:endParaRPr lang="ja-JP" altLang="en-US" sz="2000" b="1" dirty="0">
              <a:latin typeface="+mj-ea"/>
              <a:ea typeface="+mj-ea"/>
            </a:endParaRPr>
          </a:p>
        </p:txBody>
      </p:sp>
      <p:sp>
        <p:nvSpPr>
          <p:cNvPr id="17" name="角丸四角形 16"/>
          <p:cNvSpPr/>
          <p:nvPr/>
        </p:nvSpPr>
        <p:spPr>
          <a:xfrm>
            <a:off x="198248" y="4878786"/>
            <a:ext cx="1562444" cy="302720"/>
          </a:xfrm>
          <a:prstGeom prst="roundRect">
            <a:avLst>
              <a:gd name="adj" fmla="val 50000"/>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b="1" dirty="0">
                <a:latin typeface="+mj-ea"/>
                <a:ea typeface="+mj-ea"/>
              </a:rPr>
              <a:t>試飲食会</a:t>
            </a:r>
          </a:p>
        </p:txBody>
      </p:sp>
      <p:sp>
        <p:nvSpPr>
          <p:cNvPr id="18" name="角丸四角形 17"/>
          <p:cNvSpPr/>
          <p:nvPr/>
        </p:nvSpPr>
        <p:spPr>
          <a:xfrm>
            <a:off x="188640" y="5408531"/>
            <a:ext cx="1572052" cy="302719"/>
          </a:xfrm>
          <a:prstGeom prst="roundRect">
            <a:avLst>
              <a:gd name="adj" fmla="val 50000"/>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b="1" dirty="0">
                <a:latin typeface="+mj-ea"/>
                <a:ea typeface="+mj-ea"/>
              </a:rPr>
              <a:t>実演販売</a:t>
            </a:r>
          </a:p>
        </p:txBody>
      </p:sp>
      <p:pic>
        <p:nvPicPr>
          <p:cNvPr id="19" name="Picture 31" descr="C:\Documents and Settings\HIROKAZU_SAKAGUCHI\Local Settings\Temporary Internet Files\Content.IE5\IX4WP2E4\MC900347371[1].wmf"/>
          <p:cNvPicPr>
            <a:picLocks noChangeAspect="1" noChangeArrowheads="1"/>
          </p:cNvPicPr>
          <p:nvPr/>
        </p:nvPicPr>
        <p:blipFill>
          <a:blip r:embed="rId2" cstate="print"/>
          <a:srcRect/>
          <a:stretch>
            <a:fillRect/>
          </a:stretch>
        </p:blipFill>
        <p:spPr bwMode="auto">
          <a:xfrm>
            <a:off x="1933938" y="4398229"/>
            <a:ext cx="461392" cy="718302"/>
          </a:xfrm>
          <a:prstGeom prst="rect">
            <a:avLst/>
          </a:prstGeom>
          <a:noFill/>
          <a:ln w="9525">
            <a:noFill/>
            <a:miter lim="800000"/>
            <a:headEnd/>
            <a:tailEnd/>
          </a:ln>
        </p:spPr>
      </p:pic>
      <p:pic>
        <p:nvPicPr>
          <p:cNvPr id="20" name="Picture 27" descr="C:\Documents and Settings\HIROKAZU_SAKAGUCHI\Local Settings\Temporary Internet Files\Content.IE5\F2WZFH0D\MC900079162[1].wmf"/>
          <p:cNvPicPr>
            <a:picLocks noChangeAspect="1" noChangeArrowheads="1"/>
          </p:cNvPicPr>
          <p:nvPr/>
        </p:nvPicPr>
        <p:blipFill>
          <a:blip r:embed="rId3" cstate="print"/>
          <a:srcRect/>
          <a:stretch>
            <a:fillRect/>
          </a:stretch>
        </p:blipFill>
        <p:spPr bwMode="auto">
          <a:xfrm>
            <a:off x="2753379" y="4493539"/>
            <a:ext cx="596688" cy="561431"/>
          </a:xfrm>
          <a:prstGeom prst="rect">
            <a:avLst/>
          </a:prstGeom>
          <a:noFill/>
          <a:ln w="9525">
            <a:noFill/>
            <a:miter lim="800000"/>
            <a:headEnd/>
            <a:tailEnd/>
          </a:ln>
        </p:spPr>
      </p:pic>
      <p:pic>
        <p:nvPicPr>
          <p:cNvPr id="21" name="Picture 11" descr="C:\Documents and Settings\koji_nanbu\Local Settings\Temporary Internet Files\Content.IE5\TSD1FDP3\MC900046054[1].wmf"/>
          <p:cNvPicPr>
            <a:picLocks noChangeAspect="1" noChangeArrowheads="1"/>
          </p:cNvPicPr>
          <p:nvPr/>
        </p:nvPicPr>
        <p:blipFill>
          <a:blip r:embed="rId4" cstate="print"/>
          <a:srcRect/>
          <a:stretch>
            <a:fillRect/>
          </a:stretch>
        </p:blipFill>
        <p:spPr bwMode="auto">
          <a:xfrm>
            <a:off x="3822484" y="4351581"/>
            <a:ext cx="344322" cy="737462"/>
          </a:xfrm>
          <a:prstGeom prst="rect">
            <a:avLst/>
          </a:prstGeom>
          <a:noFill/>
          <a:ln w="9525">
            <a:noFill/>
            <a:miter lim="800000"/>
            <a:headEnd/>
            <a:tailEnd/>
          </a:ln>
        </p:spPr>
      </p:pic>
      <p:pic>
        <p:nvPicPr>
          <p:cNvPr id="22" name="Picture 25" descr="C:\Documents and Settings\koji_nanbu\Local Settings\Temporary Internet Files\Content.IE5\IPN272RL\MC900419676[1].wmf"/>
          <p:cNvPicPr>
            <a:picLocks noChangeAspect="1" noChangeArrowheads="1"/>
          </p:cNvPicPr>
          <p:nvPr/>
        </p:nvPicPr>
        <p:blipFill>
          <a:blip r:embed="rId5" cstate="print"/>
          <a:srcRect/>
          <a:stretch>
            <a:fillRect/>
          </a:stretch>
        </p:blipFill>
        <p:spPr bwMode="auto">
          <a:xfrm>
            <a:off x="2300814" y="5150866"/>
            <a:ext cx="525268" cy="554268"/>
          </a:xfrm>
          <a:prstGeom prst="rect">
            <a:avLst/>
          </a:prstGeom>
          <a:noFill/>
          <a:ln w="9525">
            <a:noFill/>
            <a:miter lim="800000"/>
            <a:headEnd/>
            <a:tailEnd/>
          </a:ln>
        </p:spPr>
      </p:pic>
      <p:pic>
        <p:nvPicPr>
          <p:cNvPr id="23" name="Picture 5" descr="C:\Documents and Settings\koji_nanbu\Local Settings\Temporary Internet Files\Content.IE5\2V875E7E\MC900079161[1].wmf"/>
          <p:cNvPicPr>
            <a:picLocks noChangeAspect="1" noChangeArrowheads="1"/>
          </p:cNvPicPr>
          <p:nvPr/>
        </p:nvPicPr>
        <p:blipFill>
          <a:blip r:embed="rId6" cstate="print"/>
          <a:srcRect/>
          <a:stretch>
            <a:fillRect/>
          </a:stretch>
        </p:blipFill>
        <p:spPr bwMode="auto">
          <a:xfrm>
            <a:off x="3350067" y="5201061"/>
            <a:ext cx="588514" cy="576100"/>
          </a:xfrm>
          <a:prstGeom prst="rect">
            <a:avLst/>
          </a:prstGeom>
          <a:noFill/>
          <a:ln w="9525">
            <a:noFill/>
            <a:miter lim="800000"/>
            <a:headEnd/>
            <a:tailEnd/>
          </a:ln>
        </p:spPr>
      </p:pic>
      <p:sp>
        <p:nvSpPr>
          <p:cNvPr id="24" name="テキスト ボックス 7"/>
          <p:cNvSpPr txBox="1">
            <a:spLocks noChangeArrowheads="1"/>
          </p:cNvSpPr>
          <p:nvPr/>
        </p:nvSpPr>
        <p:spPr bwMode="auto">
          <a:xfrm>
            <a:off x="4264193" y="4415235"/>
            <a:ext cx="2502554" cy="338554"/>
          </a:xfrm>
          <a:prstGeom prst="rect">
            <a:avLst/>
          </a:prstGeom>
          <a:noFill/>
          <a:ln w="9525">
            <a:noFill/>
            <a:miter lim="800000"/>
            <a:headEnd/>
            <a:tailEnd/>
          </a:ln>
        </p:spPr>
        <p:txBody>
          <a:bodyPr wrap="square">
            <a:spAutoFit/>
          </a:bodyPr>
          <a:lstStyle/>
          <a:p>
            <a:pPr>
              <a:defRPr/>
            </a:pPr>
            <a:r>
              <a:rPr lang="ja-JP" altLang="en-US" sz="1600" b="1" dirty="0">
                <a:latin typeface="+mj-ea"/>
                <a:ea typeface="+mj-ea"/>
              </a:rPr>
              <a:t>＜実施予定地域（都市）＞</a:t>
            </a:r>
          </a:p>
        </p:txBody>
      </p:sp>
      <p:sp>
        <p:nvSpPr>
          <p:cNvPr id="25" name="テキスト ボックス 9"/>
          <p:cNvSpPr txBox="1">
            <a:spLocks noChangeArrowheads="1"/>
          </p:cNvSpPr>
          <p:nvPr/>
        </p:nvSpPr>
        <p:spPr bwMode="auto">
          <a:xfrm>
            <a:off x="4494765" y="4774254"/>
            <a:ext cx="2041410" cy="830997"/>
          </a:xfrm>
          <a:prstGeom prst="rect">
            <a:avLst/>
          </a:prstGeom>
          <a:noFill/>
          <a:ln w="9525">
            <a:noFill/>
            <a:miter lim="800000"/>
            <a:headEnd/>
            <a:tailEnd/>
          </a:ln>
        </p:spPr>
        <p:txBody>
          <a:bodyPr wrap="square">
            <a:spAutoFit/>
          </a:bodyPr>
          <a:lstStyle/>
          <a:p>
            <a:pPr>
              <a:defRPr/>
            </a:pPr>
            <a:r>
              <a:rPr lang="ja-JP" altLang="en-US" sz="1600" b="1" dirty="0">
                <a:latin typeface="+mj-ea"/>
                <a:ea typeface="+mj-ea"/>
              </a:rPr>
              <a:t>香港、シンガポール、台湾 （台北、高雄）、米国 （ＮＹ、ＬＡ）</a:t>
            </a:r>
          </a:p>
        </p:txBody>
      </p:sp>
      <p:sp>
        <p:nvSpPr>
          <p:cNvPr id="27" name="テキスト ボックス 26"/>
          <p:cNvSpPr txBox="1"/>
          <p:nvPr/>
        </p:nvSpPr>
        <p:spPr>
          <a:xfrm>
            <a:off x="111189" y="6648016"/>
            <a:ext cx="6720344" cy="1569660"/>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①　被災した地方卸売市場の復旧</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　　東日本大震災により甚大な被害を受けた卸売市場の早急な復旧等を</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図り、生鮮食料品等の安定的な供給体制を確保する必要があります。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そのため、卸売場、冷蔵庫施設、電気・給排水設備等の施設</a:t>
            </a:r>
            <a:r>
              <a:rPr lang="ja-JP" altLang="en-US" sz="1600" dirty="0">
                <a:latin typeface="HG丸ｺﾞｼｯｸM-PRO" pitchFamily="50" charset="-128"/>
                <a:ea typeface="HG丸ｺﾞｼｯｸM-PRO" pitchFamily="50" charset="-128"/>
              </a:rPr>
              <a:t>整備</a:t>
            </a:r>
            <a:r>
              <a:rPr lang="ja-JP" altLang="en-US" sz="1600" dirty="0" smtClean="0">
                <a:latin typeface="HG丸ｺﾞｼｯｸM-PRO" pitchFamily="50" charset="-128"/>
                <a:ea typeface="HG丸ｺﾞｼｯｸM-PRO" pitchFamily="50" charset="-128"/>
              </a:rPr>
              <a:t>に</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対する支援を行います</a:t>
            </a:r>
            <a:r>
              <a:rPr lang="ja-JP" altLang="en-US" sz="1600" dirty="0">
                <a:latin typeface="HG丸ｺﾞｼｯｸM-PRO" pitchFamily="50" charset="-128"/>
                <a:ea typeface="HG丸ｺﾞｼｯｸM-PRO" pitchFamily="50" charset="-128"/>
              </a:rPr>
              <a:t>。</a:t>
            </a:r>
            <a:endParaRPr lang="en-US" altLang="ja-JP" sz="1600" dirty="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卸売市場施設災害復旧事業　</a:t>
            </a:r>
            <a:r>
              <a:rPr lang="en-US" altLang="ja-JP" sz="1600" dirty="0" smtClean="0">
                <a:latin typeface="HG丸ｺﾞｼｯｸM-PRO" pitchFamily="50" charset="-128"/>
                <a:ea typeface="HG丸ｺﾞｼｯｸM-PRO" pitchFamily="50" charset="-128"/>
              </a:rPr>
              <a:t>3</a:t>
            </a:r>
            <a:r>
              <a:rPr lang="ja-JP" altLang="en-US" sz="1600" dirty="0" smtClean="0">
                <a:latin typeface="HG丸ｺﾞｼｯｸM-PRO" pitchFamily="50" charset="-128"/>
                <a:ea typeface="HG丸ｺﾞｼｯｸM-PRO" pitchFamily="50" charset="-128"/>
              </a:rPr>
              <a:t>億円</a:t>
            </a:r>
            <a:r>
              <a:rPr lang="en-US" altLang="ja-JP" sz="1600" dirty="0" smtClean="0">
                <a:latin typeface="HG丸ｺﾞｼｯｸM-PRO" pitchFamily="50" charset="-128"/>
                <a:ea typeface="HG丸ｺﾞｼｯｸM-PRO" pitchFamily="50" charset="-128"/>
              </a:rPr>
              <a:t>】</a:t>
            </a:r>
            <a:endParaRPr lang="en-US" altLang="ja-JP" sz="1600" dirty="0">
              <a:latin typeface="HG丸ｺﾞｼｯｸM-PRO" pitchFamily="50" charset="-128"/>
              <a:ea typeface="HG丸ｺﾞｼｯｸM-PRO" pitchFamily="50" charset="-128"/>
            </a:endParaRPr>
          </a:p>
        </p:txBody>
      </p:sp>
      <p:sp>
        <p:nvSpPr>
          <p:cNvPr id="46" name="テキスト ボックス 43"/>
          <p:cNvSpPr txBox="1">
            <a:spLocks noChangeArrowheads="1"/>
          </p:cNvSpPr>
          <p:nvPr/>
        </p:nvSpPr>
        <p:spPr bwMode="auto">
          <a:xfrm>
            <a:off x="159887" y="5915888"/>
            <a:ext cx="4114859" cy="276999"/>
          </a:xfrm>
          <a:prstGeom prst="rect">
            <a:avLst/>
          </a:prstGeom>
          <a:noFill/>
          <a:ln w="9525">
            <a:noFill/>
            <a:miter lim="800000"/>
            <a:headEnd/>
            <a:tailEnd/>
          </a:ln>
        </p:spPr>
        <p:txBody>
          <a:bodyPr wrap="square">
            <a:spAutoFit/>
          </a:bodyPr>
          <a:lstStyle/>
          <a:p>
            <a:pPr>
              <a:defRPr/>
            </a:pPr>
            <a:r>
              <a:rPr lang="ja-JP" altLang="en-US" sz="1200" dirty="0">
                <a:latin typeface="+mj-ea"/>
                <a:ea typeface="+mj-ea"/>
              </a:rPr>
              <a:t>（</a:t>
            </a:r>
            <a:r>
              <a:rPr lang="en-US" altLang="ja-JP" sz="1200" dirty="0">
                <a:latin typeface="+mj-ea"/>
                <a:ea typeface="+mj-ea"/>
              </a:rPr>
              <a:t>※</a:t>
            </a:r>
            <a:r>
              <a:rPr lang="ja-JP" altLang="en-US" sz="1200" dirty="0">
                <a:latin typeface="+mj-ea"/>
                <a:ea typeface="+mj-ea"/>
              </a:rPr>
              <a:t>） 実演</a:t>
            </a:r>
            <a:r>
              <a:rPr lang="ja-JP" altLang="en-US" sz="1200" dirty="0" smtClean="0">
                <a:latin typeface="+mj-ea"/>
                <a:ea typeface="+mj-ea"/>
              </a:rPr>
              <a:t>販売等に</a:t>
            </a:r>
            <a:r>
              <a:rPr lang="ja-JP" altLang="en-US" sz="1200" dirty="0">
                <a:latin typeface="+mj-ea"/>
                <a:ea typeface="+mj-ea"/>
              </a:rPr>
              <a:t>かかる経費については実施者負担です。</a:t>
            </a:r>
          </a:p>
        </p:txBody>
      </p:sp>
      <p:sp>
        <p:nvSpPr>
          <p:cNvPr id="32" name="テキスト ボックス 31"/>
          <p:cNvSpPr txBox="1"/>
          <p:nvPr/>
        </p:nvSpPr>
        <p:spPr>
          <a:xfrm>
            <a:off x="103340" y="2025715"/>
            <a:ext cx="6720344" cy="2062103"/>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東京電力福島第一原発の事故を受けて、</a:t>
            </a:r>
            <a:r>
              <a:rPr lang="en-US" altLang="ja-JP" sz="1600" dirty="0" smtClean="0">
                <a:latin typeface="HG丸ｺﾞｼｯｸM-PRO" pitchFamily="50" charset="-128"/>
                <a:ea typeface="HG丸ｺﾞｼｯｸM-PRO" pitchFamily="50" charset="-128"/>
              </a:rPr>
              <a:t>40</a:t>
            </a:r>
            <a:r>
              <a:rPr lang="ja-JP" altLang="en-US" sz="1600" dirty="0" smtClean="0">
                <a:latin typeface="HG丸ｺﾞｼｯｸM-PRO" pitchFamily="50" charset="-128"/>
                <a:ea typeface="HG丸ｺﾞｼｯｸM-PRO" pitchFamily="50" charset="-128"/>
              </a:rPr>
              <a:t>を超える国・地域が、我が国の食品について、輸入規制を実施しています。</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日本産食品の主要な輸出先国・地域の大型量販店や高級ス－パ－等、日本産食品の購買層が多数訪れる場を活用して、日本産食品の実演販売、試食、料理実演等、一般消費者等に対する直接的なプロモ－ションを実施することにより、日本産食品に対する購買意欲を刺激し、縮小した日本産食品の輸出の回復を図ります。</a:t>
            </a:r>
            <a:endParaRPr lang="en-US" altLang="ja-JP" sz="1600" dirty="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農産物等輸出回復事業　１億円</a:t>
            </a:r>
            <a:r>
              <a:rPr lang="en-US" altLang="ja-JP" sz="1600" dirty="0" smtClean="0">
                <a:latin typeface="HG丸ｺﾞｼｯｸM-PRO" pitchFamily="50" charset="-128"/>
                <a:ea typeface="HG丸ｺﾞｼｯｸM-PRO" pitchFamily="50" charset="-128"/>
              </a:rPr>
              <a:t>】</a:t>
            </a:r>
            <a:endParaRPr lang="en-US" altLang="ja-JP" sz="1600" dirty="0">
              <a:latin typeface="HG丸ｺﾞｼｯｸM-PRO" pitchFamily="50" charset="-128"/>
              <a:ea typeface="HG丸ｺﾞｼｯｸM-PRO" pitchFamily="50" charset="-128"/>
            </a:endParaRPr>
          </a:p>
        </p:txBody>
      </p:sp>
      <p:sp>
        <p:nvSpPr>
          <p:cNvPr id="2" name="正方形/長方形 1"/>
          <p:cNvSpPr/>
          <p:nvPr/>
        </p:nvSpPr>
        <p:spPr>
          <a:xfrm>
            <a:off x="32768" y="144215"/>
            <a:ext cx="6973723" cy="1538883"/>
          </a:xfrm>
          <a:prstGeom prst="rect">
            <a:avLst/>
          </a:prstGeom>
        </p:spPr>
        <p:txBody>
          <a:bodyPr wrap="square">
            <a:spAutoFit/>
          </a:bodyPr>
          <a:lstStyle/>
          <a:p>
            <a:r>
              <a:rPr lang="ja-JP" altLang="en-US" sz="1600" dirty="0">
                <a:latin typeface="HG丸ｺﾞｼｯｸM-PRO" pitchFamily="50" charset="-128"/>
                <a:ea typeface="HG丸ｺﾞｼｯｸM-PRO" pitchFamily="50" charset="-128"/>
              </a:rPr>
              <a:t>③　小水力発電導入調査</a:t>
            </a:r>
            <a:r>
              <a:rPr lang="ja-JP" altLang="en-US" sz="1600" dirty="0" smtClean="0">
                <a:latin typeface="HG丸ｺﾞｼｯｸM-PRO" pitchFamily="50" charset="-128"/>
                <a:ea typeface="HG丸ｺﾞｼｯｸM-PRO" pitchFamily="50" charset="-128"/>
              </a:rPr>
              <a:t>設計</a:t>
            </a:r>
            <a:endParaRPr lang="en-US" altLang="ja-JP" sz="1600" strike="sngStrike" dirty="0">
              <a:solidFill>
                <a:srgbClr val="FF0000"/>
              </a:solidFill>
              <a:latin typeface="HG丸ｺﾞｼｯｸM-PRO" pitchFamily="50" charset="-128"/>
              <a:ea typeface="HG丸ｺﾞｼｯｸM-PRO" pitchFamily="50" charset="-128"/>
            </a:endParaRPr>
          </a:p>
          <a:p>
            <a:pPr marL="446088" indent="180975"/>
            <a:r>
              <a:rPr lang="ja-JP" altLang="en-US" sz="1600" dirty="0">
                <a:latin typeface="HG丸ｺﾞｼｯｸM-PRO" pitchFamily="50" charset="-128"/>
                <a:ea typeface="HG丸ｺﾞｼｯｸM-PRO" pitchFamily="50" charset="-128"/>
              </a:rPr>
              <a:t>国営事業で造成した農業水利施設において、小水力発電施設の導入に係る調査設計を実施します。</a:t>
            </a:r>
            <a:endParaRPr lang="en-US" altLang="ja-JP" sz="1600" dirty="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en-US" altLang="ja-JP" sz="1600" dirty="0">
                <a:latin typeface="HG丸ｺﾞｼｯｸM-PRO" pitchFamily="50" charset="-128"/>
                <a:ea typeface="HG丸ｺﾞｼｯｸM-PRO" pitchFamily="50" charset="-128"/>
              </a:rPr>
              <a:t>【</a:t>
            </a:r>
            <a:r>
              <a:rPr lang="ja-JP" altLang="en-US" sz="1600" dirty="0">
                <a:latin typeface="HG丸ｺﾞｼｯｸM-PRO" pitchFamily="50" charset="-128"/>
                <a:ea typeface="HG丸ｺﾞｼｯｸM-PRO" pitchFamily="50" charset="-128"/>
              </a:rPr>
              <a:t>農山漁村再生可能</a:t>
            </a:r>
            <a:r>
              <a:rPr lang="ja-JP" altLang="en-US" sz="1600" dirty="0" smtClean="0">
                <a:latin typeface="HG丸ｺﾞｼｯｸM-PRO" pitchFamily="50" charset="-128"/>
                <a:ea typeface="HG丸ｺﾞｼｯｸM-PRO" pitchFamily="50" charset="-128"/>
              </a:rPr>
              <a:t>エネルギ－導入</a:t>
            </a:r>
            <a:r>
              <a:rPr lang="ja-JP" altLang="en-US" sz="1600" dirty="0">
                <a:latin typeface="HG丸ｺﾞｼｯｸM-PRO" pitchFamily="50" charset="-128"/>
                <a:ea typeface="HG丸ｺﾞｼｯｸM-PRO" pitchFamily="50" charset="-128"/>
              </a:rPr>
              <a:t>事業　</a:t>
            </a:r>
            <a:r>
              <a:rPr lang="en-US" altLang="ja-JP" sz="1600" dirty="0">
                <a:latin typeface="HG丸ｺﾞｼｯｸM-PRO" pitchFamily="50" charset="-128"/>
                <a:ea typeface="HG丸ｺﾞｼｯｸM-PRO" pitchFamily="50" charset="-128"/>
              </a:rPr>
              <a:t>3</a:t>
            </a:r>
            <a:r>
              <a:rPr lang="ja-JP" altLang="en-US" sz="1600" dirty="0">
                <a:latin typeface="HG丸ｺﾞｼｯｸM-PRO" pitchFamily="50" charset="-128"/>
                <a:ea typeface="HG丸ｺﾞｼｯｸM-PRO" pitchFamily="50" charset="-128"/>
              </a:rPr>
              <a:t>億円</a:t>
            </a:r>
            <a:r>
              <a:rPr lang="en-US" altLang="ja-JP" sz="1600" dirty="0">
                <a:latin typeface="HG丸ｺﾞｼｯｸM-PRO" pitchFamily="50" charset="-128"/>
                <a:ea typeface="HG丸ｺﾞｼｯｸM-PRO" pitchFamily="50" charset="-128"/>
              </a:rPr>
              <a:t>】</a:t>
            </a:r>
            <a:r>
              <a:rPr lang="ja-JP" altLang="en-US" sz="1600" dirty="0">
                <a:latin typeface="HG丸ｺﾞｼｯｸM-PRO" pitchFamily="50" charset="-128"/>
                <a:ea typeface="HG丸ｺﾞｼｯｸM-PRO" pitchFamily="50" charset="-128"/>
              </a:rPr>
              <a:t>　</a:t>
            </a:r>
            <a:endParaRPr lang="en-US" altLang="ja-JP" sz="1600" dirty="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400" dirty="0" smtClean="0">
                <a:latin typeface="HG丸ｺﾞｼｯｸM-PRO" pitchFamily="50" charset="-128"/>
                <a:ea typeface="HG丸ｺﾞｼｯｸM-PRO" pitchFamily="50" charset="-128"/>
              </a:rPr>
              <a:t>             ①</a:t>
            </a:r>
            <a:r>
              <a:rPr lang="ja-JP" altLang="en-US" sz="1400" dirty="0">
                <a:latin typeface="HG丸ｺﾞｼｯｸM-PRO" pitchFamily="50" charset="-128"/>
                <a:ea typeface="HG丸ｺﾞｼｯｸM-PRO" pitchFamily="50" charset="-128"/>
              </a:rPr>
              <a:t>のイ及び②は、食料産業局において実施</a:t>
            </a:r>
            <a:endParaRPr lang="en-US" altLang="ja-JP" sz="1400" dirty="0">
              <a:latin typeface="HG丸ｺﾞｼｯｸM-PRO" pitchFamily="50" charset="-128"/>
              <a:ea typeface="HG丸ｺﾞｼｯｸM-PRO" pitchFamily="50" charset="-128"/>
            </a:endParaRPr>
          </a:p>
          <a:p>
            <a:r>
              <a:rPr lang="ja-JP" altLang="en-US" sz="1400" dirty="0">
                <a:latin typeface="HG丸ｺﾞｼｯｸM-PRO" pitchFamily="50" charset="-128"/>
                <a:ea typeface="HG丸ｺﾞｼｯｸM-PRO" pitchFamily="50" charset="-128"/>
              </a:rPr>
              <a:t>　　　　　　　　　　　　　</a:t>
            </a:r>
            <a:r>
              <a:rPr lang="ja-JP" altLang="en-US" sz="1400" dirty="0" smtClean="0">
                <a:latin typeface="HG丸ｺﾞｼｯｸM-PRO" pitchFamily="50" charset="-128"/>
                <a:ea typeface="HG丸ｺﾞｼｯｸM-PRO" pitchFamily="50" charset="-128"/>
              </a:rPr>
              <a:t>               ①</a:t>
            </a:r>
            <a:r>
              <a:rPr lang="ja-JP" altLang="en-US" sz="1400" dirty="0">
                <a:latin typeface="HG丸ｺﾞｼｯｸM-PRO" pitchFamily="50" charset="-128"/>
                <a:ea typeface="HG丸ｺﾞｼｯｸM-PRO" pitchFamily="50" charset="-128"/>
              </a:rPr>
              <a:t>のア及び③は、農村振興局において実施</a:t>
            </a:r>
            <a:endParaRPr lang="en-US" altLang="ja-JP" sz="1400" dirty="0">
              <a:latin typeface="HG丸ｺﾞｼｯｸM-PRO" pitchFamily="50" charset="-128"/>
              <a:ea typeface="HG丸ｺﾞｼｯｸM-PRO" pitchFamily="50" charset="-128"/>
            </a:endParaRPr>
          </a:p>
        </p:txBody>
      </p:sp>
      <p:sp>
        <p:nvSpPr>
          <p:cNvPr id="33" name="円/楕円 32"/>
          <p:cNvSpPr/>
          <p:nvPr/>
        </p:nvSpPr>
        <p:spPr>
          <a:xfrm>
            <a:off x="6420943" y="10009311"/>
            <a:ext cx="290515" cy="26975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t>３</a:t>
            </a:r>
            <a:endParaRPr kumimoji="1" lang="ja-JP" altLang="en-US" sz="1100" dirty="0"/>
          </a:p>
        </p:txBody>
      </p:sp>
      <p:grpSp>
        <p:nvGrpSpPr>
          <p:cNvPr id="28" name="グループ化 27"/>
          <p:cNvGrpSpPr/>
          <p:nvPr/>
        </p:nvGrpSpPr>
        <p:grpSpPr>
          <a:xfrm>
            <a:off x="188640" y="8137103"/>
            <a:ext cx="2967340" cy="1872208"/>
            <a:chOff x="5457057" y="2231975"/>
            <a:chExt cx="3888432" cy="1944216"/>
          </a:xfrm>
        </p:grpSpPr>
        <p:pic>
          <p:nvPicPr>
            <p:cNvPr id="29" name="Picture 5" descr="C:\Documents and Settings\Z050521\Application Data\Microsoft\Media Catalog\被災前.jpg"/>
            <p:cNvPicPr>
              <a:picLocks noChangeAspect="1" noChangeArrowheads="1"/>
            </p:cNvPicPr>
            <p:nvPr/>
          </p:nvPicPr>
          <p:blipFill>
            <a:blip r:embed="rId7" cstate="print"/>
            <a:srcRect/>
            <a:stretch>
              <a:fillRect/>
            </a:stretch>
          </p:blipFill>
          <p:spPr>
            <a:xfrm>
              <a:off x="5457057" y="2496743"/>
              <a:ext cx="3888432" cy="1679448"/>
            </a:xfrm>
            <a:prstGeom prst="rect">
              <a:avLst/>
            </a:prstGeom>
            <a:ln>
              <a:solidFill>
                <a:schemeClr val="tx1"/>
              </a:solidFill>
            </a:ln>
          </p:spPr>
        </p:pic>
        <p:sp>
          <p:nvSpPr>
            <p:cNvPr id="30" name="Text Box 6"/>
            <p:cNvSpPr txBox="1">
              <a:spLocks noChangeArrowheads="1"/>
            </p:cNvSpPr>
            <p:nvPr/>
          </p:nvSpPr>
          <p:spPr bwMode="auto">
            <a:xfrm>
              <a:off x="6933336" y="2231975"/>
              <a:ext cx="1043999" cy="308424"/>
            </a:xfrm>
            <a:prstGeom prst="rect">
              <a:avLst/>
            </a:prstGeom>
            <a:noFill/>
            <a:ln w="9525">
              <a:noFill/>
              <a:miter lim="800000"/>
              <a:headEnd/>
              <a:tailEnd/>
            </a:ln>
            <a:effectLst/>
          </p:spPr>
          <p:txBody>
            <a:bodyPr>
              <a:spAutoFit/>
            </a:bodyPr>
            <a:lstStyle/>
            <a:p>
              <a:pPr>
                <a:spcBef>
                  <a:spcPct val="50000"/>
                </a:spcBef>
              </a:pPr>
              <a:r>
                <a:rPr lang="en-US" altLang="ja-JP" sz="1000" b="1" dirty="0" smtClean="0"/>
                <a:t>〈</a:t>
              </a:r>
              <a:r>
                <a:rPr lang="ja-JP" altLang="en-US" sz="1000" b="1" dirty="0" smtClean="0"/>
                <a:t>被災前</a:t>
              </a:r>
              <a:r>
                <a:rPr lang="en-US" altLang="ja-JP" sz="1000" b="1" dirty="0" smtClean="0"/>
                <a:t>〉</a:t>
              </a:r>
              <a:endParaRPr lang="ja-JP" altLang="en-US" sz="1000" b="1" dirty="0"/>
            </a:p>
          </p:txBody>
        </p:sp>
      </p:grpSp>
      <p:grpSp>
        <p:nvGrpSpPr>
          <p:cNvPr id="31" name="グループ化 30"/>
          <p:cNvGrpSpPr/>
          <p:nvPr/>
        </p:nvGrpSpPr>
        <p:grpSpPr>
          <a:xfrm>
            <a:off x="3293296" y="8137103"/>
            <a:ext cx="3196571" cy="1872208"/>
            <a:chOff x="5457056" y="4320207"/>
            <a:chExt cx="3960440" cy="2016032"/>
          </a:xfrm>
        </p:grpSpPr>
        <p:pic>
          <p:nvPicPr>
            <p:cNvPr id="34" name="Picture 5" descr="C:\Documents and Settings\Z050521\Application Data\Microsoft\Media Catalog\被災後３（建物跡地２）.jpg"/>
            <p:cNvPicPr>
              <a:picLocks noChangeAspect="1" noChangeArrowheads="1"/>
            </p:cNvPicPr>
            <p:nvPr/>
          </p:nvPicPr>
          <p:blipFill>
            <a:blip r:embed="rId8" cstate="print"/>
            <a:srcRect/>
            <a:stretch>
              <a:fillRect/>
            </a:stretch>
          </p:blipFill>
          <p:spPr>
            <a:xfrm>
              <a:off x="5457056" y="4608239"/>
              <a:ext cx="3960440" cy="1728000"/>
            </a:xfrm>
            <a:prstGeom prst="rect">
              <a:avLst/>
            </a:prstGeom>
            <a:ln>
              <a:solidFill>
                <a:schemeClr val="tx1"/>
              </a:solidFill>
            </a:ln>
          </p:spPr>
        </p:pic>
        <p:sp>
          <p:nvSpPr>
            <p:cNvPr id="35" name="AutoShape 9"/>
            <p:cNvSpPr>
              <a:spLocks noChangeArrowheads="1"/>
            </p:cNvSpPr>
            <p:nvPr/>
          </p:nvSpPr>
          <p:spPr bwMode="auto">
            <a:xfrm>
              <a:off x="5673080" y="4788303"/>
              <a:ext cx="3456000" cy="396000"/>
            </a:xfrm>
            <a:prstGeom prst="triangle">
              <a:avLst>
                <a:gd name="adj" fmla="val 50000"/>
              </a:avLst>
            </a:prstGeom>
            <a:noFill/>
            <a:ln w="31750" cmpd="sng">
              <a:solidFill>
                <a:schemeClr val="bg1"/>
              </a:solidFill>
              <a:miter lim="800000"/>
              <a:headEnd/>
              <a:tailEnd/>
            </a:ln>
            <a:effectLst/>
          </p:spPr>
          <p:txBody>
            <a:bodyPr wrap="none" anchor="ctr"/>
            <a:lstStyle/>
            <a:p>
              <a:endParaRPr lang="ja-JP" altLang="en-US"/>
            </a:p>
          </p:txBody>
        </p:sp>
        <p:sp>
          <p:nvSpPr>
            <p:cNvPr id="36" name="Rectangle 8"/>
            <p:cNvSpPr>
              <a:spLocks noChangeArrowheads="1"/>
            </p:cNvSpPr>
            <p:nvPr/>
          </p:nvSpPr>
          <p:spPr bwMode="auto">
            <a:xfrm>
              <a:off x="5748064" y="5184302"/>
              <a:ext cx="3276000" cy="360000"/>
            </a:xfrm>
            <a:prstGeom prst="rect">
              <a:avLst/>
            </a:prstGeom>
            <a:noFill/>
            <a:ln w="31750">
              <a:solidFill>
                <a:schemeClr val="bg1"/>
              </a:solidFill>
              <a:miter lim="800000"/>
              <a:headEnd/>
              <a:tailEnd/>
            </a:ln>
            <a:effectLst/>
          </p:spPr>
          <p:txBody>
            <a:bodyPr wrap="none" anchor="ctr"/>
            <a:lstStyle/>
            <a:p>
              <a:pPr algn="ctr"/>
              <a:r>
                <a:rPr lang="ja-JP" altLang="en-US" sz="1600" b="1" dirty="0">
                  <a:solidFill>
                    <a:schemeClr val="bg1"/>
                  </a:solidFill>
                </a:rPr>
                <a:t>卸売市場上屋跡</a:t>
              </a:r>
            </a:p>
          </p:txBody>
        </p:sp>
        <p:sp>
          <p:nvSpPr>
            <p:cNvPr id="37" name="Text Box 7"/>
            <p:cNvSpPr txBox="1">
              <a:spLocks noChangeArrowheads="1"/>
            </p:cNvSpPr>
            <p:nvPr/>
          </p:nvSpPr>
          <p:spPr bwMode="auto">
            <a:xfrm>
              <a:off x="6297488" y="5515045"/>
              <a:ext cx="3048000" cy="364562"/>
            </a:xfrm>
            <a:prstGeom prst="rect">
              <a:avLst/>
            </a:prstGeom>
            <a:noFill/>
            <a:ln w="9525">
              <a:noFill/>
              <a:miter lim="800000"/>
              <a:headEnd/>
              <a:tailEnd/>
            </a:ln>
            <a:effectLst/>
          </p:spPr>
          <p:txBody>
            <a:bodyPr wrap="square">
              <a:spAutoFit/>
            </a:bodyPr>
            <a:lstStyle/>
            <a:p>
              <a:pPr>
                <a:spcBef>
                  <a:spcPct val="50000"/>
                </a:spcBef>
              </a:pPr>
              <a:r>
                <a:rPr lang="ja-JP" altLang="en-US" sz="1600" b="1" dirty="0">
                  <a:solidFill>
                    <a:schemeClr val="bg1"/>
                  </a:solidFill>
                </a:rPr>
                <a:t>荷捌き</a:t>
              </a:r>
              <a:r>
                <a:rPr lang="ja-JP" altLang="en-US" sz="1600" b="1" dirty="0" smtClean="0">
                  <a:solidFill>
                    <a:schemeClr val="bg1"/>
                  </a:solidFill>
                </a:rPr>
                <a:t>スペ－ス</a:t>
              </a:r>
              <a:endParaRPr lang="ja-JP" altLang="en-US" sz="1600" b="1" dirty="0">
                <a:solidFill>
                  <a:schemeClr val="bg1"/>
                </a:solidFill>
              </a:endParaRPr>
            </a:p>
          </p:txBody>
        </p:sp>
        <p:sp>
          <p:nvSpPr>
            <p:cNvPr id="38" name="Text Box 6"/>
            <p:cNvSpPr txBox="1">
              <a:spLocks noChangeArrowheads="1"/>
            </p:cNvSpPr>
            <p:nvPr/>
          </p:nvSpPr>
          <p:spPr bwMode="auto">
            <a:xfrm>
              <a:off x="7241976" y="5853599"/>
              <a:ext cx="1044001" cy="338554"/>
            </a:xfrm>
            <a:prstGeom prst="rect">
              <a:avLst/>
            </a:prstGeom>
            <a:noFill/>
            <a:ln w="9525">
              <a:noFill/>
              <a:miter lim="800000"/>
              <a:headEnd/>
              <a:tailEnd/>
            </a:ln>
            <a:effectLst/>
          </p:spPr>
          <p:txBody>
            <a:bodyPr>
              <a:spAutoFit/>
            </a:bodyPr>
            <a:lstStyle/>
            <a:p>
              <a:pPr>
                <a:spcBef>
                  <a:spcPct val="50000"/>
                </a:spcBef>
              </a:pPr>
              <a:r>
                <a:rPr lang="ja-JP" altLang="en-US" sz="1600" b="1" dirty="0">
                  <a:solidFill>
                    <a:schemeClr val="bg1"/>
                  </a:solidFill>
                </a:rPr>
                <a:t>駐車場</a:t>
              </a:r>
            </a:p>
          </p:txBody>
        </p:sp>
        <p:sp>
          <p:nvSpPr>
            <p:cNvPr id="39" name="Text Box 6"/>
            <p:cNvSpPr txBox="1">
              <a:spLocks noChangeArrowheads="1"/>
            </p:cNvSpPr>
            <p:nvPr/>
          </p:nvSpPr>
          <p:spPr bwMode="auto">
            <a:xfrm>
              <a:off x="6969225" y="4320207"/>
              <a:ext cx="1044001" cy="327404"/>
            </a:xfrm>
            <a:prstGeom prst="rect">
              <a:avLst/>
            </a:prstGeom>
            <a:noFill/>
            <a:ln w="9525">
              <a:noFill/>
              <a:miter lim="800000"/>
              <a:headEnd/>
              <a:tailEnd/>
            </a:ln>
            <a:effectLst/>
          </p:spPr>
          <p:txBody>
            <a:bodyPr>
              <a:spAutoFit/>
            </a:bodyPr>
            <a:lstStyle/>
            <a:p>
              <a:pPr>
                <a:spcBef>
                  <a:spcPct val="50000"/>
                </a:spcBef>
              </a:pPr>
              <a:r>
                <a:rPr lang="en-US" altLang="ja-JP" sz="1000" b="1" dirty="0" smtClean="0"/>
                <a:t>〈</a:t>
              </a:r>
              <a:r>
                <a:rPr lang="ja-JP" altLang="en-US" sz="1000" b="1" dirty="0" smtClean="0">
                  <a:latin typeface="+mj-ea"/>
                  <a:ea typeface="+mj-ea"/>
                </a:rPr>
                <a:t>被災後</a:t>
              </a:r>
              <a:r>
                <a:rPr lang="en-US" altLang="ja-JP" sz="1000" b="1" dirty="0" smtClean="0"/>
                <a:t>〉</a:t>
              </a:r>
              <a:endParaRPr lang="ja-JP" altLang="en-US" sz="1000" b="1" dirty="0"/>
            </a:p>
          </p:txBody>
        </p:sp>
      </p:grpSp>
    </p:spTree>
    <p:extLst>
      <p:ext uri="{BB962C8B-B14F-4D97-AF65-F5344CB8AC3E}">
        <p14:creationId xmlns:p14="http://schemas.microsoft.com/office/powerpoint/2010/main" val="27968217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425691" y="3384575"/>
            <a:ext cx="6068439" cy="2448272"/>
          </a:xfrm>
          <a:prstGeom prst="roundRect">
            <a:avLst>
              <a:gd name="adj" fmla="val 8133"/>
            </a:avLst>
          </a:prstGeom>
          <a:solidFill>
            <a:schemeClr val="accent3">
              <a:lumMod val="20000"/>
              <a:lumOff val="80000"/>
            </a:schemeClr>
          </a:solid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5858" y="469990"/>
            <a:ext cx="6754346" cy="2554545"/>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②　</a:t>
            </a:r>
            <a:r>
              <a:rPr lang="ja-JP" altLang="en-US" sz="1600" dirty="0">
                <a:latin typeface="HG丸ｺﾞｼｯｸM-PRO" pitchFamily="50" charset="-128"/>
                <a:ea typeface="HG丸ｺﾞｼｯｸM-PRO" pitchFamily="50" charset="-128"/>
              </a:rPr>
              <a:t>東北全体</a:t>
            </a:r>
            <a:r>
              <a:rPr lang="ja-JP" altLang="en-US" sz="1600" dirty="0" smtClean="0">
                <a:latin typeface="HG丸ｺﾞｼｯｸM-PRO" pitchFamily="50" charset="-128"/>
                <a:ea typeface="HG丸ｺﾞｼｯｸM-PRO" pitchFamily="50" charset="-128"/>
              </a:rPr>
              <a:t>をカバ－する物流ネットワ－クの構築</a:t>
            </a:r>
            <a:endParaRPr lang="en-US" altLang="ja-JP" sz="1600" dirty="0" smtClean="0">
              <a:latin typeface="HG丸ｺﾞｼｯｸM-PRO" pitchFamily="50" charset="-128"/>
              <a:ea typeface="HG丸ｺﾞｼｯｸM-PRO" pitchFamily="50" charset="-128"/>
            </a:endParaRPr>
          </a:p>
          <a:p>
            <a:pPr marL="622300" indent="-622300"/>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　ア　食料の物流拠点の構築に係る協議会の設置</a:t>
            </a:r>
            <a:endParaRPr lang="en-US" altLang="ja-JP" sz="1600" dirty="0" smtClean="0">
              <a:latin typeface="HG丸ｺﾞｼｯｸM-PRO" pitchFamily="50" charset="-128"/>
              <a:ea typeface="HG丸ｺﾞｼｯｸM-PRO" pitchFamily="50" charset="-128"/>
            </a:endParaRPr>
          </a:p>
          <a:p>
            <a:pPr marL="622300" indent="-622300"/>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　　　災害時でも機能する</a:t>
            </a:r>
            <a:r>
              <a:rPr lang="ja-JP" altLang="en-US" sz="1600" dirty="0" err="1" smtClean="0">
                <a:latin typeface="HG丸ｺﾞｼｯｸM-PRO" pitchFamily="50" charset="-128"/>
                <a:ea typeface="HG丸ｺﾞｼｯｸM-PRO" pitchFamily="50" charset="-128"/>
              </a:rPr>
              <a:t>フ－ドサプライチェ－ン</a:t>
            </a:r>
            <a:r>
              <a:rPr lang="ja-JP" altLang="en-US" sz="1600" dirty="0" smtClean="0">
                <a:latin typeface="HG丸ｺﾞｼｯｸM-PRO" pitchFamily="50" charset="-128"/>
                <a:ea typeface="HG丸ｺﾞｼｯｸM-PRO" pitchFamily="50" charset="-128"/>
              </a:rPr>
              <a:t>を構築するため、東北地域をモデルとして、関係者（食品関連事業者、物流業者、地方自治体等）からなる協議会の設置、運営に係る費用を支援します。</a:t>
            </a:r>
            <a:endParaRPr lang="en-US" altLang="ja-JP" sz="1600" dirty="0" smtClean="0">
              <a:latin typeface="HG丸ｺﾞｼｯｸM-PRO" pitchFamily="50" charset="-128"/>
              <a:ea typeface="HG丸ｺﾞｼｯｸM-PRO" pitchFamily="50" charset="-128"/>
            </a:endParaRPr>
          </a:p>
          <a:p>
            <a:pPr marL="622300" indent="-622300"/>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　イ</a:t>
            </a:r>
            <a:r>
              <a:rPr lang="ja-JP" altLang="en-US" sz="1600" dirty="0">
                <a:latin typeface="HG丸ｺﾞｼｯｸM-PRO" pitchFamily="50" charset="-128"/>
                <a:ea typeface="HG丸ｺﾞｼｯｸM-PRO" pitchFamily="50" charset="-128"/>
              </a:rPr>
              <a:t>　食料の物流拠点の機能</a:t>
            </a:r>
            <a:r>
              <a:rPr lang="ja-JP" altLang="en-US" sz="1600" dirty="0" smtClean="0">
                <a:latin typeface="HG丸ｺﾞｼｯｸM-PRO" pitchFamily="50" charset="-128"/>
                <a:ea typeface="HG丸ｺﾞｼｯｸM-PRO" pitchFamily="50" charset="-128"/>
              </a:rPr>
              <a:t>強化</a:t>
            </a:r>
            <a:endParaRPr lang="en-US" altLang="ja-JP" sz="1600" dirty="0">
              <a:latin typeface="HG丸ｺﾞｼｯｸM-PRO" pitchFamily="50" charset="-128"/>
              <a:ea typeface="HG丸ｺﾞｼｯｸM-PRO" pitchFamily="50" charset="-128"/>
            </a:endParaRPr>
          </a:p>
          <a:p>
            <a:pPr marL="622300" indent="-622300"/>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　</a:t>
            </a:r>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食品製造、卸売、小売等の事業者が共同</a:t>
            </a:r>
            <a:r>
              <a:rPr lang="ja-JP" altLang="en-US" sz="1600" dirty="0">
                <a:latin typeface="HG丸ｺﾞｼｯｸM-PRO" pitchFamily="50" charset="-128"/>
                <a:ea typeface="HG丸ｺﾞｼｯｸM-PRO" pitchFamily="50" charset="-128"/>
              </a:rPr>
              <a:t>・連携して、</a:t>
            </a:r>
            <a:r>
              <a:rPr lang="ja-JP" altLang="en-US" sz="1600" dirty="0" smtClean="0">
                <a:latin typeface="HG丸ｺﾞｼｯｸM-PRO" pitchFamily="50" charset="-128"/>
                <a:ea typeface="HG丸ｺﾞｼｯｸM-PRO" pitchFamily="50" charset="-128"/>
              </a:rPr>
              <a:t>被災地（岩手県、宮城県、福島県）に</a:t>
            </a:r>
            <a:r>
              <a:rPr lang="ja-JP" altLang="en-US" sz="1600" dirty="0">
                <a:latin typeface="HG丸ｺﾞｼｯｸM-PRO" pitchFamily="50" charset="-128"/>
                <a:ea typeface="HG丸ｺﾞｼｯｸM-PRO" pitchFamily="50" charset="-128"/>
              </a:rPr>
              <a:t>おける物流拠点の新設や増</a:t>
            </a:r>
            <a:r>
              <a:rPr lang="ja-JP" altLang="en-US" sz="1600" dirty="0" smtClean="0">
                <a:latin typeface="HG丸ｺﾞｼｯｸM-PRO" pitchFamily="50" charset="-128"/>
                <a:ea typeface="HG丸ｺﾞｼｯｸM-PRO" pitchFamily="50" charset="-128"/>
              </a:rPr>
              <a:t>改築を行うことに対して支援を行います。</a:t>
            </a:r>
            <a:r>
              <a:rPr lang="ja-JP" altLang="en-US" sz="1600" dirty="0">
                <a:latin typeface="HG丸ｺﾞｼｯｸM-PRO" pitchFamily="50" charset="-128"/>
                <a:ea typeface="HG丸ｺﾞｼｯｸM-PRO" pitchFamily="50" charset="-128"/>
              </a:rPr>
              <a:t>　　　　</a:t>
            </a:r>
            <a:endParaRPr lang="en-US" altLang="ja-JP" sz="1600" dirty="0">
              <a:latin typeface="HG丸ｺﾞｼｯｸM-PRO" pitchFamily="50" charset="-128"/>
              <a:ea typeface="HG丸ｺﾞｼｯｸM-PRO" pitchFamily="50" charset="-128"/>
            </a:endParaRPr>
          </a:p>
          <a:p>
            <a:pPr marL="622300" indent="-622300"/>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　                </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食料の物流</a:t>
            </a:r>
            <a:r>
              <a:rPr lang="ja-JP" altLang="en-US" sz="1600" dirty="0">
                <a:latin typeface="HG丸ｺﾞｼｯｸM-PRO" pitchFamily="50" charset="-128"/>
                <a:ea typeface="HG丸ｺﾞｼｯｸM-PRO" pitchFamily="50" charset="-128"/>
              </a:rPr>
              <a:t>拠点機能強化等支援事業　</a:t>
            </a:r>
            <a:r>
              <a:rPr lang="en-US" altLang="ja-JP" sz="1600" dirty="0" smtClean="0">
                <a:latin typeface="HG丸ｺﾞｼｯｸM-PRO" pitchFamily="50" charset="-128"/>
                <a:ea typeface="HG丸ｺﾞｼｯｸM-PRO" pitchFamily="50" charset="-128"/>
              </a:rPr>
              <a:t>17</a:t>
            </a:r>
            <a:r>
              <a:rPr lang="ja-JP" altLang="en-US" sz="1600" dirty="0" smtClean="0">
                <a:latin typeface="HG丸ｺﾞｼｯｸM-PRO" pitchFamily="50" charset="-128"/>
                <a:ea typeface="HG丸ｺﾞｼｯｸM-PRO" pitchFamily="50" charset="-128"/>
              </a:rPr>
              <a:t>億円</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　　　　</a:t>
            </a:r>
            <a:endParaRPr lang="en-US" altLang="ja-JP" sz="1600" dirty="0">
              <a:latin typeface="HG丸ｺﾞｼｯｸM-PRO" pitchFamily="50" charset="-128"/>
              <a:ea typeface="HG丸ｺﾞｼｯｸM-PRO" pitchFamily="50" charset="-128"/>
            </a:endParaRPr>
          </a:p>
        </p:txBody>
      </p:sp>
      <p:sp>
        <p:nvSpPr>
          <p:cNvPr id="11" name="フレーム 10"/>
          <p:cNvSpPr/>
          <p:nvPr/>
        </p:nvSpPr>
        <p:spPr>
          <a:xfrm>
            <a:off x="425691" y="6229605"/>
            <a:ext cx="6051309" cy="2123522"/>
          </a:xfrm>
          <a:prstGeom prst="frame">
            <a:avLst>
              <a:gd name="adj1" fmla="val 1427"/>
            </a:avLst>
          </a:prstGeom>
          <a:solidFill>
            <a:schemeClr val="accent3">
              <a:lumMod val="20000"/>
              <a:lumOff val="80000"/>
            </a:schemeClr>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tx1"/>
              </a:solidFill>
            </a:endParaRPr>
          </a:p>
        </p:txBody>
      </p:sp>
      <p:pic>
        <p:nvPicPr>
          <p:cNvPr id="12" name="Picture 2" descr="\\lsv_sougou\食料産業局\食品小売サービス課\食品サービス２班\H23・三次補正\パンフレット\IHIより写真\PICT004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03433" y="6405549"/>
            <a:ext cx="2521148" cy="177163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3" name="テキスト ボックス 21"/>
          <p:cNvSpPr txBox="1">
            <a:spLocks noChangeArrowheads="1"/>
          </p:cNvSpPr>
          <p:nvPr/>
        </p:nvSpPr>
        <p:spPr bwMode="auto">
          <a:xfrm>
            <a:off x="715089" y="6300929"/>
            <a:ext cx="21568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600" b="1" dirty="0">
                <a:latin typeface="+mj-ea"/>
                <a:ea typeface="+mj-ea"/>
              </a:rPr>
              <a:t>〔</a:t>
            </a:r>
            <a:r>
              <a:rPr lang="ja-JP" altLang="en-US" sz="1600" b="1" dirty="0">
                <a:latin typeface="+mj-ea"/>
                <a:ea typeface="+mj-ea"/>
              </a:rPr>
              <a:t>主な整備対象（例）</a:t>
            </a:r>
            <a:r>
              <a:rPr lang="en-US" altLang="ja-JP" sz="1600" b="1" dirty="0">
                <a:latin typeface="+mj-ea"/>
                <a:ea typeface="+mj-ea"/>
              </a:rPr>
              <a:t>〕</a:t>
            </a:r>
            <a:endParaRPr lang="ja-JP" altLang="en-US" sz="1600" b="1" dirty="0">
              <a:latin typeface="+mj-ea"/>
              <a:ea typeface="+mj-ea"/>
            </a:endParaRPr>
          </a:p>
        </p:txBody>
      </p:sp>
      <p:sp>
        <p:nvSpPr>
          <p:cNvPr id="14" name="テキスト ボックス 16"/>
          <p:cNvSpPr txBox="1">
            <a:spLocks noChangeArrowheads="1"/>
          </p:cNvSpPr>
          <p:nvPr/>
        </p:nvSpPr>
        <p:spPr bwMode="auto">
          <a:xfrm>
            <a:off x="811572" y="6579756"/>
            <a:ext cx="259734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dirty="0" smtClean="0">
                <a:latin typeface="+mj-ea"/>
                <a:ea typeface="+mj-ea"/>
              </a:rPr>
              <a:t>入出庫、保管に係る設備</a:t>
            </a:r>
            <a:r>
              <a:rPr lang="ja-JP" altLang="en-US" sz="1600" dirty="0">
                <a:latin typeface="+mj-ea"/>
                <a:ea typeface="+mj-ea"/>
              </a:rPr>
              <a:t>等</a:t>
            </a:r>
            <a:endParaRPr lang="en-US" altLang="ja-JP" sz="1600" dirty="0">
              <a:latin typeface="+mj-ea"/>
              <a:ea typeface="+mj-ea"/>
            </a:endParaRPr>
          </a:p>
        </p:txBody>
      </p:sp>
      <p:sp>
        <p:nvSpPr>
          <p:cNvPr id="15" name="テキスト ボックス 16"/>
          <p:cNvSpPr txBox="1">
            <a:spLocks noChangeArrowheads="1"/>
          </p:cNvSpPr>
          <p:nvPr/>
        </p:nvSpPr>
        <p:spPr bwMode="auto">
          <a:xfrm>
            <a:off x="1019455" y="6805087"/>
            <a:ext cx="230425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400" dirty="0">
                <a:latin typeface="+mj-ea"/>
                <a:ea typeface="+mj-ea"/>
              </a:rPr>
              <a:t>◇ </a:t>
            </a:r>
            <a:r>
              <a:rPr lang="ja-JP" altLang="en-US" sz="1400" dirty="0" smtClean="0">
                <a:latin typeface="+mj-ea"/>
                <a:ea typeface="+mj-ea"/>
              </a:rPr>
              <a:t>倉庫</a:t>
            </a:r>
            <a:endParaRPr lang="en-US" altLang="ja-JP" sz="1400" dirty="0">
              <a:latin typeface="+mj-ea"/>
              <a:ea typeface="+mj-ea"/>
            </a:endParaRPr>
          </a:p>
          <a:p>
            <a:pPr eaLnBrk="1" hangingPunct="1"/>
            <a:r>
              <a:rPr lang="ja-JP" altLang="en-US" sz="1400" dirty="0">
                <a:latin typeface="+mj-ea"/>
                <a:ea typeface="+mj-ea"/>
              </a:rPr>
              <a:t>◇ ラック</a:t>
            </a:r>
            <a:endParaRPr lang="en-US" altLang="ja-JP" sz="1400" dirty="0">
              <a:latin typeface="+mj-ea"/>
              <a:ea typeface="+mj-ea"/>
            </a:endParaRPr>
          </a:p>
          <a:p>
            <a:pPr eaLnBrk="1" hangingPunct="1"/>
            <a:r>
              <a:rPr lang="ja-JP" altLang="en-US" sz="1400" dirty="0">
                <a:latin typeface="+mj-ea"/>
                <a:ea typeface="+mj-ea"/>
              </a:rPr>
              <a:t>◇ 場内搬送設備</a:t>
            </a:r>
            <a:endParaRPr lang="en-US" altLang="ja-JP" sz="1400" dirty="0">
              <a:latin typeface="+mj-ea"/>
              <a:ea typeface="+mj-ea"/>
            </a:endParaRPr>
          </a:p>
          <a:p>
            <a:pPr eaLnBrk="1" hangingPunct="1"/>
            <a:r>
              <a:rPr lang="ja-JP" altLang="en-US" sz="1400" dirty="0">
                <a:latin typeface="+mj-ea"/>
                <a:ea typeface="+mj-ea"/>
              </a:rPr>
              <a:t>   （コンベア、</a:t>
            </a:r>
            <a:r>
              <a:rPr lang="ja-JP" altLang="en-US" sz="1400" dirty="0" smtClean="0">
                <a:latin typeface="+mj-ea"/>
                <a:ea typeface="+mj-ea"/>
              </a:rPr>
              <a:t>フォ－クリフト</a:t>
            </a:r>
            <a:r>
              <a:rPr lang="ja-JP" altLang="en-US" sz="1400" dirty="0">
                <a:latin typeface="+mj-ea"/>
                <a:ea typeface="+mj-ea"/>
              </a:rPr>
              <a:t>）</a:t>
            </a:r>
            <a:endParaRPr lang="en-US" altLang="ja-JP" sz="1400" dirty="0">
              <a:latin typeface="+mj-ea"/>
              <a:ea typeface="+mj-ea"/>
            </a:endParaRPr>
          </a:p>
          <a:p>
            <a:pPr eaLnBrk="1" hangingPunct="1"/>
            <a:r>
              <a:rPr lang="ja-JP" altLang="en-US" sz="1400" dirty="0">
                <a:latin typeface="+mj-ea"/>
                <a:ea typeface="+mj-ea"/>
              </a:rPr>
              <a:t>◇ 冷凍・冷蔵庫</a:t>
            </a:r>
            <a:endParaRPr lang="en-US" altLang="ja-JP" sz="1400" dirty="0">
              <a:latin typeface="+mj-ea"/>
              <a:ea typeface="+mj-ea"/>
            </a:endParaRPr>
          </a:p>
          <a:p>
            <a:pPr eaLnBrk="1" hangingPunct="1"/>
            <a:r>
              <a:rPr lang="ja-JP" altLang="en-US" sz="1400" dirty="0">
                <a:latin typeface="+mj-ea"/>
                <a:ea typeface="+mj-ea"/>
              </a:rPr>
              <a:t>◇ 入出庫管理システム</a:t>
            </a:r>
            <a:endParaRPr lang="en-US" altLang="ja-JP" sz="1400" dirty="0">
              <a:latin typeface="+mj-ea"/>
              <a:ea typeface="+mj-ea"/>
            </a:endParaRPr>
          </a:p>
        </p:txBody>
      </p:sp>
      <p:sp>
        <p:nvSpPr>
          <p:cNvPr id="27" name="円/楕円 26"/>
          <p:cNvSpPr/>
          <p:nvPr/>
        </p:nvSpPr>
        <p:spPr>
          <a:xfrm>
            <a:off x="135174" y="10009311"/>
            <a:ext cx="290515" cy="26975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t>４</a:t>
            </a:r>
            <a:endParaRPr kumimoji="1" lang="ja-JP" altLang="en-US" sz="1100" dirty="0"/>
          </a:p>
        </p:txBody>
      </p:sp>
      <p:sp>
        <p:nvSpPr>
          <p:cNvPr id="37" name="十字形 36"/>
          <p:cNvSpPr/>
          <p:nvPr/>
        </p:nvSpPr>
        <p:spPr>
          <a:xfrm>
            <a:off x="2109389" y="4354156"/>
            <a:ext cx="429942" cy="439934"/>
          </a:xfrm>
          <a:prstGeom prst="plus">
            <a:avLst>
              <a:gd name="adj" fmla="val 356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右矢印 37"/>
          <p:cNvSpPr/>
          <p:nvPr/>
        </p:nvSpPr>
        <p:spPr>
          <a:xfrm>
            <a:off x="3879894" y="4338075"/>
            <a:ext cx="476220" cy="4815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1040641" y="3608907"/>
            <a:ext cx="927713" cy="2067582"/>
          </a:xfrm>
          <a:prstGeom prst="rect">
            <a:avLst/>
          </a:prstGeom>
          <a:solidFill>
            <a:schemeClr val="accent5">
              <a:lumMod val="20000"/>
              <a:lumOff val="80000"/>
            </a:schemeClr>
          </a:solidFill>
          <a:ln w="12700">
            <a:solidFill>
              <a:schemeClr val="tx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0" name="Picture 2" descr="C:\Users\yasuyuki_yoshida\Desktop\工場.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554" y="5146887"/>
            <a:ext cx="281082" cy="278114"/>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C:\Users\yasuyuki_yoshida\Desktop\工場.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5359" y="5146887"/>
            <a:ext cx="281082" cy="278114"/>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3" descr="C:\Users\yasuyuki_yoshida\Desktop\u1509268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59262" y="4460316"/>
            <a:ext cx="426650" cy="29749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 descr="C:\Users\yasuyuki_yoshida\Desktop\SLB0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73942" y="3929431"/>
            <a:ext cx="298484" cy="255698"/>
          </a:xfrm>
          <a:prstGeom prst="rect">
            <a:avLst/>
          </a:prstGeom>
          <a:noFill/>
          <a:extLst>
            <a:ext uri="{909E8E84-426E-40DD-AFC4-6F175D3DCCD1}">
              <a14:hiddenFill xmlns:a14="http://schemas.microsoft.com/office/drawing/2010/main">
                <a:solidFill>
                  <a:srgbClr val="FFFFFF"/>
                </a:solidFill>
              </a14:hiddenFill>
            </a:ext>
          </a:extLst>
        </p:spPr>
      </p:pic>
      <p:sp>
        <p:nvSpPr>
          <p:cNvPr id="44" name="テキスト ボックス 43"/>
          <p:cNvSpPr txBox="1"/>
          <p:nvPr/>
        </p:nvSpPr>
        <p:spPr>
          <a:xfrm>
            <a:off x="1106233" y="5401379"/>
            <a:ext cx="530276" cy="215444"/>
          </a:xfrm>
          <a:prstGeom prst="rect">
            <a:avLst/>
          </a:prstGeom>
          <a:noFill/>
        </p:spPr>
        <p:txBody>
          <a:bodyPr wrap="square" rtlCol="0">
            <a:spAutoFit/>
          </a:bodyPr>
          <a:lstStyle/>
          <a:p>
            <a:r>
              <a:rPr kumimoji="1" lang="ja-JP" altLang="en-US" sz="800" dirty="0" smtClean="0"/>
              <a:t>工場Ａ</a:t>
            </a:r>
            <a:endParaRPr kumimoji="1" lang="ja-JP" altLang="en-US" sz="800" dirty="0"/>
          </a:p>
        </p:txBody>
      </p:sp>
      <p:sp>
        <p:nvSpPr>
          <p:cNvPr id="45" name="テキスト ボックス 44"/>
          <p:cNvSpPr txBox="1"/>
          <p:nvPr/>
        </p:nvSpPr>
        <p:spPr>
          <a:xfrm>
            <a:off x="1503268" y="5401379"/>
            <a:ext cx="565289" cy="215444"/>
          </a:xfrm>
          <a:prstGeom prst="rect">
            <a:avLst/>
          </a:prstGeom>
          <a:noFill/>
        </p:spPr>
        <p:txBody>
          <a:bodyPr wrap="square" rtlCol="0">
            <a:spAutoFit/>
          </a:bodyPr>
          <a:lstStyle/>
          <a:p>
            <a:r>
              <a:rPr kumimoji="1" lang="ja-JP" altLang="en-US" sz="800" dirty="0" smtClean="0"/>
              <a:t>工場Ｂ</a:t>
            </a:r>
            <a:endParaRPr kumimoji="1" lang="ja-JP" altLang="en-US" sz="800" dirty="0"/>
          </a:p>
        </p:txBody>
      </p:sp>
      <p:sp>
        <p:nvSpPr>
          <p:cNvPr id="46" name="テキスト ボックス 45"/>
          <p:cNvSpPr txBox="1"/>
          <p:nvPr/>
        </p:nvSpPr>
        <p:spPr>
          <a:xfrm>
            <a:off x="1320002" y="4271113"/>
            <a:ext cx="460523" cy="215444"/>
          </a:xfrm>
          <a:prstGeom prst="rect">
            <a:avLst/>
          </a:prstGeom>
          <a:noFill/>
        </p:spPr>
        <p:txBody>
          <a:bodyPr wrap="square" rtlCol="0">
            <a:spAutoFit/>
          </a:bodyPr>
          <a:lstStyle/>
          <a:p>
            <a:r>
              <a:rPr kumimoji="1" lang="ja-JP" altLang="en-US" sz="800" dirty="0" smtClean="0"/>
              <a:t>倉庫Ａ</a:t>
            </a:r>
            <a:endParaRPr kumimoji="1" lang="ja-JP" altLang="en-US" sz="800" dirty="0"/>
          </a:p>
        </p:txBody>
      </p:sp>
      <p:sp>
        <p:nvSpPr>
          <p:cNvPr id="47" name="テキスト ボックス 46"/>
          <p:cNvSpPr txBox="1"/>
          <p:nvPr/>
        </p:nvSpPr>
        <p:spPr>
          <a:xfrm>
            <a:off x="1183852" y="4759353"/>
            <a:ext cx="740689" cy="246221"/>
          </a:xfrm>
          <a:prstGeom prst="rect">
            <a:avLst/>
          </a:prstGeom>
          <a:noFill/>
        </p:spPr>
        <p:txBody>
          <a:bodyPr wrap="square" rtlCol="0">
            <a:spAutoFit/>
          </a:bodyPr>
          <a:lstStyle/>
          <a:p>
            <a:pPr algn="ctr"/>
            <a:r>
              <a:rPr lang="ja-JP" altLang="en-US" sz="1000" b="1" dirty="0" smtClean="0"/>
              <a:t>低稼働率</a:t>
            </a:r>
            <a:endParaRPr kumimoji="1" lang="ja-JP" altLang="en-US" sz="800" dirty="0"/>
          </a:p>
        </p:txBody>
      </p:sp>
      <p:sp>
        <p:nvSpPr>
          <p:cNvPr id="48" name="テキスト ボックス 47"/>
          <p:cNvSpPr txBox="1"/>
          <p:nvPr/>
        </p:nvSpPr>
        <p:spPr>
          <a:xfrm>
            <a:off x="1175316" y="3757992"/>
            <a:ext cx="436559" cy="215444"/>
          </a:xfrm>
          <a:prstGeom prst="rect">
            <a:avLst/>
          </a:prstGeom>
          <a:noFill/>
        </p:spPr>
        <p:txBody>
          <a:bodyPr wrap="square" rtlCol="0">
            <a:spAutoFit/>
          </a:bodyPr>
          <a:lstStyle/>
          <a:p>
            <a:r>
              <a:rPr kumimoji="1" lang="ja-JP" altLang="en-US" sz="800" smtClean="0"/>
              <a:t>ａ店</a:t>
            </a:r>
            <a:endParaRPr kumimoji="1" lang="ja-JP" altLang="en-US" sz="800" dirty="0"/>
          </a:p>
        </p:txBody>
      </p:sp>
      <p:sp>
        <p:nvSpPr>
          <p:cNvPr id="49" name="右矢印 48"/>
          <p:cNvSpPr/>
          <p:nvPr/>
        </p:nvSpPr>
        <p:spPr>
          <a:xfrm rot="16200000">
            <a:off x="1320757" y="5019059"/>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1575127" y="3751642"/>
            <a:ext cx="362499" cy="215444"/>
          </a:xfrm>
          <a:prstGeom prst="rect">
            <a:avLst/>
          </a:prstGeom>
          <a:noFill/>
        </p:spPr>
        <p:txBody>
          <a:bodyPr wrap="square" rtlCol="0">
            <a:spAutoFit/>
          </a:bodyPr>
          <a:lstStyle/>
          <a:p>
            <a:r>
              <a:rPr kumimoji="1" lang="ja-JP" altLang="en-US" sz="800" smtClean="0"/>
              <a:t>ｂ店</a:t>
            </a:r>
            <a:endParaRPr kumimoji="1" lang="ja-JP" altLang="en-US" sz="800" dirty="0"/>
          </a:p>
        </p:txBody>
      </p:sp>
      <p:pic>
        <p:nvPicPr>
          <p:cNvPr id="51" name="Picture 4" descr="C:\Users\yasuyuki_yoshida\Desktop\SLB0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07962" y="3929431"/>
            <a:ext cx="298484" cy="255698"/>
          </a:xfrm>
          <a:prstGeom prst="rect">
            <a:avLst/>
          </a:prstGeom>
          <a:noFill/>
          <a:extLst>
            <a:ext uri="{909E8E84-426E-40DD-AFC4-6F175D3DCCD1}">
              <a14:hiddenFill xmlns:a14="http://schemas.microsoft.com/office/drawing/2010/main">
                <a:solidFill>
                  <a:srgbClr val="FFFFFF"/>
                </a:solidFill>
              </a14:hiddenFill>
            </a:ext>
          </a:extLst>
        </p:spPr>
      </p:pic>
      <p:sp>
        <p:nvSpPr>
          <p:cNvPr id="52" name="テキスト ボックス 51"/>
          <p:cNvSpPr txBox="1"/>
          <p:nvPr/>
        </p:nvSpPr>
        <p:spPr>
          <a:xfrm>
            <a:off x="1087324" y="3606638"/>
            <a:ext cx="1049102" cy="246221"/>
          </a:xfrm>
          <a:prstGeom prst="rect">
            <a:avLst/>
          </a:prstGeom>
          <a:noFill/>
        </p:spPr>
        <p:txBody>
          <a:bodyPr wrap="square" rtlCol="0">
            <a:spAutoFit/>
          </a:bodyPr>
          <a:lstStyle/>
          <a:p>
            <a:r>
              <a:rPr kumimoji="1" lang="ja-JP" altLang="en-US" sz="1000" dirty="0" smtClean="0"/>
              <a:t>物流（Ａﾁｪ</a:t>
            </a:r>
            <a:r>
              <a:rPr lang="en-US" altLang="ja-JP" sz="1000" dirty="0"/>
              <a:t>-</a:t>
            </a:r>
            <a:r>
              <a:rPr kumimoji="1" lang="ja-JP" altLang="en-US" sz="1000" dirty="0" smtClean="0"/>
              <a:t>ﾝ）</a:t>
            </a:r>
            <a:endParaRPr kumimoji="1" lang="ja-JP" altLang="en-US" sz="1000" dirty="0"/>
          </a:p>
        </p:txBody>
      </p:sp>
      <p:sp>
        <p:nvSpPr>
          <p:cNvPr id="53" name="爆発 1 52"/>
          <p:cNvSpPr/>
          <p:nvPr/>
        </p:nvSpPr>
        <p:spPr>
          <a:xfrm>
            <a:off x="1202525" y="4457662"/>
            <a:ext cx="275826" cy="254772"/>
          </a:xfrm>
          <a:prstGeom prst="irregularSeal1">
            <a:avLst/>
          </a:prstGeom>
          <a:solidFill>
            <a:schemeClr val="accent2">
              <a:lumMod val="60000"/>
              <a:lumOff val="40000"/>
            </a:schemeClr>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右矢印 53"/>
          <p:cNvSpPr/>
          <p:nvPr/>
        </p:nvSpPr>
        <p:spPr>
          <a:xfrm rot="16200000">
            <a:off x="1705379" y="5019059"/>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右矢印 54"/>
          <p:cNvSpPr/>
          <p:nvPr/>
        </p:nvSpPr>
        <p:spPr>
          <a:xfrm rot="16200000">
            <a:off x="1294894" y="4213747"/>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右矢印 55"/>
          <p:cNvSpPr/>
          <p:nvPr/>
        </p:nvSpPr>
        <p:spPr>
          <a:xfrm rot="16200000">
            <a:off x="1679516" y="4213747"/>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2778358" y="3608907"/>
            <a:ext cx="927713" cy="2067582"/>
          </a:xfrm>
          <a:prstGeom prst="rect">
            <a:avLst/>
          </a:prstGeom>
          <a:solidFill>
            <a:schemeClr val="accent5">
              <a:lumMod val="20000"/>
              <a:lumOff val="80000"/>
            </a:schemeClr>
          </a:solidFill>
          <a:ln w="12700">
            <a:solidFill>
              <a:schemeClr val="tx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8" name="Picture 2" descr="C:\Users\yasuyuki_yoshida\Desktop\工場.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8468" y="5140848"/>
            <a:ext cx="281082" cy="278114"/>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 descr="C:\Users\yasuyuki_yoshida\Desktop\工場.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23273" y="5140848"/>
            <a:ext cx="281082" cy="278114"/>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3" descr="C:\Users\yasuyuki_yoshida\Desktop\u1509268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7176" y="4454277"/>
            <a:ext cx="426650" cy="297498"/>
          </a:xfrm>
          <a:prstGeom prst="rect">
            <a:avLst/>
          </a:prstGeom>
          <a:noFill/>
          <a:extLst>
            <a:ext uri="{909E8E84-426E-40DD-AFC4-6F175D3DCCD1}">
              <a14:hiddenFill xmlns:a14="http://schemas.microsoft.com/office/drawing/2010/main">
                <a:solidFill>
                  <a:srgbClr val="FFFFFF"/>
                </a:solidFill>
              </a14:hiddenFill>
            </a:ext>
          </a:extLst>
        </p:spPr>
      </p:pic>
      <p:sp>
        <p:nvSpPr>
          <p:cNvPr id="61" name="テキスト ボックス 60"/>
          <p:cNvSpPr txBox="1"/>
          <p:nvPr/>
        </p:nvSpPr>
        <p:spPr>
          <a:xfrm>
            <a:off x="2824147" y="5395340"/>
            <a:ext cx="530276" cy="215444"/>
          </a:xfrm>
          <a:prstGeom prst="rect">
            <a:avLst/>
          </a:prstGeom>
          <a:noFill/>
        </p:spPr>
        <p:txBody>
          <a:bodyPr wrap="square" rtlCol="0">
            <a:spAutoFit/>
          </a:bodyPr>
          <a:lstStyle/>
          <a:p>
            <a:r>
              <a:rPr kumimoji="1" lang="ja-JP" altLang="en-US" sz="800" dirty="0" smtClean="0"/>
              <a:t>工場Ａ</a:t>
            </a:r>
            <a:endParaRPr kumimoji="1" lang="ja-JP" altLang="en-US" sz="800" dirty="0"/>
          </a:p>
        </p:txBody>
      </p:sp>
      <p:sp>
        <p:nvSpPr>
          <p:cNvPr id="62" name="テキスト ボックス 61"/>
          <p:cNvSpPr txBox="1"/>
          <p:nvPr/>
        </p:nvSpPr>
        <p:spPr>
          <a:xfrm>
            <a:off x="3221182" y="5395340"/>
            <a:ext cx="565289" cy="215444"/>
          </a:xfrm>
          <a:prstGeom prst="rect">
            <a:avLst/>
          </a:prstGeom>
          <a:noFill/>
        </p:spPr>
        <p:txBody>
          <a:bodyPr wrap="square" rtlCol="0">
            <a:spAutoFit/>
          </a:bodyPr>
          <a:lstStyle/>
          <a:p>
            <a:r>
              <a:rPr kumimoji="1" lang="ja-JP" altLang="en-US" sz="800" smtClean="0"/>
              <a:t>工場Ｃ</a:t>
            </a:r>
            <a:endParaRPr kumimoji="1" lang="ja-JP" altLang="en-US" sz="800" dirty="0"/>
          </a:p>
        </p:txBody>
      </p:sp>
      <p:sp>
        <p:nvSpPr>
          <p:cNvPr id="63" name="テキスト ボックス 62"/>
          <p:cNvSpPr txBox="1"/>
          <p:nvPr/>
        </p:nvSpPr>
        <p:spPr>
          <a:xfrm>
            <a:off x="3037916" y="4265074"/>
            <a:ext cx="504098" cy="215444"/>
          </a:xfrm>
          <a:prstGeom prst="rect">
            <a:avLst/>
          </a:prstGeom>
          <a:noFill/>
        </p:spPr>
        <p:txBody>
          <a:bodyPr wrap="square" rtlCol="0">
            <a:spAutoFit/>
          </a:bodyPr>
          <a:lstStyle/>
          <a:p>
            <a:r>
              <a:rPr kumimoji="1" lang="ja-JP" altLang="en-US" sz="800" smtClean="0"/>
              <a:t>倉庫Ｂ</a:t>
            </a:r>
            <a:endParaRPr kumimoji="1" lang="ja-JP" altLang="en-US" sz="800" dirty="0"/>
          </a:p>
        </p:txBody>
      </p:sp>
      <p:sp>
        <p:nvSpPr>
          <p:cNvPr id="64" name="テキスト ボックス 63"/>
          <p:cNvSpPr txBox="1"/>
          <p:nvPr/>
        </p:nvSpPr>
        <p:spPr>
          <a:xfrm>
            <a:off x="2901766" y="4759353"/>
            <a:ext cx="740689" cy="246221"/>
          </a:xfrm>
          <a:prstGeom prst="rect">
            <a:avLst/>
          </a:prstGeom>
          <a:noFill/>
        </p:spPr>
        <p:txBody>
          <a:bodyPr wrap="square" rtlCol="0">
            <a:spAutoFit/>
          </a:bodyPr>
          <a:lstStyle/>
          <a:p>
            <a:pPr algn="ctr"/>
            <a:r>
              <a:rPr lang="ja-JP" altLang="en-US" sz="1000" b="1" smtClean="0"/>
              <a:t>低稼働率</a:t>
            </a:r>
            <a:endParaRPr kumimoji="1" lang="ja-JP" altLang="en-US" sz="800"/>
          </a:p>
        </p:txBody>
      </p:sp>
      <p:sp>
        <p:nvSpPr>
          <p:cNvPr id="65" name="テキスト ボックス 64"/>
          <p:cNvSpPr txBox="1"/>
          <p:nvPr/>
        </p:nvSpPr>
        <p:spPr>
          <a:xfrm>
            <a:off x="2893230" y="3751953"/>
            <a:ext cx="436559" cy="215444"/>
          </a:xfrm>
          <a:prstGeom prst="rect">
            <a:avLst/>
          </a:prstGeom>
          <a:noFill/>
        </p:spPr>
        <p:txBody>
          <a:bodyPr wrap="square" rtlCol="0">
            <a:spAutoFit/>
          </a:bodyPr>
          <a:lstStyle/>
          <a:p>
            <a:r>
              <a:rPr kumimoji="1" lang="ja-JP" altLang="en-US" sz="800" dirty="0" err="1" smtClean="0"/>
              <a:t>ｃ</a:t>
            </a:r>
            <a:r>
              <a:rPr kumimoji="1" lang="ja-JP" altLang="en-US" sz="800" dirty="0" smtClean="0"/>
              <a:t>店</a:t>
            </a:r>
            <a:endParaRPr kumimoji="1" lang="ja-JP" altLang="en-US" sz="800" dirty="0"/>
          </a:p>
        </p:txBody>
      </p:sp>
      <p:sp>
        <p:nvSpPr>
          <p:cNvPr id="66" name="右矢印 65"/>
          <p:cNvSpPr/>
          <p:nvPr/>
        </p:nvSpPr>
        <p:spPr>
          <a:xfrm rot="16200000">
            <a:off x="3038671" y="5013020"/>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p:nvSpPr>
        <p:spPr>
          <a:xfrm>
            <a:off x="3274478" y="3745603"/>
            <a:ext cx="362499" cy="215444"/>
          </a:xfrm>
          <a:prstGeom prst="rect">
            <a:avLst/>
          </a:prstGeom>
          <a:noFill/>
        </p:spPr>
        <p:txBody>
          <a:bodyPr wrap="square" rtlCol="0">
            <a:spAutoFit/>
          </a:bodyPr>
          <a:lstStyle/>
          <a:p>
            <a:r>
              <a:rPr kumimoji="1" lang="ja-JP" altLang="en-US" sz="800" smtClean="0"/>
              <a:t>ｄ店</a:t>
            </a:r>
            <a:endParaRPr kumimoji="1" lang="ja-JP" altLang="en-US" sz="800" dirty="0"/>
          </a:p>
        </p:txBody>
      </p:sp>
      <p:sp>
        <p:nvSpPr>
          <p:cNvPr id="68" name="テキスト ボックス 67"/>
          <p:cNvSpPr txBox="1"/>
          <p:nvPr/>
        </p:nvSpPr>
        <p:spPr>
          <a:xfrm>
            <a:off x="2778358" y="3600599"/>
            <a:ext cx="955445" cy="246221"/>
          </a:xfrm>
          <a:prstGeom prst="rect">
            <a:avLst/>
          </a:prstGeom>
          <a:noFill/>
        </p:spPr>
        <p:txBody>
          <a:bodyPr wrap="square" rtlCol="0">
            <a:spAutoFit/>
          </a:bodyPr>
          <a:lstStyle/>
          <a:p>
            <a:r>
              <a:rPr kumimoji="1" lang="ja-JP" altLang="en-US" sz="1000" dirty="0" smtClean="0"/>
              <a:t>物流（Ｂﾁｪ</a:t>
            </a:r>
            <a:r>
              <a:rPr kumimoji="1" lang="en-US" altLang="ja-JP" sz="1000" dirty="0" smtClean="0"/>
              <a:t>-</a:t>
            </a:r>
            <a:r>
              <a:rPr kumimoji="1" lang="ja-JP" altLang="en-US" sz="1000" dirty="0" smtClean="0"/>
              <a:t>ﾝ）</a:t>
            </a:r>
            <a:endParaRPr kumimoji="1" lang="ja-JP" altLang="en-US" sz="1000" dirty="0"/>
          </a:p>
        </p:txBody>
      </p:sp>
      <p:sp>
        <p:nvSpPr>
          <p:cNvPr id="69" name="爆発 1 68"/>
          <p:cNvSpPr/>
          <p:nvPr/>
        </p:nvSpPr>
        <p:spPr>
          <a:xfrm>
            <a:off x="2920439" y="4451623"/>
            <a:ext cx="275826" cy="254772"/>
          </a:xfrm>
          <a:prstGeom prst="irregularSeal1">
            <a:avLst/>
          </a:prstGeom>
          <a:solidFill>
            <a:schemeClr val="accent2">
              <a:lumMod val="60000"/>
              <a:lumOff val="40000"/>
            </a:schemeClr>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右矢印 69"/>
          <p:cNvSpPr/>
          <p:nvPr/>
        </p:nvSpPr>
        <p:spPr>
          <a:xfrm rot="16200000">
            <a:off x="3423293" y="5013020"/>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右矢印 70"/>
          <p:cNvSpPr/>
          <p:nvPr/>
        </p:nvSpPr>
        <p:spPr>
          <a:xfrm rot="16200000">
            <a:off x="3012808" y="4207708"/>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右矢印 71"/>
          <p:cNvSpPr/>
          <p:nvPr/>
        </p:nvSpPr>
        <p:spPr>
          <a:xfrm rot="16200000">
            <a:off x="3397430" y="4207708"/>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3" name="Picture 5" descr="C:\Users\yasuyuki_yoshida\Desktop\SLS03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47804" y="3952792"/>
            <a:ext cx="243804" cy="209162"/>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5" descr="C:\Users\yasuyuki_yoshida\Desktop\SLS03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40060" y="3952792"/>
            <a:ext cx="243804" cy="209162"/>
          </a:xfrm>
          <a:prstGeom prst="rect">
            <a:avLst/>
          </a:prstGeom>
          <a:noFill/>
          <a:extLst>
            <a:ext uri="{909E8E84-426E-40DD-AFC4-6F175D3DCCD1}">
              <a14:hiddenFill xmlns:a14="http://schemas.microsoft.com/office/drawing/2010/main">
                <a:solidFill>
                  <a:srgbClr val="FFFFFF"/>
                </a:solidFill>
              </a14:hiddenFill>
            </a:ext>
          </a:extLst>
        </p:spPr>
      </p:pic>
      <p:sp>
        <p:nvSpPr>
          <p:cNvPr id="75" name="正方形/長方形 74"/>
          <p:cNvSpPr/>
          <p:nvPr/>
        </p:nvSpPr>
        <p:spPr>
          <a:xfrm>
            <a:off x="4481585" y="3598552"/>
            <a:ext cx="1447208" cy="2077936"/>
          </a:xfrm>
          <a:prstGeom prst="rect">
            <a:avLst/>
          </a:prstGeom>
          <a:solidFill>
            <a:schemeClr val="tx2">
              <a:lumMod val="20000"/>
              <a:lumOff val="80000"/>
            </a:schemeClr>
          </a:solidFill>
          <a:ln w="12700">
            <a:solidFill>
              <a:schemeClr val="tx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6" name="Picture 2" descr="C:\Users\yasuyuki_yoshida\Desktop\工場.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55913" y="5229156"/>
            <a:ext cx="247536" cy="273906"/>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2" descr="C:\Users\yasuyuki_yoshida\Desktop\工場.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6982" y="5228626"/>
            <a:ext cx="247536" cy="273906"/>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3" descr="C:\Users\yasuyuki_yoshida\Desktop\u1509268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46201" y="4508489"/>
            <a:ext cx="748158" cy="345962"/>
          </a:xfrm>
          <a:prstGeom prst="rect">
            <a:avLst/>
          </a:prstGeom>
          <a:noFill/>
          <a:extLst>
            <a:ext uri="{909E8E84-426E-40DD-AFC4-6F175D3DCCD1}">
              <a14:hiddenFill xmlns:a14="http://schemas.microsoft.com/office/drawing/2010/main">
                <a:solidFill>
                  <a:srgbClr val="FFFFFF"/>
                </a:solidFill>
              </a14:hiddenFill>
            </a:ext>
          </a:extLst>
        </p:spPr>
      </p:pic>
      <p:sp>
        <p:nvSpPr>
          <p:cNvPr id="79" name="テキスト ボックス 78"/>
          <p:cNvSpPr txBox="1"/>
          <p:nvPr/>
        </p:nvSpPr>
        <p:spPr>
          <a:xfrm>
            <a:off x="4567832" y="5478261"/>
            <a:ext cx="598099" cy="178053"/>
          </a:xfrm>
          <a:prstGeom prst="rect">
            <a:avLst/>
          </a:prstGeom>
          <a:noFill/>
        </p:spPr>
        <p:txBody>
          <a:bodyPr wrap="square" rtlCol="0">
            <a:spAutoFit/>
          </a:bodyPr>
          <a:lstStyle/>
          <a:p>
            <a:r>
              <a:rPr kumimoji="1" lang="ja-JP" altLang="en-US" sz="800" dirty="0" smtClean="0"/>
              <a:t>工場Ａ</a:t>
            </a:r>
            <a:endParaRPr kumimoji="1" lang="ja-JP" altLang="en-US" sz="800" dirty="0"/>
          </a:p>
        </p:txBody>
      </p:sp>
      <p:sp>
        <p:nvSpPr>
          <p:cNvPr id="80" name="テキスト ボックス 79"/>
          <p:cNvSpPr txBox="1"/>
          <p:nvPr/>
        </p:nvSpPr>
        <p:spPr>
          <a:xfrm>
            <a:off x="4999955" y="5481161"/>
            <a:ext cx="499250" cy="178053"/>
          </a:xfrm>
          <a:prstGeom prst="rect">
            <a:avLst/>
          </a:prstGeom>
          <a:noFill/>
        </p:spPr>
        <p:txBody>
          <a:bodyPr wrap="square" rtlCol="0">
            <a:spAutoFit/>
          </a:bodyPr>
          <a:lstStyle/>
          <a:p>
            <a:r>
              <a:rPr kumimoji="1" lang="ja-JP" altLang="en-US" sz="800" dirty="0" smtClean="0"/>
              <a:t>工場Ｂ</a:t>
            </a:r>
            <a:endParaRPr kumimoji="1" lang="ja-JP" altLang="en-US" sz="800" dirty="0"/>
          </a:p>
        </p:txBody>
      </p:sp>
      <p:sp>
        <p:nvSpPr>
          <p:cNvPr id="81" name="テキスト ボックス 80"/>
          <p:cNvSpPr txBox="1"/>
          <p:nvPr/>
        </p:nvSpPr>
        <p:spPr>
          <a:xfrm>
            <a:off x="4767043" y="4285222"/>
            <a:ext cx="948298" cy="246221"/>
          </a:xfrm>
          <a:prstGeom prst="rect">
            <a:avLst/>
          </a:prstGeom>
          <a:noFill/>
        </p:spPr>
        <p:txBody>
          <a:bodyPr wrap="square" rtlCol="0">
            <a:spAutoFit/>
          </a:bodyPr>
          <a:lstStyle/>
          <a:p>
            <a:r>
              <a:rPr kumimoji="1" lang="ja-JP" altLang="en-US" sz="1000" b="1" dirty="0" smtClean="0"/>
              <a:t>倉庫Ｂ（増築）</a:t>
            </a:r>
            <a:endParaRPr kumimoji="1" lang="ja-JP" altLang="en-US" sz="1000" b="1" dirty="0"/>
          </a:p>
        </p:txBody>
      </p:sp>
      <p:sp>
        <p:nvSpPr>
          <p:cNvPr id="82" name="テキスト ボックス 81"/>
          <p:cNvSpPr txBox="1"/>
          <p:nvPr/>
        </p:nvSpPr>
        <p:spPr>
          <a:xfrm>
            <a:off x="4571637" y="4838119"/>
            <a:ext cx="1318581" cy="276999"/>
          </a:xfrm>
          <a:prstGeom prst="rect">
            <a:avLst/>
          </a:prstGeom>
          <a:noFill/>
        </p:spPr>
        <p:txBody>
          <a:bodyPr wrap="square" rtlCol="0">
            <a:spAutoFit/>
          </a:bodyPr>
          <a:lstStyle/>
          <a:p>
            <a:pPr algn="ctr"/>
            <a:r>
              <a:rPr lang="ja-JP" altLang="en-US" sz="1200" b="1" dirty="0" smtClean="0"/>
              <a:t>稼働率の向上</a:t>
            </a:r>
            <a:endParaRPr lang="en-US" altLang="ja-JP" sz="1200" b="1" dirty="0" smtClean="0"/>
          </a:p>
        </p:txBody>
      </p:sp>
      <p:pic>
        <p:nvPicPr>
          <p:cNvPr id="83" name="Picture 2" descr="C:\Users\yasuyuki_yoshida\Desktop\工場.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7053" y="5236019"/>
            <a:ext cx="247536" cy="273906"/>
          </a:xfrm>
          <a:prstGeom prst="rect">
            <a:avLst/>
          </a:prstGeom>
          <a:noFill/>
          <a:extLst>
            <a:ext uri="{909E8E84-426E-40DD-AFC4-6F175D3DCCD1}">
              <a14:hiddenFill xmlns:a14="http://schemas.microsoft.com/office/drawing/2010/main">
                <a:solidFill>
                  <a:srgbClr val="FFFFFF"/>
                </a:solidFill>
              </a14:hiddenFill>
            </a:ext>
          </a:extLst>
        </p:spPr>
      </p:pic>
      <p:sp>
        <p:nvSpPr>
          <p:cNvPr id="84" name="テキスト ボックス 83"/>
          <p:cNvSpPr txBox="1"/>
          <p:nvPr/>
        </p:nvSpPr>
        <p:spPr>
          <a:xfrm>
            <a:off x="5434794" y="5478262"/>
            <a:ext cx="531530" cy="178053"/>
          </a:xfrm>
          <a:prstGeom prst="rect">
            <a:avLst/>
          </a:prstGeom>
          <a:noFill/>
        </p:spPr>
        <p:txBody>
          <a:bodyPr wrap="square" rtlCol="0">
            <a:spAutoFit/>
          </a:bodyPr>
          <a:lstStyle/>
          <a:p>
            <a:r>
              <a:rPr kumimoji="1" lang="ja-JP" altLang="en-US" sz="800" dirty="0" smtClean="0"/>
              <a:t>工場Ｃ</a:t>
            </a:r>
            <a:endParaRPr kumimoji="1" lang="ja-JP" altLang="en-US" sz="800" dirty="0"/>
          </a:p>
        </p:txBody>
      </p:sp>
      <p:pic>
        <p:nvPicPr>
          <p:cNvPr id="85" name="Picture 4" descr="C:\Users\yasuyuki_yoshida\Desktop\SLB00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67832" y="3921058"/>
            <a:ext cx="262862" cy="251830"/>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5" descr="C:\Users\yasuyuki_yoshida\Desktop\SLS03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16659" y="3961195"/>
            <a:ext cx="243804" cy="209162"/>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4" descr="C:\Users\yasuyuki_yoshida\Desktop\SLB00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18389" y="3916069"/>
            <a:ext cx="262862" cy="251830"/>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5" descr="C:\Users\yasuyuki_yoshida\Desktop\SLS03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11598" y="3959442"/>
            <a:ext cx="243804" cy="209162"/>
          </a:xfrm>
          <a:prstGeom prst="rect">
            <a:avLst/>
          </a:prstGeom>
          <a:noFill/>
          <a:extLst>
            <a:ext uri="{909E8E84-426E-40DD-AFC4-6F175D3DCCD1}">
              <a14:hiddenFill xmlns:a14="http://schemas.microsoft.com/office/drawing/2010/main">
                <a:solidFill>
                  <a:srgbClr val="FFFFFF"/>
                </a:solidFill>
              </a14:hiddenFill>
            </a:ext>
          </a:extLst>
        </p:spPr>
      </p:pic>
      <p:sp>
        <p:nvSpPr>
          <p:cNvPr id="89" name="テキスト ボックス 88"/>
          <p:cNvSpPr txBox="1"/>
          <p:nvPr/>
        </p:nvSpPr>
        <p:spPr>
          <a:xfrm>
            <a:off x="4536026" y="3606638"/>
            <a:ext cx="1369855" cy="246221"/>
          </a:xfrm>
          <a:prstGeom prst="rect">
            <a:avLst/>
          </a:prstGeom>
          <a:noFill/>
        </p:spPr>
        <p:txBody>
          <a:bodyPr wrap="square" rtlCol="0">
            <a:spAutoFit/>
          </a:bodyPr>
          <a:lstStyle/>
          <a:p>
            <a:r>
              <a:rPr kumimoji="1" lang="ja-JP" altLang="en-US" sz="1000" dirty="0" smtClean="0"/>
              <a:t>共同・連携による物流</a:t>
            </a:r>
            <a:endParaRPr kumimoji="1" lang="ja-JP" altLang="en-US" sz="1000" dirty="0"/>
          </a:p>
        </p:txBody>
      </p:sp>
      <p:sp>
        <p:nvSpPr>
          <p:cNvPr id="90" name="右矢印 89"/>
          <p:cNvSpPr/>
          <p:nvPr/>
        </p:nvSpPr>
        <p:spPr>
          <a:xfrm rot="16200000">
            <a:off x="4727933" y="5088640"/>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右矢印 90"/>
          <p:cNvSpPr/>
          <p:nvPr/>
        </p:nvSpPr>
        <p:spPr>
          <a:xfrm rot="16200000">
            <a:off x="5162298" y="5084031"/>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右矢印 91"/>
          <p:cNvSpPr/>
          <p:nvPr/>
        </p:nvSpPr>
        <p:spPr>
          <a:xfrm rot="16200000">
            <a:off x="5604501" y="5084031"/>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右矢印 92"/>
          <p:cNvSpPr/>
          <p:nvPr/>
        </p:nvSpPr>
        <p:spPr>
          <a:xfrm rot="15082611">
            <a:off x="4708901" y="4230576"/>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右矢印 93"/>
          <p:cNvSpPr/>
          <p:nvPr/>
        </p:nvSpPr>
        <p:spPr>
          <a:xfrm rot="15752903">
            <a:off x="5029919" y="4209932"/>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右矢印 94"/>
          <p:cNvSpPr/>
          <p:nvPr/>
        </p:nvSpPr>
        <p:spPr>
          <a:xfrm rot="16548706">
            <a:off x="5350400" y="4209931"/>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右矢印 95"/>
          <p:cNvSpPr/>
          <p:nvPr/>
        </p:nvSpPr>
        <p:spPr>
          <a:xfrm rot="17452929">
            <a:off x="5655599" y="4224226"/>
            <a:ext cx="103496" cy="8862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テキスト ボックス 96"/>
          <p:cNvSpPr txBox="1"/>
          <p:nvPr/>
        </p:nvSpPr>
        <p:spPr>
          <a:xfrm>
            <a:off x="4517092" y="3757243"/>
            <a:ext cx="436559" cy="215444"/>
          </a:xfrm>
          <a:prstGeom prst="rect">
            <a:avLst/>
          </a:prstGeom>
          <a:noFill/>
        </p:spPr>
        <p:txBody>
          <a:bodyPr wrap="square" rtlCol="0">
            <a:spAutoFit/>
          </a:bodyPr>
          <a:lstStyle/>
          <a:p>
            <a:r>
              <a:rPr kumimoji="1" lang="ja-JP" altLang="en-US" sz="800" dirty="0" smtClean="0"/>
              <a:t>ａ店</a:t>
            </a:r>
            <a:endParaRPr kumimoji="1" lang="ja-JP" altLang="en-US" sz="800" dirty="0"/>
          </a:p>
        </p:txBody>
      </p:sp>
      <p:sp>
        <p:nvSpPr>
          <p:cNvPr id="98" name="テキスト ボックス 97"/>
          <p:cNvSpPr txBox="1"/>
          <p:nvPr/>
        </p:nvSpPr>
        <p:spPr>
          <a:xfrm>
            <a:off x="4868721" y="3757243"/>
            <a:ext cx="436559" cy="215444"/>
          </a:xfrm>
          <a:prstGeom prst="rect">
            <a:avLst/>
          </a:prstGeom>
          <a:noFill/>
        </p:spPr>
        <p:txBody>
          <a:bodyPr wrap="square" rtlCol="0">
            <a:spAutoFit/>
          </a:bodyPr>
          <a:lstStyle/>
          <a:p>
            <a:r>
              <a:rPr kumimoji="1" lang="ja-JP" altLang="en-US" sz="800" dirty="0" err="1" smtClean="0"/>
              <a:t>ｂ</a:t>
            </a:r>
            <a:r>
              <a:rPr kumimoji="1" lang="ja-JP" altLang="en-US" sz="800" dirty="0" smtClean="0"/>
              <a:t>店</a:t>
            </a:r>
            <a:endParaRPr kumimoji="1" lang="ja-JP" altLang="en-US" sz="800" dirty="0"/>
          </a:p>
        </p:txBody>
      </p:sp>
      <p:sp>
        <p:nvSpPr>
          <p:cNvPr id="99" name="テキスト ボックス 98"/>
          <p:cNvSpPr txBox="1"/>
          <p:nvPr/>
        </p:nvSpPr>
        <p:spPr>
          <a:xfrm>
            <a:off x="5249580" y="3762179"/>
            <a:ext cx="436559" cy="215444"/>
          </a:xfrm>
          <a:prstGeom prst="rect">
            <a:avLst/>
          </a:prstGeom>
          <a:noFill/>
        </p:spPr>
        <p:txBody>
          <a:bodyPr wrap="square" rtlCol="0">
            <a:spAutoFit/>
          </a:bodyPr>
          <a:lstStyle/>
          <a:p>
            <a:r>
              <a:rPr kumimoji="1" lang="ja-JP" altLang="en-US" sz="800" dirty="0" err="1" smtClean="0"/>
              <a:t>ｃ</a:t>
            </a:r>
            <a:r>
              <a:rPr kumimoji="1" lang="ja-JP" altLang="en-US" sz="800" dirty="0" smtClean="0"/>
              <a:t>店</a:t>
            </a:r>
            <a:endParaRPr kumimoji="1" lang="ja-JP" altLang="en-US" sz="800" dirty="0"/>
          </a:p>
        </p:txBody>
      </p:sp>
      <p:sp>
        <p:nvSpPr>
          <p:cNvPr id="100" name="テキスト ボックス 99"/>
          <p:cNvSpPr txBox="1"/>
          <p:nvPr/>
        </p:nvSpPr>
        <p:spPr>
          <a:xfrm>
            <a:off x="5582159" y="3762179"/>
            <a:ext cx="436559" cy="215444"/>
          </a:xfrm>
          <a:prstGeom prst="rect">
            <a:avLst/>
          </a:prstGeom>
          <a:noFill/>
        </p:spPr>
        <p:txBody>
          <a:bodyPr wrap="square" rtlCol="0">
            <a:spAutoFit/>
          </a:bodyPr>
          <a:lstStyle/>
          <a:p>
            <a:r>
              <a:rPr kumimoji="1" lang="ja-JP" altLang="en-US" sz="800" smtClean="0"/>
              <a:t>ｄ店</a:t>
            </a:r>
            <a:endParaRPr kumimoji="1" lang="ja-JP" altLang="en-US" sz="800" dirty="0"/>
          </a:p>
        </p:txBody>
      </p:sp>
      <p:sp>
        <p:nvSpPr>
          <p:cNvPr id="101" name="円/楕円 100"/>
          <p:cNvSpPr/>
          <p:nvPr/>
        </p:nvSpPr>
        <p:spPr>
          <a:xfrm>
            <a:off x="3652425" y="4890452"/>
            <a:ext cx="864667" cy="331246"/>
          </a:xfrm>
          <a:prstGeom prst="ellipse">
            <a:avLst/>
          </a:prstGeom>
          <a:solidFill>
            <a:schemeClr val="accent6">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800" b="1" dirty="0">
              <a:solidFill>
                <a:srgbClr val="FF0000"/>
              </a:solidFill>
            </a:endParaRPr>
          </a:p>
        </p:txBody>
      </p:sp>
      <p:sp>
        <p:nvSpPr>
          <p:cNvPr id="102" name="テキスト ボックス 101"/>
          <p:cNvSpPr txBox="1"/>
          <p:nvPr/>
        </p:nvSpPr>
        <p:spPr>
          <a:xfrm>
            <a:off x="3795834" y="4941947"/>
            <a:ext cx="595501" cy="230832"/>
          </a:xfrm>
          <a:prstGeom prst="rect">
            <a:avLst/>
          </a:prstGeom>
          <a:noFill/>
        </p:spPr>
        <p:txBody>
          <a:bodyPr wrap="square" rtlCol="0">
            <a:spAutoFit/>
          </a:bodyPr>
          <a:lstStyle/>
          <a:p>
            <a:r>
              <a:rPr kumimoji="1" lang="ja-JP" altLang="en-US" sz="900" b="1" dirty="0" smtClean="0">
                <a:solidFill>
                  <a:srgbClr val="FF0000"/>
                </a:solidFill>
              </a:rPr>
              <a:t>集約化</a:t>
            </a:r>
            <a:endParaRPr kumimoji="1" lang="ja-JP" altLang="en-US" sz="900" b="1" dirty="0">
              <a:solidFill>
                <a:srgbClr val="FF0000"/>
              </a:solidFill>
            </a:endParaRPr>
          </a:p>
        </p:txBody>
      </p:sp>
    </p:spTree>
    <p:extLst>
      <p:ext uri="{BB962C8B-B14F-4D97-AF65-F5344CB8AC3E}">
        <p14:creationId xmlns:p14="http://schemas.microsoft.com/office/powerpoint/2010/main" val="1725689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線コネクタ 17"/>
          <p:cNvCxnSpPr>
            <a:endCxn id="24" idx="2"/>
          </p:cNvCxnSpPr>
          <p:nvPr/>
        </p:nvCxnSpPr>
        <p:spPr>
          <a:xfrm flipV="1">
            <a:off x="4017904" y="4226171"/>
            <a:ext cx="178822" cy="31524"/>
          </a:xfrm>
          <a:prstGeom prst="line">
            <a:avLst/>
          </a:prstGeom>
          <a:ln>
            <a:solidFill>
              <a:srgbClr val="FF8080"/>
            </a:solidFill>
          </a:ln>
          <a:effectLst>
            <a:glow rad="139700">
              <a:schemeClr val="accent2">
                <a:satMod val="175000"/>
                <a:alpha val="50000"/>
              </a:schemeClr>
            </a:glow>
          </a:effectLst>
        </p:spPr>
        <p:style>
          <a:lnRef idx="1">
            <a:schemeClr val="accent1"/>
          </a:lnRef>
          <a:fillRef idx="0">
            <a:schemeClr val="accent1"/>
          </a:fillRef>
          <a:effectRef idx="0">
            <a:schemeClr val="accent1"/>
          </a:effectRef>
          <a:fontRef idx="minor">
            <a:schemeClr val="tx1"/>
          </a:fontRef>
        </p:style>
      </p:cxnSp>
      <p:cxnSp>
        <p:nvCxnSpPr>
          <p:cNvPr id="30" name="直線コネクタ 29"/>
          <p:cNvCxnSpPr>
            <a:endCxn id="31" idx="2"/>
          </p:cNvCxnSpPr>
          <p:nvPr/>
        </p:nvCxnSpPr>
        <p:spPr>
          <a:xfrm flipV="1">
            <a:off x="5201999" y="4081602"/>
            <a:ext cx="142955" cy="48101"/>
          </a:xfrm>
          <a:prstGeom prst="line">
            <a:avLst/>
          </a:prstGeom>
          <a:ln>
            <a:solidFill>
              <a:srgbClr val="FF8080"/>
            </a:solidFill>
          </a:ln>
          <a:effectLst>
            <a:glow rad="139700">
              <a:schemeClr val="accent2">
                <a:satMod val="175000"/>
                <a:alpha val="50000"/>
              </a:schemeClr>
            </a:glow>
          </a:effectLst>
        </p:spPr>
        <p:style>
          <a:lnRef idx="1">
            <a:schemeClr val="accent1"/>
          </a:lnRef>
          <a:fillRef idx="0">
            <a:schemeClr val="accent1"/>
          </a:fillRef>
          <a:effectRef idx="0">
            <a:schemeClr val="accent1"/>
          </a:effectRef>
          <a:fontRef idx="minor">
            <a:schemeClr val="tx1"/>
          </a:fontRef>
        </p:style>
      </p:cxnSp>
      <p:sp>
        <p:nvSpPr>
          <p:cNvPr id="24" name="円/楕円 23"/>
          <p:cNvSpPr/>
          <p:nvPr/>
        </p:nvSpPr>
        <p:spPr>
          <a:xfrm rot="21271127">
            <a:off x="4194411" y="3937275"/>
            <a:ext cx="1012676" cy="481061"/>
          </a:xfrm>
          <a:prstGeom prst="ellipse">
            <a:avLst/>
          </a:prstGeom>
          <a:solidFill>
            <a:srgbClr val="F1FFF4"/>
          </a:solidFill>
          <a:ln w="19050">
            <a:solidFill>
              <a:srgbClr val="669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43356" rIns="0" bIns="43356" rtlCol="0" anchor="ctr"/>
          <a:lstStyle/>
          <a:p>
            <a:pPr algn="ctr"/>
            <a:r>
              <a:rPr lang="ja-JP" altLang="en-US" sz="1300" dirty="0">
                <a:solidFill>
                  <a:schemeClr val="tx1"/>
                </a:solidFill>
                <a:latin typeface="HG丸ｺﾞｼｯｸM-PRO" pitchFamily="50" charset="-128"/>
                <a:ea typeface="HG丸ｺﾞｼｯｸM-PRO" pitchFamily="50" charset="-128"/>
              </a:rPr>
              <a:t>金融機関</a:t>
            </a:r>
          </a:p>
        </p:txBody>
      </p:sp>
      <p:sp>
        <p:nvSpPr>
          <p:cNvPr id="32" name="Freeform 175"/>
          <p:cNvSpPr>
            <a:spLocks/>
          </p:cNvSpPr>
          <p:nvPr/>
        </p:nvSpPr>
        <p:spPr bwMode="auto">
          <a:xfrm rot="13198359">
            <a:off x="5190367" y="3449753"/>
            <a:ext cx="447672" cy="349018"/>
          </a:xfrm>
          <a:custGeom>
            <a:avLst/>
            <a:gdLst/>
            <a:ahLst/>
            <a:cxnLst>
              <a:cxn ang="0">
                <a:pos x="18" y="241"/>
              </a:cxn>
              <a:cxn ang="0">
                <a:pos x="213" y="189"/>
              </a:cxn>
              <a:cxn ang="0">
                <a:pos x="121" y="0"/>
              </a:cxn>
              <a:cxn ang="0">
                <a:pos x="559" y="266"/>
              </a:cxn>
              <a:cxn ang="0">
                <a:pos x="275" y="610"/>
              </a:cxn>
              <a:cxn ang="0">
                <a:pos x="275" y="387"/>
              </a:cxn>
              <a:cxn ang="0">
                <a:pos x="0" y="370"/>
              </a:cxn>
              <a:cxn ang="0">
                <a:pos x="18" y="241"/>
              </a:cxn>
            </a:cxnLst>
            <a:rect l="0" t="0" r="r" b="b"/>
            <a:pathLst>
              <a:path w="559" h="610">
                <a:moveTo>
                  <a:pt x="18" y="241"/>
                </a:moveTo>
                <a:lnTo>
                  <a:pt x="213" y="189"/>
                </a:lnTo>
                <a:lnTo>
                  <a:pt x="121" y="0"/>
                </a:lnTo>
                <a:lnTo>
                  <a:pt x="559" y="266"/>
                </a:lnTo>
                <a:lnTo>
                  <a:pt x="275" y="610"/>
                </a:lnTo>
                <a:lnTo>
                  <a:pt x="275" y="387"/>
                </a:lnTo>
                <a:lnTo>
                  <a:pt x="0" y="370"/>
                </a:lnTo>
                <a:lnTo>
                  <a:pt x="18" y="241"/>
                </a:lnTo>
                <a:close/>
              </a:path>
            </a:pathLst>
          </a:custGeom>
          <a:gradFill>
            <a:gsLst>
              <a:gs pos="0">
                <a:srgbClr val="FF8080"/>
              </a:gs>
              <a:gs pos="100000">
                <a:srgbClr val="F1FFF4"/>
              </a:gs>
            </a:gsLst>
            <a:lin ang="5400000" scaled="0"/>
          </a:gradFill>
          <a:ln w="9525" cap="flat" cmpd="sng">
            <a:solidFill>
              <a:srgbClr val="6699FF"/>
            </a:solidFill>
            <a:prstDash val="solid"/>
            <a:round/>
            <a:headEnd/>
            <a:tailEnd/>
          </a:ln>
          <a:effectLst/>
        </p:spPr>
        <p:txBody>
          <a:bodyPr lIns="86713" tIns="43356" rIns="86713" bIns="43356" anchor="ctr"/>
          <a:lstStyle/>
          <a:p>
            <a:endParaRPr lang="ja-JP" altLang="en-US"/>
          </a:p>
        </p:txBody>
      </p:sp>
      <p:sp>
        <p:nvSpPr>
          <p:cNvPr id="26" name="Freeform 175"/>
          <p:cNvSpPr>
            <a:spLocks/>
          </p:cNvSpPr>
          <p:nvPr/>
        </p:nvSpPr>
        <p:spPr bwMode="auto">
          <a:xfrm rot="19800000">
            <a:off x="1314753" y="3395372"/>
            <a:ext cx="447672" cy="349018"/>
          </a:xfrm>
          <a:custGeom>
            <a:avLst/>
            <a:gdLst/>
            <a:ahLst/>
            <a:cxnLst>
              <a:cxn ang="0">
                <a:pos x="18" y="241"/>
              </a:cxn>
              <a:cxn ang="0">
                <a:pos x="213" y="189"/>
              </a:cxn>
              <a:cxn ang="0">
                <a:pos x="121" y="0"/>
              </a:cxn>
              <a:cxn ang="0">
                <a:pos x="559" y="266"/>
              </a:cxn>
              <a:cxn ang="0">
                <a:pos x="275" y="610"/>
              </a:cxn>
              <a:cxn ang="0">
                <a:pos x="275" y="387"/>
              </a:cxn>
              <a:cxn ang="0">
                <a:pos x="0" y="370"/>
              </a:cxn>
              <a:cxn ang="0">
                <a:pos x="18" y="241"/>
              </a:cxn>
            </a:cxnLst>
            <a:rect l="0" t="0" r="r" b="b"/>
            <a:pathLst>
              <a:path w="559" h="610">
                <a:moveTo>
                  <a:pt x="18" y="241"/>
                </a:moveTo>
                <a:lnTo>
                  <a:pt x="213" y="189"/>
                </a:lnTo>
                <a:lnTo>
                  <a:pt x="121" y="0"/>
                </a:lnTo>
                <a:lnTo>
                  <a:pt x="559" y="266"/>
                </a:lnTo>
                <a:lnTo>
                  <a:pt x="275" y="610"/>
                </a:lnTo>
                <a:lnTo>
                  <a:pt x="275" y="387"/>
                </a:lnTo>
                <a:lnTo>
                  <a:pt x="0" y="370"/>
                </a:lnTo>
                <a:lnTo>
                  <a:pt x="18" y="241"/>
                </a:lnTo>
                <a:close/>
              </a:path>
            </a:pathLst>
          </a:custGeom>
          <a:gradFill>
            <a:gsLst>
              <a:gs pos="0">
                <a:srgbClr val="FF8080"/>
              </a:gs>
              <a:gs pos="100000">
                <a:srgbClr val="F1FFF4"/>
              </a:gs>
            </a:gsLst>
            <a:lin ang="5400000" scaled="0"/>
          </a:gradFill>
          <a:ln w="9525" cap="flat" cmpd="sng">
            <a:solidFill>
              <a:srgbClr val="6699FF"/>
            </a:solidFill>
            <a:prstDash val="solid"/>
            <a:round/>
            <a:headEnd/>
            <a:tailEnd/>
          </a:ln>
          <a:effectLst/>
        </p:spPr>
        <p:txBody>
          <a:bodyPr lIns="86713" tIns="43356" rIns="86713" bIns="43356" anchor="ctr"/>
          <a:lstStyle/>
          <a:p>
            <a:endParaRPr lang="ja-JP" altLang="en-US"/>
          </a:p>
        </p:txBody>
      </p:sp>
      <p:sp>
        <p:nvSpPr>
          <p:cNvPr id="10" name="正方形/長方形 3"/>
          <p:cNvSpPr>
            <a:spLocks noChangeArrowheads="1"/>
          </p:cNvSpPr>
          <p:nvPr/>
        </p:nvSpPr>
        <p:spPr bwMode="auto">
          <a:xfrm>
            <a:off x="725888" y="6154815"/>
            <a:ext cx="5418089" cy="3590110"/>
          </a:xfrm>
          <a:prstGeom prst="rect">
            <a:avLst/>
          </a:prstGeom>
          <a:noFill/>
          <a:ln w="31750" algn="ctr">
            <a:noFill/>
            <a:miter lim="800000"/>
            <a:headEnd/>
            <a:tailEnd/>
          </a:ln>
        </p:spPr>
        <p:txBody>
          <a:bodyPr lIns="91429" tIns="45715" rIns="91429" bIns="45715" anchor="ctr"/>
          <a:lstStyle/>
          <a:p>
            <a:pPr algn="ctr" defTabSz="912813">
              <a:defRPr/>
            </a:pPr>
            <a:endParaRPr lang="ja-JP" altLang="en-US" sz="1200">
              <a:solidFill>
                <a:srgbClr val="FFFFFF"/>
              </a:solidFill>
            </a:endParaRPr>
          </a:p>
        </p:txBody>
      </p:sp>
      <p:sp>
        <p:nvSpPr>
          <p:cNvPr id="5" name="角丸四角形 512"/>
          <p:cNvSpPr>
            <a:spLocks noChangeArrowheads="1"/>
          </p:cNvSpPr>
          <p:nvPr/>
        </p:nvSpPr>
        <p:spPr bwMode="auto">
          <a:xfrm>
            <a:off x="14961" y="0"/>
            <a:ext cx="6798414" cy="720279"/>
          </a:xfrm>
          <a:prstGeom prst="roundRect">
            <a:avLst>
              <a:gd name="adj" fmla="val 2111"/>
            </a:avLst>
          </a:prstGeom>
          <a:gradFill rotWithShape="1">
            <a:gsLst>
              <a:gs pos="0">
                <a:schemeClr val="accent5"/>
              </a:gs>
              <a:gs pos="50000">
                <a:srgbClr val="FFFFFF"/>
              </a:gs>
              <a:gs pos="100000">
                <a:schemeClr val="accent5"/>
              </a:gs>
            </a:gsLst>
            <a:lin ang="5400000" scaled="1"/>
          </a:gradFill>
          <a:ln w="12700" algn="ctr">
            <a:solidFill>
              <a:schemeClr val="accent5"/>
            </a:solidFill>
            <a:round/>
            <a:headEnd/>
            <a:tailEnd/>
          </a:ln>
        </p:spPr>
        <p:txBody>
          <a:bodyPr anchor="ctr"/>
          <a:lstStyle/>
          <a:p>
            <a:pPr>
              <a:defRPr/>
            </a:pPr>
            <a:r>
              <a:rPr lang="ja-JP" altLang="en-US" sz="2400" b="1" dirty="0" smtClean="0">
                <a:effectLst>
                  <a:outerShdw blurRad="38100" dist="38100" dir="2700000" algn="tl">
                    <a:srgbClr val="C0C0C0"/>
                  </a:outerShdw>
                </a:effectLst>
                <a:latin typeface="HG丸ｺﾞｼｯｸM-PRO" pitchFamily="50" charset="-128"/>
                <a:ea typeface="HG丸ｺﾞｼｯｸM-PRO" pitchFamily="50" charset="-128"/>
              </a:rPr>
              <a:t>２</a:t>
            </a:r>
            <a:r>
              <a:rPr lang="en-US" altLang="ja-JP" sz="2400" b="1" dirty="0" smtClean="0">
                <a:effectLst>
                  <a:outerShdw blurRad="38100" dist="38100" dir="2700000" algn="tl">
                    <a:srgbClr val="C0C0C0"/>
                  </a:outerShdw>
                </a:effectLst>
                <a:latin typeface="HG丸ｺﾞｼｯｸM-PRO" pitchFamily="50" charset="-128"/>
                <a:ea typeface="HG丸ｺﾞｼｯｸM-PRO" pitchFamily="50" charset="-128"/>
              </a:rPr>
              <a:t>.  </a:t>
            </a:r>
            <a:r>
              <a:rPr lang="ja-JP" altLang="en-US" sz="2400" b="1" dirty="0" smtClean="0">
                <a:effectLst>
                  <a:outerShdw blurRad="38100" dist="38100" dir="2700000" algn="tl">
                    <a:srgbClr val="C0C0C0"/>
                  </a:outerShdw>
                </a:effectLst>
                <a:latin typeface="HG丸ｺﾞｼｯｸM-PRO" pitchFamily="50" charset="-128"/>
                <a:ea typeface="HG丸ｺﾞｼｯｸM-PRO" pitchFamily="50" charset="-128"/>
              </a:rPr>
              <a:t>産業連携ネットワ－クの設立について</a:t>
            </a:r>
            <a:endParaRPr lang="ja-JP" altLang="en-US" sz="2400" b="1" dirty="0">
              <a:effectLst>
                <a:outerShdw blurRad="38100" dist="38100" dir="2700000" algn="tl">
                  <a:srgbClr val="C0C0C0"/>
                </a:outerShdw>
              </a:effectLst>
              <a:latin typeface="HG丸ｺﾞｼｯｸM-PRO" pitchFamily="50" charset="-128"/>
              <a:ea typeface="HG丸ｺﾞｼｯｸM-PRO" pitchFamily="50" charset="-128"/>
            </a:endParaRPr>
          </a:p>
        </p:txBody>
      </p:sp>
      <p:sp>
        <p:nvSpPr>
          <p:cNvPr id="6" name="テキスト ボックス 5"/>
          <p:cNvSpPr txBox="1"/>
          <p:nvPr/>
        </p:nvSpPr>
        <p:spPr>
          <a:xfrm>
            <a:off x="75752" y="792287"/>
            <a:ext cx="3209233"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産業連携ネットワ－クの設立　　　　　　　　</a:t>
            </a:r>
            <a:endParaRPr lang="ja-JP" altLang="en-US" b="1" dirty="0">
              <a:solidFill>
                <a:srgbClr val="0033CC"/>
              </a:solidFill>
              <a:latin typeface="+mj-ea"/>
            </a:endParaRPr>
          </a:p>
        </p:txBody>
      </p:sp>
      <p:sp>
        <p:nvSpPr>
          <p:cNvPr id="8" name="正方形/長方形 3"/>
          <p:cNvSpPr>
            <a:spLocks noChangeArrowheads="1"/>
          </p:cNvSpPr>
          <p:nvPr/>
        </p:nvSpPr>
        <p:spPr bwMode="auto">
          <a:xfrm>
            <a:off x="725888" y="4824735"/>
            <a:ext cx="5418089" cy="3590110"/>
          </a:xfrm>
          <a:prstGeom prst="rect">
            <a:avLst/>
          </a:prstGeom>
          <a:noFill/>
          <a:ln w="31750" algn="ctr">
            <a:noFill/>
            <a:miter lim="800000"/>
            <a:headEnd/>
            <a:tailEnd/>
          </a:ln>
        </p:spPr>
        <p:txBody>
          <a:bodyPr lIns="91429" tIns="45715" rIns="91429" bIns="45715" anchor="ctr"/>
          <a:lstStyle/>
          <a:p>
            <a:pPr algn="ctr" defTabSz="912813">
              <a:defRPr/>
            </a:pPr>
            <a:endParaRPr lang="ja-JP" altLang="en-US" sz="1200">
              <a:solidFill>
                <a:srgbClr val="FFFFFF"/>
              </a:solidFill>
            </a:endParaRPr>
          </a:p>
        </p:txBody>
      </p:sp>
      <p:sp>
        <p:nvSpPr>
          <p:cNvPr id="12" name="テキスト ボックス 11"/>
          <p:cNvSpPr txBox="1"/>
          <p:nvPr/>
        </p:nvSpPr>
        <p:spPr>
          <a:xfrm>
            <a:off x="14961" y="5170981"/>
            <a:ext cx="6957392" cy="1569660"/>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　産業連携ネットワ－クは、多様な産業の連携・協働により新たなビジネスの創出や課題解決等を行うという本会の趣旨に賛同する企業や団体、個人等から構成されます。６次産業化等に関する農林水産省からの情報提供や会員間の情報共有を行うほか、会員からの自由な課題や事業の提案等に基づき、同じ関心を持つ会員をメンバ－とした検討部会の設置やプロジェクトの実施等を行います。</a:t>
            </a:r>
            <a:endParaRPr kumimoji="1" lang="ja-JP" altLang="en-US" sz="1600" dirty="0">
              <a:latin typeface="HG丸ｺﾞｼｯｸM-PRO" pitchFamily="50" charset="-128"/>
              <a:ea typeface="HG丸ｺﾞｼｯｸM-PRO" pitchFamily="50" charset="-128"/>
            </a:endParaRPr>
          </a:p>
        </p:txBody>
      </p:sp>
      <p:cxnSp>
        <p:nvCxnSpPr>
          <p:cNvPr id="16" name="直線コネクタ 15"/>
          <p:cNvCxnSpPr/>
          <p:nvPr/>
        </p:nvCxnSpPr>
        <p:spPr>
          <a:xfrm>
            <a:off x="1538590" y="4010599"/>
            <a:ext cx="265513" cy="147752"/>
          </a:xfrm>
          <a:prstGeom prst="line">
            <a:avLst/>
          </a:prstGeom>
          <a:ln>
            <a:solidFill>
              <a:srgbClr val="FF8080"/>
            </a:solidFill>
          </a:ln>
          <a:effectLst>
            <a:glow rad="139700">
              <a:schemeClr val="accent2">
                <a:satMod val="175000"/>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2764068" y="4274714"/>
            <a:ext cx="223250" cy="0"/>
          </a:xfrm>
          <a:prstGeom prst="line">
            <a:avLst/>
          </a:prstGeom>
          <a:ln>
            <a:solidFill>
              <a:srgbClr val="FF8080"/>
            </a:solidFill>
          </a:ln>
          <a:effectLst>
            <a:glow rad="139700">
              <a:schemeClr val="accent2">
                <a:satMod val="175000"/>
                <a:alpha val="50000"/>
              </a:schemeClr>
            </a:glow>
          </a:effectLst>
        </p:spPr>
        <p:style>
          <a:lnRef idx="1">
            <a:schemeClr val="accent1"/>
          </a:lnRef>
          <a:fillRef idx="0">
            <a:schemeClr val="accent1"/>
          </a:fillRef>
          <a:effectRef idx="0">
            <a:schemeClr val="accent1"/>
          </a:effectRef>
          <a:fontRef idx="minor">
            <a:schemeClr val="tx1"/>
          </a:fontRef>
        </p:style>
      </p:cxnSp>
      <p:sp>
        <p:nvSpPr>
          <p:cNvPr id="19" name="Freeform 142"/>
          <p:cNvSpPr>
            <a:spLocks/>
          </p:cNvSpPr>
          <p:nvPr/>
        </p:nvSpPr>
        <p:spPr bwMode="auto">
          <a:xfrm>
            <a:off x="1049690" y="2735908"/>
            <a:ext cx="4858011" cy="1047053"/>
          </a:xfrm>
          <a:custGeom>
            <a:avLst/>
            <a:gdLst/>
            <a:ahLst/>
            <a:cxnLst>
              <a:cxn ang="0">
                <a:pos x="275" y="245"/>
              </a:cxn>
              <a:cxn ang="0">
                <a:pos x="238" y="260"/>
              </a:cxn>
              <a:cxn ang="0">
                <a:pos x="216" y="293"/>
              </a:cxn>
              <a:cxn ang="0">
                <a:pos x="177" y="286"/>
              </a:cxn>
              <a:cxn ang="0">
                <a:pos x="140" y="301"/>
              </a:cxn>
              <a:cxn ang="0">
                <a:pos x="111" y="274"/>
              </a:cxn>
              <a:cxn ang="0">
                <a:pos x="72" y="267"/>
              </a:cxn>
              <a:cxn ang="0">
                <a:pos x="62" y="228"/>
              </a:cxn>
              <a:cxn ang="0">
                <a:pos x="33" y="201"/>
              </a:cxn>
              <a:cxn ang="0">
                <a:pos x="45" y="163"/>
              </a:cxn>
              <a:cxn ang="0">
                <a:pos x="36" y="125"/>
              </a:cxn>
              <a:cxn ang="0">
                <a:pos x="67" y="100"/>
              </a:cxn>
              <a:cxn ang="0">
                <a:pos x="79" y="62"/>
              </a:cxn>
              <a:cxn ang="0">
                <a:pos x="119" y="58"/>
              </a:cxn>
              <a:cxn ang="0">
                <a:pos x="150" y="33"/>
              </a:cxn>
              <a:cxn ang="0">
                <a:pos x="185" y="51"/>
              </a:cxn>
              <a:cxn ang="0">
                <a:pos x="225" y="47"/>
              </a:cxn>
              <a:cxn ang="0">
                <a:pos x="245" y="81"/>
              </a:cxn>
              <a:cxn ang="0">
                <a:pos x="281" y="99"/>
              </a:cxn>
              <a:cxn ang="0">
                <a:pos x="279" y="138"/>
              </a:cxn>
              <a:cxn ang="0">
                <a:pos x="299" y="173"/>
              </a:cxn>
              <a:cxn ang="0">
                <a:pos x="277" y="205"/>
              </a:cxn>
              <a:cxn ang="0">
                <a:pos x="275" y="245"/>
              </a:cxn>
            </a:cxnLst>
            <a:rect l="0" t="0" r="r" b="b"/>
            <a:pathLst>
              <a:path w="332" h="334">
                <a:moveTo>
                  <a:pt x="275" y="245"/>
                </a:moveTo>
                <a:cubicBezTo>
                  <a:pt x="302" y="264"/>
                  <a:pt x="256" y="283"/>
                  <a:pt x="238" y="260"/>
                </a:cubicBezTo>
                <a:cubicBezTo>
                  <a:pt x="256" y="283"/>
                  <a:pt x="228" y="324"/>
                  <a:pt x="216" y="293"/>
                </a:cubicBezTo>
                <a:cubicBezTo>
                  <a:pt x="228" y="324"/>
                  <a:pt x="179" y="315"/>
                  <a:pt x="177" y="286"/>
                </a:cubicBezTo>
                <a:cubicBezTo>
                  <a:pt x="179" y="315"/>
                  <a:pt x="133" y="334"/>
                  <a:pt x="140" y="301"/>
                </a:cubicBezTo>
                <a:cubicBezTo>
                  <a:pt x="133" y="334"/>
                  <a:pt x="97" y="300"/>
                  <a:pt x="111" y="274"/>
                </a:cubicBezTo>
                <a:cubicBezTo>
                  <a:pt x="97" y="300"/>
                  <a:pt x="48" y="291"/>
                  <a:pt x="72" y="267"/>
                </a:cubicBezTo>
                <a:cubicBezTo>
                  <a:pt x="48" y="291"/>
                  <a:pt x="36" y="243"/>
                  <a:pt x="62" y="228"/>
                </a:cubicBezTo>
                <a:cubicBezTo>
                  <a:pt x="36" y="243"/>
                  <a:pt x="0" y="209"/>
                  <a:pt x="33" y="201"/>
                </a:cubicBezTo>
                <a:cubicBezTo>
                  <a:pt x="0" y="209"/>
                  <a:pt x="16" y="162"/>
                  <a:pt x="45" y="163"/>
                </a:cubicBezTo>
                <a:cubicBezTo>
                  <a:pt x="16" y="162"/>
                  <a:pt x="3" y="114"/>
                  <a:pt x="36" y="125"/>
                </a:cubicBezTo>
                <a:cubicBezTo>
                  <a:pt x="3" y="114"/>
                  <a:pt x="42" y="83"/>
                  <a:pt x="67" y="100"/>
                </a:cubicBezTo>
                <a:cubicBezTo>
                  <a:pt x="42" y="83"/>
                  <a:pt x="58" y="36"/>
                  <a:pt x="79" y="62"/>
                </a:cubicBezTo>
                <a:cubicBezTo>
                  <a:pt x="58" y="36"/>
                  <a:pt x="107" y="31"/>
                  <a:pt x="119" y="58"/>
                </a:cubicBezTo>
                <a:cubicBezTo>
                  <a:pt x="107" y="31"/>
                  <a:pt x="146" y="0"/>
                  <a:pt x="150" y="33"/>
                </a:cubicBezTo>
                <a:cubicBezTo>
                  <a:pt x="146" y="0"/>
                  <a:pt x="190" y="22"/>
                  <a:pt x="185" y="51"/>
                </a:cubicBezTo>
                <a:cubicBezTo>
                  <a:pt x="190" y="22"/>
                  <a:pt x="239" y="17"/>
                  <a:pt x="225" y="47"/>
                </a:cubicBezTo>
                <a:cubicBezTo>
                  <a:pt x="239" y="17"/>
                  <a:pt x="264" y="60"/>
                  <a:pt x="245" y="81"/>
                </a:cubicBezTo>
                <a:cubicBezTo>
                  <a:pt x="264" y="60"/>
                  <a:pt x="309" y="82"/>
                  <a:pt x="281" y="99"/>
                </a:cubicBezTo>
                <a:cubicBezTo>
                  <a:pt x="309" y="82"/>
                  <a:pt x="307" y="131"/>
                  <a:pt x="279" y="138"/>
                </a:cubicBezTo>
                <a:cubicBezTo>
                  <a:pt x="307" y="131"/>
                  <a:pt x="332" y="174"/>
                  <a:pt x="299" y="173"/>
                </a:cubicBezTo>
                <a:cubicBezTo>
                  <a:pt x="332" y="174"/>
                  <a:pt x="304" y="215"/>
                  <a:pt x="277" y="205"/>
                </a:cubicBezTo>
                <a:cubicBezTo>
                  <a:pt x="304" y="215"/>
                  <a:pt x="302" y="264"/>
                  <a:pt x="275" y="245"/>
                </a:cubicBezTo>
                <a:close/>
              </a:path>
            </a:pathLst>
          </a:custGeom>
          <a:solidFill>
            <a:srgbClr val="FFCCCC"/>
          </a:solidFill>
          <a:ln w="12700" cap="flat">
            <a:solidFill>
              <a:srgbClr val="FF8080"/>
            </a:solidFill>
            <a:prstDash val="solid"/>
            <a:miter lim="800000"/>
            <a:headEnd/>
            <a:tailEnd/>
          </a:ln>
        </p:spPr>
        <p:txBody>
          <a:bodyPr lIns="86713" tIns="43356" rIns="86713" bIns="43356" anchor="ctr" anchorCtr="0"/>
          <a:lstStyle/>
          <a:p>
            <a:pPr algn="ctr"/>
            <a:r>
              <a:rPr lang="ja-JP" altLang="en-US" sz="1300" spc="569" dirty="0">
                <a:solidFill>
                  <a:srgbClr val="C00000"/>
                </a:solidFill>
                <a:latin typeface="HGS創英角ｺﾞｼｯｸUB" pitchFamily="50" charset="-128"/>
                <a:ea typeface="HGS創英角ｺﾞｼｯｸUB" pitchFamily="50" charset="-128"/>
              </a:rPr>
              <a:t>多様なステークホルダーの取組</a:t>
            </a:r>
            <a:endParaRPr lang="en-US" altLang="ja-JP" sz="1300" spc="569" dirty="0">
              <a:solidFill>
                <a:srgbClr val="C00000"/>
              </a:solidFill>
              <a:latin typeface="HGS創英角ｺﾞｼｯｸUB" pitchFamily="50" charset="-128"/>
              <a:ea typeface="HGS創英角ｺﾞｼｯｸUB" pitchFamily="50" charset="-128"/>
            </a:endParaRPr>
          </a:p>
          <a:p>
            <a:pPr algn="ctr"/>
            <a:r>
              <a:rPr lang="ja-JP" altLang="en-US" sz="1300" spc="569" dirty="0">
                <a:solidFill>
                  <a:srgbClr val="C00000"/>
                </a:solidFill>
                <a:latin typeface="HGS創英角ｺﾞｼｯｸUB" pitchFamily="50" charset="-128"/>
                <a:ea typeface="HGS創英角ｺﾞｼｯｸUB" pitchFamily="50" charset="-128"/>
              </a:rPr>
              <a:t>による知恵の結集</a:t>
            </a:r>
          </a:p>
        </p:txBody>
      </p:sp>
      <p:sp>
        <p:nvSpPr>
          <p:cNvPr id="20" name="正方形/長方形 19"/>
          <p:cNvSpPr/>
          <p:nvPr/>
        </p:nvSpPr>
        <p:spPr>
          <a:xfrm>
            <a:off x="1772816" y="2512439"/>
            <a:ext cx="3357742" cy="418821"/>
          </a:xfrm>
          <a:prstGeom prst="rect">
            <a:avLst/>
          </a:prstGeom>
          <a:solidFill>
            <a:srgbClr val="F1FFF4"/>
          </a:solidFill>
          <a:ln w="57150">
            <a:solidFill>
              <a:srgbClr val="00B05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713" tIns="43356" rIns="86713" bIns="43356" rtlCol="0" anchor="ctr"/>
          <a:lstStyle/>
          <a:p>
            <a:pPr algn="ctr"/>
            <a:r>
              <a:rPr lang="ja-JP" altLang="en-US" sz="1900" dirty="0">
                <a:solidFill>
                  <a:srgbClr val="009090"/>
                </a:solidFill>
                <a:latin typeface="Meiryo UI" pitchFamily="50" charset="-128"/>
                <a:ea typeface="Meiryo UI" pitchFamily="50" charset="-128"/>
                <a:cs typeface="Meiryo UI" pitchFamily="50" charset="-128"/>
              </a:rPr>
              <a:t>農林漁業の成長産業化</a:t>
            </a:r>
          </a:p>
        </p:txBody>
      </p:sp>
      <p:sp>
        <p:nvSpPr>
          <p:cNvPr id="21" name="円/楕円 20"/>
          <p:cNvSpPr/>
          <p:nvPr/>
        </p:nvSpPr>
        <p:spPr>
          <a:xfrm rot="2173570">
            <a:off x="641520" y="3523898"/>
            <a:ext cx="1012676" cy="481061"/>
          </a:xfrm>
          <a:prstGeom prst="ellipse">
            <a:avLst/>
          </a:prstGeom>
          <a:solidFill>
            <a:srgbClr val="F1FFF4"/>
          </a:solidFill>
          <a:ln w="19050">
            <a:solidFill>
              <a:srgbClr val="669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43356" rIns="0" bIns="43356" rtlCol="0" anchor="ctr"/>
          <a:lstStyle/>
          <a:p>
            <a:pPr algn="ctr"/>
            <a:r>
              <a:rPr lang="ja-JP" altLang="en-US" sz="1300" dirty="0">
                <a:solidFill>
                  <a:schemeClr val="tx1"/>
                </a:solidFill>
                <a:latin typeface="HG丸ｺﾞｼｯｸM-PRO" pitchFamily="50" charset="-128"/>
                <a:ea typeface="HG丸ｺﾞｼｯｸM-PRO" pitchFamily="50" charset="-128"/>
              </a:rPr>
              <a:t>消費者</a:t>
            </a:r>
          </a:p>
        </p:txBody>
      </p:sp>
      <p:sp>
        <p:nvSpPr>
          <p:cNvPr id="22" name="円/楕円 21"/>
          <p:cNvSpPr/>
          <p:nvPr/>
        </p:nvSpPr>
        <p:spPr>
          <a:xfrm rot="438095">
            <a:off x="1724928" y="3937274"/>
            <a:ext cx="1012676" cy="481061"/>
          </a:xfrm>
          <a:prstGeom prst="ellipse">
            <a:avLst/>
          </a:prstGeom>
          <a:solidFill>
            <a:srgbClr val="F1FFF4"/>
          </a:solidFill>
          <a:ln w="19050">
            <a:solidFill>
              <a:srgbClr val="669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43356" rIns="0" bIns="43356" rtlCol="0" anchor="ctr"/>
          <a:lstStyle/>
          <a:p>
            <a:pPr algn="ctr"/>
            <a:r>
              <a:rPr lang="ja-JP" altLang="en-US" sz="1300" dirty="0">
                <a:solidFill>
                  <a:schemeClr val="tx1"/>
                </a:solidFill>
                <a:latin typeface="HG丸ｺﾞｼｯｸM-PRO" pitchFamily="50" charset="-128"/>
                <a:ea typeface="HG丸ｺﾞｼｯｸM-PRO" pitchFamily="50" charset="-128"/>
              </a:rPr>
              <a:t>産業界</a:t>
            </a:r>
          </a:p>
        </p:txBody>
      </p:sp>
      <p:sp>
        <p:nvSpPr>
          <p:cNvPr id="23" name="円/楕円 22"/>
          <p:cNvSpPr/>
          <p:nvPr/>
        </p:nvSpPr>
        <p:spPr>
          <a:xfrm rot="21600000">
            <a:off x="3005228" y="4034183"/>
            <a:ext cx="1012676" cy="481061"/>
          </a:xfrm>
          <a:prstGeom prst="ellipse">
            <a:avLst/>
          </a:prstGeom>
          <a:solidFill>
            <a:srgbClr val="F1FFF4"/>
          </a:solidFill>
          <a:ln w="19050">
            <a:solidFill>
              <a:srgbClr val="669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43356" rIns="0" bIns="43356" rtlCol="0" anchor="ctr"/>
          <a:lstStyle/>
          <a:p>
            <a:pPr algn="ctr"/>
            <a:r>
              <a:rPr lang="ja-JP" altLang="en-US" sz="1300" dirty="0">
                <a:solidFill>
                  <a:schemeClr val="tx1"/>
                </a:solidFill>
                <a:latin typeface="HG丸ｺﾞｼｯｸM-PRO" pitchFamily="50" charset="-128"/>
                <a:ea typeface="HG丸ｺﾞｼｯｸM-PRO" pitchFamily="50" charset="-128"/>
              </a:rPr>
              <a:t>農林水産業界</a:t>
            </a:r>
          </a:p>
        </p:txBody>
      </p:sp>
      <p:sp>
        <p:nvSpPr>
          <p:cNvPr id="25" name="テキスト ボックス 24"/>
          <p:cNvSpPr txBox="1"/>
          <p:nvPr/>
        </p:nvSpPr>
        <p:spPr>
          <a:xfrm>
            <a:off x="1844257" y="4470380"/>
            <a:ext cx="3357742" cy="349169"/>
          </a:xfrm>
          <a:prstGeom prst="rect">
            <a:avLst/>
          </a:prstGeom>
          <a:noFill/>
        </p:spPr>
        <p:txBody>
          <a:bodyPr wrap="square" lIns="86713" tIns="43356" rIns="86713" bIns="43356" rtlCol="0">
            <a:spAutoFit/>
          </a:bodyPr>
          <a:lstStyle/>
          <a:p>
            <a:pPr algn="ctr"/>
            <a:r>
              <a:rPr kumimoji="1" lang="ja-JP" altLang="en-US" b="1" dirty="0" smtClean="0">
                <a:solidFill>
                  <a:srgbClr val="FF8080"/>
                </a:solidFill>
                <a:latin typeface="HG丸ｺﾞｼｯｸM-PRO" pitchFamily="50" charset="-128"/>
                <a:ea typeface="HG丸ｺﾞｼｯｸM-PRO" pitchFamily="50" charset="-128"/>
              </a:rPr>
              <a:t>ネ ッ ト ワ </a:t>
            </a:r>
            <a:r>
              <a:rPr kumimoji="1" lang="ja-JP" altLang="en-US" b="1" dirty="0" err="1" smtClean="0">
                <a:solidFill>
                  <a:srgbClr val="FF8080"/>
                </a:solidFill>
                <a:latin typeface="HG丸ｺﾞｼｯｸM-PRO" pitchFamily="50" charset="-128"/>
                <a:ea typeface="HG丸ｺﾞｼｯｸM-PRO" pitchFamily="50" charset="-128"/>
              </a:rPr>
              <a:t>ー</a:t>
            </a:r>
            <a:r>
              <a:rPr kumimoji="1" lang="ja-JP" altLang="en-US" b="1" dirty="0" smtClean="0">
                <a:solidFill>
                  <a:srgbClr val="FF8080"/>
                </a:solidFill>
                <a:latin typeface="HG丸ｺﾞｼｯｸM-PRO" pitchFamily="50" charset="-128"/>
                <a:ea typeface="HG丸ｺﾞｼｯｸM-PRO" pitchFamily="50" charset="-128"/>
              </a:rPr>
              <a:t> ク の 構 築</a:t>
            </a:r>
            <a:endParaRPr kumimoji="1" lang="ja-JP" altLang="en-US" b="1" dirty="0">
              <a:solidFill>
                <a:srgbClr val="FF8080"/>
              </a:solidFill>
              <a:latin typeface="HG丸ｺﾞｼｯｸM-PRO" pitchFamily="50" charset="-128"/>
              <a:ea typeface="HG丸ｺﾞｼｯｸM-PRO" pitchFamily="50" charset="-128"/>
            </a:endParaRPr>
          </a:p>
        </p:txBody>
      </p:sp>
      <p:sp>
        <p:nvSpPr>
          <p:cNvPr id="27" name="Freeform 175"/>
          <p:cNvSpPr>
            <a:spLocks/>
          </p:cNvSpPr>
          <p:nvPr/>
        </p:nvSpPr>
        <p:spPr bwMode="auto">
          <a:xfrm rot="17115807">
            <a:off x="2236960" y="3597462"/>
            <a:ext cx="380615" cy="357207"/>
          </a:xfrm>
          <a:custGeom>
            <a:avLst/>
            <a:gdLst/>
            <a:ahLst/>
            <a:cxnLst>
              <a:cxn ang="0">
                <a:pos x="18" y="241"/>
              </a:cxn>
              <a:cxn ang="0">
                <a:pos x="213" y="189"/>
              </a:cxn>
              <a:cxn ang="0">
                <a:pos x="121" y="0"/>
              </a:cxn>
              <a:cxn ang="0">
                <a:pos x="559" y="266"/>
              </a:cxn>
              <a:cxn ang="0">
                <a:pos x="275" y="610"/>
              </a:cxn>
              <a:cxn ang="0">
                <a:pos x="275" y="387"/>
              </a:cxn>
              <a:cxn ang="0">
                <a:pos x="0" y="370"/>
              </a:cxn>
              <a:cxn ang="0">
                <a:pos x="18" y="241"/>
              </a:cxn>
            </a:cxnLst>
            <a:rect l="0" t="0" r="r" b="b"/>
            <a:pathLst>
              <a:path w="559" h="610">
                <a:moveTo>
                  <a:pt x="18" y="241"/>
                </a:moveTo>
                <a:lnTo>
                  <a:pt x="213" y="189"/>
                </a:lnTo>
                <a:lnTo>
                  <a:pt x="121" y="0"/>
                </a:lnTo>
                <a:lnTo>
                  <a:pt x="559" y="266"/>
                </a:lnTo>
                <a:lnTo>
                  <a:pt x="275" y="610"/>
                </a:lnTo>
                <a:lnTo>
                  <a:pt x="275" y="387"/>
                </a:lnTo>
                <a:lnTo>
                  <a:pt x="0" y="370"/>
                </a:lnTo>
                <a:lnTo>
                  <a:pt x="18" y="241"/>
                </a:lnTo>
                <a:close/>
              </a:path>
            </a:pathLst>
          </a:custGeom>
          <a:gradFill>
            <a:gsLst>
              <a:gs pos="0">
                <a:srgbClr val="FF8080"/>
              </a:gs>
              <a:gs pos="100000">
                <a:srgbClr val="F1FFF4"/>
              </a:gs>
            </a:gsLst>
            <a:lin ang="5400000" scaled="0"/>
          </a:gradFill>
          <a:ln w="9525" cap="flat" cmpd="sng">
            <a:solidFill>
              <a:srgbClr val="6699FF"/>
            </a:solidFill>
            <a:prstDash val="solid"/>
            <a:round/>
            <a:headEnd/>
            <a:tailEnd/>
          </a:ln>
          <a:effectLst/>
        </p:spPr>
        <p:txBody>
          <a:bodyPr lIns="86713" tIns="43356" rIns="86713" bIns="43356" anchor="ctr"/>
          <a:lstStyle/>
          <a:p>
            <a:endParaRPr lang="ja-JP" altLang="en-US"/>
          </a:p>
        </p:txBody>
      </p:sp>
      <p:sp>
        <p:nvSpPr>
          <p:cNvPr id="28" name="Freeform 175"/>
          <p:cNvSpPr>
            <a:spLocks/>
          </p:cNvSpPr>
          <p:nvPr/>
        </p:nvSpPr>
        <p:spPr bwMode="auto">
          <a:xfrm rot="16371783">
            <a:off x="3292126" y="3640968"/>
            <a:ext cx="437408" cy="357207"/>
          </a:xfrm>
          <a:custGeom>
            <a:avLst/>
            <a:gdLst/>
            <a:ahLst/>
            <a:cxnLst>
              <a:cxn ang="0">
                <a:pos x="18" y="241"/>
              </a:cxn>
              <a:cxn ang="0">
                <a:pos x="213" y="189"/>
              </a:cxn>
              <a:cxn ang="0">
                <a:pos x="121" y="0"/>
              </a:cxn>
              <a:cxn ang="0">
                <a:pos x="559" y="266"/>
              </a:cxn>
              <a:cxn ang="0">
                <a:pos x="275" y="610"/>
              </a:cxn>
              <a:cxn ang="0">
                <a:pos x="275" y="387"/>
              </a:cxn>
              <a:cxn ang="0">
                <a:pos x="0" y="370"/>
              </a:cxn>
              <a:cxn ang="0">
                <a:pos x="18" y="241"/>
              </a:cxn>
            </a:cxnLst>
            <a:rect l="0" t="0" r="r" b="b"/>
            <a:pathLst>
              <a:path w="559" h="610">
                <a:moveTo>
                  <a:pt x="18" y="241"/>
                </a:moveTo>
                <a:lnTo>
                  <a:pt x="213" y="189"/>
                </a:lnTo>
                <a:lnTo>
                  <a:pt x="121" y="0"/>
                </a:lnTo>
                <a:lnTo>
                  <a:pt x="559" y="266"/>
                </a:lnTo>
                <a:lnTo>
                  <a:pt x="275" y="610"/>
                </a:lnTo>
                <a:lnTo>
                  <a:pt x="275" y="387"/>
                </a:lnTo>
                <a:lnTo>
                  <a:pt x="0" y="370"/>
                </a:lnTo>
                <a:lnTo>
                  <a:pt x="18" y="241"/>
                </a:lnTo>
                <a:close/>
              </a:path>
            </a:pathLst>
          </a:custGeom>
          <a:gradFill>
            <a:gsLst>
              <a:gs pos="0">
                <a:srgbClr val="FF8080"/>
              </a:gs>
              <a:gs pos="100000">
                <a:srgbClr val="F1FFF4"/>
              </a:gs>
            </a:gsLst>
            <a:lin ang="5400000" scaled="0"/>
          </a:gradFill>
          <a:ln w="9525" cap="flat" cmpd="sng">
            <a:solidFill>
              <a:srgbClr val="6699FF"/>
            </a:solidFill>
            <a:prstDash val="solid"/>
            <a:round/>
            <a:headEnd/>
            <a:tailEnd/>
          </a:ln>
          <a:effectLst/>
        </p:spPr>
        <p:txBody>
          <a:bodyPr lIns="86713" tIns="43356" rIns="86713" bIns="43356" anchor="ctr"/>
          <a:lstStyle/>
          <a:p>
            <a:endParaRPr lang="ja-JP" altLang="en-US"/>
          </a:p>
        </p:txBody>
      </p:sp>
      <p:sp>
        <p:nvSpPr>
          <p:cNvPr id="29" name="Freeform 175"/>
          <p:cNvSpPr>
            <a:spLocks/>
          </p:cNvSpPr>
          <p:nvPr/>
        </p:nvSpPr>
        <p:spPr bwMode="auto">
          <a:xfrm rot="14389030">
            <a:off x="4264790" y="3597462"/>
            <a:ext cx="437408" cy="357207"/>
          </a:xfrm>
          <a:custGeom>
            <a:avLst/>
            <a:gdLst/>
            <a:ahLst/>
            <a:cxnLst>
              <a:cxn ang="0">
                <a:pos x="18" y="241"/>
              </a:cxn>
              <a:cxn ang="0">
                <a:pos x="213" y="189"/>
              </a:cxn>
              <a:cxn ang="0">
                <a:pos x="121" y="0"/>
              </a:cxn>
              <a:cxn ang="0">
                <a:pos x="559" y="266"/>
              </a:cxn>
              <a:cxn ang="0">
                <a:pos x="275" y="610"/>
              </a:cxn>
              <a:cxn ang="0">
                <a:pos x="275" y="387"/>
              </a:cxn>
              <a:cxn ang="0">
                <a:pos x="0" y="370"/>
              </a:cxn>
              <a:cxn ang="0">
                <a:pos x="18" y="241"/>
              </a:cxn>
            </a:cxnLst>
            <a:rect l="0" t="0" r="r" b="b"/>
            <a:pathLst>
              <a:path w="559" h="610">
                <a:moveTo>
                  <a:pt x="18" y="241"/>
                </a:moveTo>
                <a:lnTo>
                  <a:pt x="213" y="189"/>
                </a:lnTo>
                <a:lnTo>
                  <a:pt x="121" y="0"/>
                </a:lnTo>
                <a:lnTo>
                  <a:pt x="559" y="266"/>
                </a:lnTo>
                <a:lnTo>
                  <a:pt x="275" y="610"/>
                </a:lnTo>
                <a:lnTo>
                  <a:pt x="275" y="387"/>
                </a:lnTo>
                <a:lnTo>
                  <a:pt x="0" y="370"/>
                </a:lnTo>
                <a:lnTo>
                  <a:pt x="18" y="241"/>
                </a:lnTo>
                <a:close/>
              </a:path>
            </a:pathLst>
          </a:custGeom>
          <a:gradFill>
            <a:gsLst>
              <a:gs pos="0">
                <a:srgbClr val="FF8080"/>
              </a:gs>
              <a:gs pos="100000">
                <a:srgbClr val="F1FFF4"/>
              </a:gs>
            </a:gsLst>
            <a:lin ang="5400000" scaled="0"/>
          </a:gradFill>
          <a:ln w="9525" cap="flat" cmpd="sng">
            <a:solidFill>
              <a:srgbClr val="6699FF"/>
            </a:solidFill>
            <a:prstDash val="solid"/>
            <a:round/>
            <a:headEnd/>
            <a:tailEnd/>
          </a:ln>
          <a:effectLst/>
        </p:spPr>
        <p:txBody>
          <a:bodyPr lIns="86713" tIns="43356" rIns="86713" bIns="43356" anchor="ctr"/>
          <a:lstStyle/>
          <a:p>
            <a:endParaRPr lang="ja-JP" altLang="en-US"/>
          </a:p>
        </p:txBody>
      </p:sp>
      <p:sp>
        <p:nvSpPr>
          <p:cNvPr id="31" name="円/楕円 30"/>
          <p:cNvSpPr/>
          <p:nvPr/>
        </p:nvSpPr>
        <p:spPr>
          <a:xfrm rot="20054901">
            <a:off x="5296071" y="3627225"/>
            <a:ext cx="984399" cy="481061"/>
          </a:xfrm>
          <a:prstGeom prst="ellipse">
            <a:avLst/>
          </a:prstGeom>
          <a:solidFill>
            <a:srgbClr val="F1FFF4"/>
          </a:solidFill>
          <a:ln w="19050">
            <a:solidFill>
              <a:srgbClr val="669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43356" rIns="0" bIns="43356" rtlCol="0" anchor="ctr"/>
          <a:lstStyle/>
          <a:p>
            <a:pPr algn="ctr"/>
            <a:r>
              <a:rPr lang="ja-JP" altLang="en-US" sz="1300" dirty="0">
                <a:solidFill>
                  <a:schemeClr val="tx1"/>
                </a:solidFill>
                <a:latin typeface="HG丸ｺﾞｼｯｸM-PRO" pitchFamily="50" charset="-128"/>
                <a:ea typeface="HG丸ｺﾞｼｯｸM-PRO" pitchFamily="50" charset="-128"/>
              </a:rPr>
              <a:t>行政</a:t>
            </a:r>
          </a:p>
        </p:txBody>
      </p:sp>
      <p:sp>
        <p:nvSpPr>
          <p:cNvPr id="34" name="テキスト ボックス 33"/>
          <p:cNvSpPr txBox="1"/>
          <p:nvPr/>
        </p:nvSpPr>
        <p:spPr>
          <a:xfrm>
            <a:off x="75752" y="4848714"/>
            <a:ext cx="3209233"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産業連携ネットワークの取組　　　　</a:t>
            </a:r>
            <a:endParaRPr lang="ja-JP" altLang="en-US" b="1" dirty="0">
              <a:solidFill>
                <a:srgbClr val="0033CC"/>
              </a:solidFill>
              <a:latin typeface="+mj-ea"/>
            </a:endParaRPr>
          </a:p>
        </p:txBody>
      </p:sp>
      <p:sp>
        <p:nvSpPr>
          <p:cNvPr id="35" name="テキスト ボックス 34"/>
          <p:cNvSpPr txBox="1"/>
          <p:nvPr/>
        </p:nvSpPr>
        <p:spPr>
          <a:xfrm>
            <a:off x="75752" y="6758661"/>
            <a:ext cx="3924242"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産業連携ネットワークへの参加登録　　　　</a:t>
            </a:r>
            <a:endParaRPr lang="ja-JP" altLang="en-US" b="1" dirty="0">
              <a:solidFill>
                <a:srgbClr val="0033CC"/>
              </a:solidFill>
              <a:latin typeface="+mj-ea"/>
            </a:endParaRPr>
          </a:p>
        </p:txBody>
      </p:sp>
      <p:sp>
        <p:nvSpPr>
          <p:cNvPr id="36" name="テキスト ボックス 35"/>
          <p:cNvSpPr txBox="1"/>
          <p:nvPr/>
        </p:nvSpPr>
        <p:spPr>
          <a:xfrm>
            <a:off x="1967" y="7118701"/>
            <a:ext cx="6957392" cy="1323439"/>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　企業、団体また</a:t>
            </a:r>
            <a:r>
              <a:rPr lang="ja-JP" altLang="en-US" sz="1600" dirty="0">
                <a:latin typeface="HG丸ｺﾞｼｯｸM-PRO" pitchFamily="50" charset="-128"/>
                <a:ea typeface="HG丸ｺﾞｼｯｸM-PRO" pitchFamily="50" charset="-128"/>
              </a:rPr>
              <a:t>は</a:t>
            </a:r>
            <a:r>
              <a:rPr lang="ja-JP" altLang="en-US" sz="1600" dirty="0" smtClean="0">
                <a:latin typeface="HG丸ｺﾞｼｯｸM-PRO" pitchFamily="50" charset="-128"/>
                <a:ea typeface="HG丸ｺﾞｼｯｸM-PRO" pitchFamily="50" charset="-128"/>
              </a:rPr>
              <a:t>個人の方で、以下について、ご了解頂ける方の参加登録をお待ちしております。</a:t>
            </a:r>
          </a:p>
          <a:p>
            <a:r>
              <a:rPr lang="ja-JP" altLang="en-US" sz="1600" dirty="0" smtClean="0">
                <a:latin typeface="HG丸ｺﾞｼｯｸM-PRO" pitchFamily="50" charset="-128"/>
                <a:ea typeface="HG丸ｺﾞｼｯｸM-PRO" pitchFamily="50" charset="-128"/>
              </a:rPr>
              <a:t>　① 産業連携ネットワ－クの基本的な考え方に賛同される方。</a:t>
            </a:r>
          </a:p>
          <a:p>
            <a:r>
              <a:rPr lang="ja-JP" altLang="en-US" sz="1600" dirty="0" smtClean="0">
                <a:latin typeface="HG丸ｺﾞｼｯｸM-PRO" pitchFamily="50" charset="-128"/>
                <a:ea typeface="HG丸ｺﾞｼｯｸM-PRO" pitchFamily="50" charset="-128"/>
              </a:rPr>
              <a:t>　② ネットワ－ク参加者として社名、団体名、個人名が公表されること </a:t>
            </a:r>
            <a:endParaRPr lang="en-US" altLang="ja-JP" sz="1600" dirty="0" smtClean="0">
              <a:latin typeface="HG丸ｺﾞｼｯｸM-PRO" pitchFamily="50" charset="-128"/>
              <a:ea typeface="HG丸ｺﾞｼｯｸM-PRO" pitchFamily="50" charset="-128"/>
            </a:endParaRPr>
          </a:p>
          <a:p>
            <a:r>
              <a:rPr lang="en-US" altLang="ja-JP" sz="1600" dirty="0" smtClean="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を了承される方。 </a:t>
            </a:r>
            <a:r>
              <a:rPr kumimoji="1" lang="ja-JP" altLang="en-US" sz="1600" dirty="0" smtClean="0">
                <a:latin typeface="HG丸ｺﾞｼｯｸM-PRO" pitchFamily="50" charset="-128"/>
                <a:ea typeface="HG丸ｺﾞｼｯｸM-PRO" pitchFamily="50" charset="-128"/>
              </a:rPr>
              <a:t>　</a:t>
            </a:r>
            <a:endParaRPr kumimoji="1" lang="ja-JP" altLang="en-US" sz="1600" dirty="0">
              <a:latin typeface="HG丸ｺﾞｼｯｸM-PRO" pitchFamily="50" charset="-128"/>
              <a:ea typeface="HG丸ｺﾞｼｯｸM-PRO" pitchFamily="50" charset="-128"/>
            </a:endParaRPr>
          </a:p>
        </p:txBody>
      </p:sp>
      <p:sp>
        <p:nvSpPr>
          <p:cNvPr id="37" name="正方形/長方形 9"/>
          <p:cNvSpPr>
            <a:spLocks noChangeArrowheads="1"/>
          </p:cNvSpPr>
          <p:nvPr/>
        </p:nvSpPr>
        <p:spPr bwMode="auto">
          <a:xfrm>
            <a:off x="0" y="8362326"/>
            <a:ext cx="6858000" cy="1072444"/>
          </a:xfrm>
          <a:prstGeom prst="rect">
            <a:avLst/>
          </a:prstGeom>
          <a:noFill/>
          <a:ln w="15875" cap="sq">
            <a:noFill/>
            <a:prstDash val="sysDash"/>
            <a:bevel/>
            <a:headEnd/>
            <a:tailEnd/>
          </a:ln>
        </p:spPr>
        <p:txBody>
          <a:bodyPr wrap="square" lIns="86713" tIns="43356" rIns="86713" bIns="43356">
            <a:spAutoFit/>
          </a:bodyPr>
          <a:lstStyle/>
          <a:p>
            <a:r>
              <a:rPr lang="ja-JP" altLang="en-US" sz="1600" dirty="0" smtClean="0">
                <a:solidFill>
                  <a:srgbClr val="000000"/>
                </a:solidFill>
                <a:latin typeface="HG丸ｺﾞｼｯｸM-PRO" pitchFamily="50" charset="-128"/>
                <a:ea typeface="HG丸ｺﾞｼｯｸM-PRO" pitchFamily="50" charset="-128"/>
              </a:rPr>
              <a:t>　参加の申込みは、農林水産省のホ－ムページ</a:t>
            </a:r>
            <a:r>
              <a:rPr lang="ja-JP" altLang="en-US" sz="1400" dirty="0" smtClean="0">
                <a:solidFill>
                  <a:srgbClr val="000000"/>
                </a:solidFill>
                <a:latin typeface="HG丸ｺﾞｼｯｸM-PRO" pitchFamily="50" charset="-128"/>
                <a:ea typeface="HG丸ｺﾞｼｯｸM-PRO" pitchFamily="50" charset="-128"/>
              </a:rPr>
              <a:t>（</a:t>
            </a:r>
            <a:r>
              <a:rPr lang="en-US" altLang="ja-JP" sz="1400" dirty="0" smtClean="0">
                <a:solidFill>
                  <a:srgbClr val="000000"/>
                </a:solidFill>
                <a:latin typeface="HG丸ｺﾞｼｯｸM-PRO" pitchFamily="50" charset="-128"/>
                <a:ea typeface="HG丸ｺﾞｼｯｸM-PRO" pitchFamily="50" charset="-128"/>
                <a:cs typeface="Arial Unicode MS" pitchFamily="50" charset="-128"/>
                <a:hlinkClick r:id="rId2"/>
              </a:rPr>
              <a:t>http</a:t>
            </a:r>
            <a:r>
              <a:rPr lang="en-US" altLang="ja-JP" sz="1400" dirty="0">
                <a:solidFill>
                  <a:srgbClr val="000000"/>
                </a:solidFill>
                <a:latin typeface="HG丸ｺﾞｼｯｸM-PRO" pitchFamily="50" charset="-128"/>
                <a:ea typeface="HG丸ｺﾞｼｯｸM-PRO" pitchFamily="50" charset="-128"/>
                <a:cs typeface="Arial Unicode MS" pitchFamily="50" charset="-128"/>
                <a:hlinkClick r:id="rId2"/>
              </a:rPr>
              <a:t>://</a:t>
            </a:r>
            <a:r>
              <a:rPr lang="en-US" altLang="ja-JP" sz="1400" dirty="0" smtClean="0">
                <a:solidFill>
                  <a:srgbClr val="000000"/>
                </a:solidFill>
                <a:latin typeface="HG丸ｺﾞｼｯｸM-PRO" pitchFamily="50" charset="-128"/>
                <a:ea typeface="HG丸ｺﾞｼｯｸM-PRO" pitchFamily="50" charset="-128"/>
                <a:cs typeface="Arial Unicode MS" pitchFamily="50" charset="-128"/>
                <a:hlinkClick r:id="rId2"/>
              </a:rPr>
              <a:t>www.maff.go.jp/j/soushoku/sanki/sanren.html</a:t>
            </a:r>
            <a:r>
              <a:rPr lang="ja-JP" altLang="en-US" sz="1400" dirty="0" smtClean="0">
                <a:solidFill>
                  <a:srgbClr val="000000"/>
                </a:solidFill>
                <a:latin typeface="HG丸ｺﾞｼｯｸM-PRO" pitchFamily="50" charset="-128"/>
                <a:ea typeface="HG丸ｺﾞｼｯｸM-PRO" pitchFamily="50" charset="-128"/>
              </a:rPr>
              <a:t>）</a:t>
            </a:r>
            <a:r>
              <a:rPr lang="ja-JP" altLang="en-US" sz="1600" dirty="0" smtClean="0">
                <a:solidFill>
                  <a:srgbClr val="000000"/>
                </a:solidFill>
                <a:latin typeface="HG丸ｺﾞｼｯｸM-PRO" pitchFamily="50" charset="-128"/>
                <a:ea typeface="HG丸ｺﾞｼｯｸM-PRO" pitchFamily="50" charset="-128"/>
              </a:rPr>
              <a:t>から登録フォ－ムをダウンロ－</a:t>
            </a:r>
            <a:r>
              <a:rPr lang="ja-JP" altLang="en-US" sz="1600" dirty="0" err="1" smtClean="0">
                <a:solidFill>
                  <a:srgbClr val="000000"/>
                </a:solidFill>
                <a:latin typeface="HG丸ｺﾞｼｯｸM-PRO" pitchFamily="50" charset="-128"/>
                <a:ea typeface="HG丸ｺﾞｼｯｸM-PRO" pitchFamily="50" charset="-128"/>
              </a:rPr>
              <a:t>ドし</a:t>
            </a:r>
            <a:r>
              <a:rPr lang="ja-JP" altLang="en-US" sz="1600" dirty="0" smtClean="0">
                <a:solidFill>
                  <a:srgbClr val="000000"/>
                </a:solidFill>
                <a:latin typeface="HG丸ｺﾞｼｯｸM-PRO" pitchFamily="50" charset="-128"/>
                <a:ea typeface="HG丸ｺﾞｼｯｸM-PRO" pitchFamily="50" charset="-128"/>
              </a:rPr>
              <a:t>、ご記入の上、</a:t>
            </a:r>
            <a:r>
              <a:rPr lang="en-US" altLang="ja-JP" sz="1400" dirty="0" smtClean="0">
                <a:solidFill>
                  <a:srgbClr val="000000"/>
                </a:solidFill>
                <a:latin typeface="HG丸ｺﾞｼｯｸM-PRO" pitchFamily="50" charset="-128"/>
                <a:ea typeface="HG丸ｺﾞｼｯｸM-PRO" pitchFamily="50" charset="-128"/>
                <a:cs typeface="Arial Unicode MS" pitchFamily="50" charset="-128"/>
                <a:hlinkClick r:id="rId3"/>
              </a:rPr>
              <a:t>sanren_network@nm.maff.go.jp</a:t>
            </a:r>
            <a:r>
              <a:rPr lang="ja-JP" altLang="en-US" sz="1600" dirty="0" smtClean="0">
                <a:solidFill>
                  <a:srgbClr val="000000"/>
                </a:solidFill>
                <a:latin typeface="HG丸ｺﾞｼｯｸM-PRO" pitchFamily="50" charset="-128"/>
                <a:ea typeface="HG丸ｺﾞｼｯｸM-PRO" pitchFamily="50" charset="-128"/>
              </a:rPr>
              <a:t>にメ－ルで送信</a:t>
            </a:r>
            <a:r>
              <a:rPr lang="ja-JP" altLang="en-US" sz="1600" dirty="0">
                <a:solidFill>
                  <a:srgbClr val="000000"/>
                </a:solidFill>
                <a:latin typeface="HG丸ｺﾞｼｯｸM-PRO" pitchFamily="50" charset="-128"/>
                <a:ea typeface="HG丸ｺﾞｼｯｸM-PRO" pitchFamily="50" charset="-128"/>
              </a:rPr>
              <a:t>して下さい</a:t>
            </a:r>
            <a:r>
              <a:rPr lang="ja-JP" altLang="en-US" sz="1600" dirty="0" smtClean="0">
                <a:solidFill>
                  <a:srgbClr val="000000"/>
                </a:solidFill>
                <a:latin typeface="HG丸ｺﾞｼｯｸM-PRO" pitchFamily="50" charset="-128"/>
                <a:ea typeface="HG丸ｺﾞｼｯｸM-PRO" pitchFamily="50" charset="-128"/>
              </a:rPr>
              <a:t>。</a:t>
            </a:r>
            <a:endParaRPr lang="ja-JP" altLang="en-US" sz="1600" dirty="0">
              <a:solidFill>
                <a:srgbClr val="000000"/>
              </a:solidFill>
              <a:latin typeface="HG丸ｺﾞｼｯｸM-PRO" pitchFamily="50" charset="-128"/>
              <a:ea typeface="HG丸ｺﾞｼｯｸM-PRO" pitchFamily="50" charset="-128"/>
            </a:endParaRPr>
          </a:p>
        </p:txBody>
      </p:sp>
      <p:sp>
        <p:nvSpPr>
          <p:cNvPr id="38" name="正方形/長方形 16"/>
          <p:cNvSpPr>
            <a:spLocks noChangeArrowheads="1"/>
          </p:cNvSpPr>
          <p:nvPr/>
        </p:nvSpPr>
        <p:spPr bwMode="auto">
          <a:xfrm>
            <a:off x="405740" y="9422957"/>
            <a:ext cx="5831572" cy="826223"/>
          </a:xfrm>
          <a:prstGeom prst="rect">
            <a:avLst/>
          </a:prstGeom>
          <a:solidFill>
            <a:srgbClr val="FFFFCC"/>
          </a:solidFill>
          <a:ln w="9525">
            <a:solidFill>
              <a:srgbClr val="FFCC00"/>
            </a:solidFill>
            <a:miter lim="800000"/>
            <a:headEnd/>
            <a:tailEnd/>
          </a:ln>
        </p:spPr>
        <p:txBody>
          <a:bodyPr wrap="square" lIns="86713" tIns="43356" rIns="86713" bIns="43356">
            <a:spAutoFit/>
          </a:bodyPr>
          <a:lstStyle/>
          <a:p>
            <a:r>
              <a:rPr lang="ja-JP" altLang="en-US" sz="1600" dirty="0" smtClean="0">
                <a:solidFill>
                  <a:srgbClr val="000000"/>
                </a:solidFill>
                <a:latin typeface="HG丸ｺﾞｼｯｸM-PRO" pitchFamily="50" charset="-128"/>
                <a:ea typeface="HG丸ｺﾞｼｯｸM-PRO" pitchFamily="50" charset="-128"/>
              </a:rPr>
              <a:t>お問い合わせ 農林</a:t>
            </a:r>
            <a:r>
              <a:rPr lang="ja-JP" altLang="en-US" sz="1600" dirty="0">
                <a:solidFill>
                  <a:srgbClr val="000000"/>
                </a:solidFill>
                <a:latin typeface="HG丸ｺﾞｼｯｸM-PRO" pitchFamily="50" charset="-128"/>
                <a:ea typeface="HG丸ｺﾞｼｯｸM-PRO" pitchFamily="50" charset="-128"/>
              </a:rPr>
              <a:t>水産省食料産業局産業</a:t>
            </a:r>
            <a:r>
              <a:rPr lang="ja-JP" altLang="en-US" sz="1600" dirty="0" smtClean="0">
                <a:solidFill>
                  <a:srgbClr val="000000"/>
                </a:solidFill>
                <a:latin typeface="HG丸ｺﾞｼｯｸM-PRO" pitchFamily="50" charset="-128"/>
                <a:ea typeface="HG丸ｺﾞｼｯｸM-PRO" pitchFamily="50" charset="-128"/>
              </a:rPr>
              <a:t>連携課</a:t>
            </a:r>
            <a:endParaRPr lang="en-US" altLang="ja-JP" sz="1600" dirty="0" smtClean="0">
              <a:solidFill>
                <a:srgbClr val="000000"/>
              </a:solidFill>
              <a:latin typeface="HG丸ｺﾞｼｯｸM-PRO" pitchFamily="50" charset="-128"/>
              <a:ea typeface="HG丸ｺﾞｼｯｸM-PRO" pitchFamily="50" charset="-128"/>
            </a:endParaRPr>
          </a:p>
          <a:p>
            <a:r>
              <a:rPr lang="ja-JP" altLang="en-US" sz="1600" dirty="0" smtClean="0">
                <a:solidFill>
                  <a:srgbClr val="000000"/>
                </a:solidFill>
                <a:latin typeface="HG丸ｺﾞｼｯｸM-PRO" pitchFamily="50" charset="-128"/>
                <a:ea typeface="HG丸ｺﾞｼｯｸM-PRO" pitchFamily="50" charset="-128"/>
              </a:rPr>
              <a:t>　　　　　 　産業</a:t>
            </a:r>
            <a:r>
              <a:rPr lang="ja-JP" altLang="en-US" sz="1600" dirty="0">
                <a:solidFill>
                  <a:srgbClr val="000000"/>
                </a:solidFill>
                <a:latin typeface="HG丸ｺﾞｼｯｸM-PRO" pitchFamily="50" charset="-128"/>
                <a:ea typeface="HG丸ｺﾞｼｯｸM-PRO" pitchFamily="50" charset="-128"/>
              </a:rPr>
              <a:t>連携</a:t>
            </a:r>
            <a:r>
              <a:rPr lang="ja-JP" altLang="en-US" sz="1600" dirty="0" smtClean="0">
                <a:solidFill>
                  <a:srgbClr val="000000"/>
                </a:solidFill>
                <a:latin typeface="HG丸ｺﾞｼｯｸM-PRO" pitchFamily="50" charset="-128"/>
                <a:ea typeface="HG丸ｺﾞｼｯｸM-PRO" pitchFamily="50" charset="-128"/>
              </a:rPr>
              <a:t>ネットワ－ク事務局</a:t>
            </a:r>
            <a:endParaRPr lang="en-US" altLang="ja-JP" sz="1600" dirty="0">
              <a:solidFill>
                <a:srgbClr val="000000"/>
              </a:solidFill>
              <a:latin typeface="HG丸ｺﾞｼｯｸM-PRO" pitchFamily="50" charset="-128"/>
              <a:ea typeface="HG丸ｺﾞｼｯｸM-PRO" pitchFamily="50" charset="-128"/>
            </a:endParaRPr>
          </a:p>
          <a:p>
            <a:r>
              <a:rPr lang="ja-JP" altLang="en-US" sz="1600" dirty="0" smtClean="0">
                <a:solidFill>
                  <a:srgbClr val="000000"/>
                </a:solidFill>
                <a:latin typeface="HG丸ｺﾞｼｯｸM-PRO" pitchFamily="50" charset="-128"/>
                <a:ea typeface="HG丸ｺﾞｼｯｸM-PRO" pitchFamily="50" charset="-128"/>
              </a:rPr>
              <a:t>　　 電　話</a:t>
            </a:r>
            <a:r>
              <a:rPr lang="ja-JP" altLang="en-US" sz="1600" dirty="0">
                <a:solidFill>
                  <a:srgbClr val="000000"/>
                </a:solidFill>
                <a:latin typeface="HG丸ｺﾞｼｯｸM-PRO" pitchFamily="50" charset="-128"/>
                <a:ea typeface="HG丸ｺﾞｼｯｸM-PRO" pitchFamily="50" charset="-128"/>
              </a:rPr>
              <a:t>：</a:t>
            </a:r>
            <a:r>
              <a:rPr lang="en-US" altLang="ja-JP" sz="1600" dirty="0">
                <a:solidFill>
                  <a:srgbClr val="000000"/>
                </a:solidFill>
                <a:latin typeface="HG丸ｺﾞｼｯｸM-PRO" pitchFamily="50" charset="-128"/>
                <a:ea typeface="HG丸ｺﾞｼｯｸM-PRO" pitchFamily="50" charset="-128"/>
              </a:rPr>
              <a:t>03-3502-8246</a:t>
            </a:r>
            <a:r>
              <a:rPr lang="ja-JP" altLang="en-US" sz="1600" dirty="0">
                <a:solidFill>
                  <a:srgbClr val="000000"/>
                </a:solidFill>
                <a:latin typeface="HG丸ｺﾞｼｯｸM-PRO" pitchFamily="50" charset="-128"/>
                <a:ea typeface="HG丸ｺﾞｼｯｸM-PRO" pitchFamily="50" charset="-128"/>
              </a:rPr>
              <a:t>　</a:t>
            </a:r>
            <a:r>
              <a:rPr lang="en-US" altLang="ja-JP" sz="1600" dirty="0" err="1">
                <a:solidFill>
                  <a:srgbClr val="000000"/>
                </a:solidFill>
                <a:latin typeface="HG丸ｺﾞｼｯｸM-PRO" pitchFamily="50" charset="-128"/>
                <a:ea typeface="HG丸ｺﾞｼｯｸM-PRO" pitchFamily="50" charset="-128"/>
              </a:rPr>
              <a:t>Fa</a:t>
            </a:r>
            <a:r>
              <a:rPr lang="ja-JP" altLang="en-US" sz="1600" dirty="0">
                <a:solidFill>
                  <a:srgbClr val="000000"/>
                </a:solidFill>
                <a:latin typeface="HG丸ｺﾞｼｯｸM-PRO" pitchFamily="50" charset="-128"/>
                <a:ea typeface="HG丸ｺﾞｼｯｸM-PRO" pitchFamily="50" charset="-128"/>
              </a:rPr>
              <a:t>ｘ：</a:t>
            </a:r>
            <a:r>
              <a:rPr lang="en-US" altLang="ja-JP" sz="1600" dirty="0" smtClean="0">
                <a:solidFill>
                  <a:srgbClr val="000000"/>
                </a:solidFill>
                <a:latin typeface="HG丸ｺﾞｼｯｸM-PRO" pitchFamily="50" charset="-128"/>
                <a:ea typeface="HG丸ｺﾞｼｯｸM-PRO" pitchFamily="50" charset="-128"/>
              </a:rPr>
              <a:t>03-6738-6475</a:t>
            </a:r>
            <a:endParaRPr lang="ja-JP" altLang="en-US" sz="1600" dirty="0">
              <a:solidFill>
                <a:srgbClr val="000000"/>
              </a:solidFill>
              <a:latin typeface="HG丸ｺﾞｼｯｸM-PRO" pitchFamily="50" charset="-128"/>
              <a:ea typeface="HG丸ｺﾞｼｯｸM-PRO" pitchFamily="50" charset="-128"/>
            </a:endParaRPr>
          </a:p>
        </p:txBody>
      </p:sp>
      <p:sp>
        <p:nvSpPr>
          <p:cNvPr id="33" name="円/楕円 32"/>
          <p:cNvSpPr/>
          <p:nvPr/>
        </p:nvSpPr>
        <p:spPr>
          <a:xfrm>
            <a:off x="6420943" y="10009311"/>
            <a:ext cx="290515" cy="26975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t>５</a:t>
            </a:r>
            <a:endParaRPr kumimoji="1" lang="ja-JP" altLang="en-US" sz="1100" dirty="0"/>
          </a:p>
        </p:txBody>
      </p:sp>
      <p:sp>
        <p:nvSpPr>
          <p:cNvPr id="40" name="テキスト ボックス 39"/>
          <p:cNvSpPr txBox="1"/>
          <p:nvPr/>
        </p:nvSpPr>
        <p:spPr>
          <a:xfrm>
            <a:off x="14961" y="1161619"/>
            <a:ext cx="6957392" cy="1323439"/>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　農林水産省では、１次産業と２次、３次産業が連携し、新たな価値を生み出す６次産業化の流れを更に促進するため、農林水産業界に加え、産業界や金融、消費者団体、シンクタンク、学術・研究関係等の多様かつ広範な関係者の知恵を結集し、また、相互に連携する場として、</a:t>
            </a:r>
            <a:r>
              <a:rPr lang="en-US" altLang="ja-JP" sz="1600" dirty="0" smtClean="0">
                <a:latin typeface="HG丸ｺﾞｼｯｸM-PRO" pitchFamily="50" charset="-128"/>
                <a:ea typeface="HG丸ｺﾞｼｯｸM-PRO" pitchFamily="50" charset="-128"/>
              </a:rPr>
              <a:t>12</a:t>
            </a:r>
            <a:r>
              <a:rPr lang="ja-JP" altLang="en-US" sz="1600" dirty="0" smtClean="0">
                <a:latin typeface="HG丸ｺﾞｼｯｸM-PRO" pitchFamily="50" charset="-128"/>
                <a:ea typeface="HG丸ｺﾞｼｯｸM-PRO" pitchFamily="50" charset="-128"/>
              </a:rPr>
              <a:t>月</a:t>
            </a:r>
            <a:r>
              <a:rPr lang="en-US" altLang="ja-JP" sz="1600" dirty="0" smtClean="0">
                <a:latin typeface="HG丸ｺﾞｼｯｸM-PRO" pitchFamily="50" charset="-128"/>
                <a:ea typeface="HG丸ｺﾞｼｯｸM-PRO" pitchFamily="50" charset="-128"/>
              </a:rPr>
              <a:t>1</a:t>
            </a:r>
            <a:r>
              <a:rPr lang="ja-JP" altLang="en-US" sz="1600" dirty="0" smtClean="0">
                <a:latin typeface="HG丸ｺﾞｼｯｸM-PRO" pitchFamily="50" charset="-128"/>
                <a:ea typeface="HG丸ｺﾞｼｯｸM-PRO" pitchFamily="50" charset="-128"/>
              </a:rPr>
              <a:t>日付けで「産業連携ネットワ－ク」を農林水産省に設立することとしています。</a:t>
            </a:r>
            <a:endParaRPr kumimoji="1" lang="ja-JP" altLang="en-US" sz="1600" dirty="0">
              <a:latin typeface="HG丸ｺﾞｼｯｸM-PRO" pitchFamily="50" charset="-128"/>
              <a:ea typeface="HG丸ｺﾞｼｯｸM-PRO" pitchFamily="50" charset="-128"/>
            </a:endParaRPr>
          </a:p>
        </p:txBody>
      </p:sp>
    </p:spTree>
    <p:extLst>
      <p:ext uri="{BB962C8B-B14F-4D97-AF65-F5344CB8AC3E}">
        <p14:creationId xmlns:p14="http://schemas.microsoft.com/office/powerpoint/2010/main" val="603980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p:cNvSpPr txBox="1"/>
          <p:nvPr/>
        </p:nvSpPr>
        <p:spPr>
          <a:xfrm>
            <a:off x="116632" y="1672789"/>
            <a:ext cx="6741368" cy="8345874"/>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沖縄県内で「ニ－ブイグサ」と呼ばれる「クワンソウ」は、沖縄県が指定した沖縄伝統島野菜</a:t>
            </a:r>
            <a:r>
              <a:rPr lang="en-US" altLang="ja-JP" sz="1600" dirty="0" smtClean="0">
                <a:latin typeface="HG丸ｺﾞｼｯｸM-PRO" pitchFamily="50" charset="-128"/>
                <a:ea typeface="HG丸ｺﾞｼｯｸM-PRO" pitchFamily="50" charset="-128"/>
              </a:rPr>
              <a:t>28</a:t>
            </a:r>
            <a:r>
              <a:rPr lang="ja-JP" altLang="en-US" sz="1600" dirty="0" smtClean="0">
                <a:latin typeface="HG丸ｺﾞｼｯｸM-PRO" pitchFamily="50" charset="-128"/>
                <a:ea typeface="HG丸ｺﾞｼｯｸM-PRO" pitchFamily="50" charset="-128"/>
              </a:rPr>
              <a:t>品目の一つです。</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ニ－ブイ</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は「眠り</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を意味し、睡眠改善の効果などがあるとされています。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平成</a:t>
            </a:r>
            <a:r>
              <a:rPr lang="en-US" altLang="ja-JP" sz="1600" dirty="0" smtClean="0">
                <a:latin typeface="HG丸ｺﾞｼｯｸM-PRO" pitchFamily="50" charset="-128"/>
                <a:ea typeface="HG丸ｺﾞｼｯｸM-PRO" pitchFamily="50" charset="-128"/>
              </a:rPr>
              <a:t>19</a:t>
            </a:r>
            <a:r>
              <a:rPr lang="ja-JP" altLang="en-US" sz="1600" dirty="0" smtClean="0">
                <a:latin typeface="HG丸ｺﾞｼｯｸM-PRO" pitchFamily="50" charset="-128"/>
                <a:ea typeface="HG丸ｺﾞｼｯｸM-PRO" pitchFamily="50" charset="-128"/>
              </a:rPr>
              <a:t>年、沖縄県今帰仁村</a:t>
            </a:r>
            <a:r>
              <a:rPr lang="en-US" altLang="ja-JP" sz="1600" dirty="0" smtClean="0">
                <a:latin typeface="HG丸ｺﾞｼｯｸM-PRO" pitchFamily="50" charset="-128"/>
                <a:ea typeface="HG丸ｺﾞｼｯｸM-PRO" pitchFamily="50" charset="-128"/>
              </a:rPr>
              <a:t>(</a:t>
            </a:r>
            <a:r>
              <a:rPr lang="ja-JP" altLang="en-US" sz="1600" dirty="0" err="1" smtClean="0">
                <a:latin typeface="HG丸ｺﾞｼｯｸM-PRO" pitchFamily="50" charset="-128"/>
                <a:ea typeface="HG丸ｺﾞｼｯｸM-PRO" pitchFamily="50" charset="-128"/>
              </a:rPr>
              <a:t>なきじんそん</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の農家が農業生産法人「</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株</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今帰仁</a:t>
            </a:r>
            <a:r>
              <a:rPr lang="ja-JP" altLang="en-US" sz="1600" dirty="0" err="1" smtClean="0">
                <a:latin typeface="HG丸ｺﾞｼｯｸM-PRO" pitchFamily="50" charset="-128"/>
                <a:ea typeface="HG丸ｺﾞｼｯｸM-PRO" pitchFamily="50" charset="-128"/>
              </a:rPr>
              <a:t>ざまみ</a:t>
            </a:r>
            <a:r>
              <a:rPr lang="ja-JP" altLang="en-US" sz="1600" dirty="0" smtClean="0">
                <a:latin typeface="HG丸ｺﾞｼｯｸM-PRO" pitchFamily="50" charset="-128"/>
                <a:ea typeface="HG丸ｺﾞｼｯｸM-PRO" pitchFamily="50" charset="-128"/>
              </a:rPr>
              <a:t>ファ－ム」を設立。平成</a:t>
            </a:r>
            <a:r>
              <a:rPr lang="en-US" altLang="ja-JP" sz="1600" dirty="0" smtClean="0">
                <a:latin typeface="HG丸ｺﾞｼｯｸM-PRO" pitchFamily="50" charset="-128"/>
                <a:ea typeface="HG丸ｺﾞｼｯｸM-PRO" pitchFamily="50" charset="-128"/>
              </a:rPr>
              <a:t>20</a:t>
            </a:r>
            <a:r>
              <a:rPr lang="ja-JP" altLang="en-US" sz="1600" dirty="0" smtClean="0">
                <a:latin typeface="HG丸ｺﾞｼｯｸM-PRO" pitchFamily="50" charset="-128"/>
                <a:ea typeface="HG丸ｺﾞｼｯｸM-PRO" pitchFamily="50" charset="-128"/>
              </a:rPr>
              <a:t>年度特産農作物生産者組織化支援事業（県：補助率 </a:t>
            </a:r>
            <a:r>
              <a:rPr lang="en-US" altLang="ja-JP" sz="1600" dirty="0" smtClean="0">
                <a:latin typeface="HG丸ｺﾞｼｯｸM-PRO" pitchFamily="50" charset="-128"/>
                <a:ea typeface="HG丸ｺﾞｼｯｸM-PRO" pitchFamily="50" charset="-128"/>
              </a:rPr>
              <a:t>1/3</a:t>
            </a:r>
            <a:r>
              <a:rPr lang="ja-JP" altLang="en-US" sz="1600" dirty="0" smtClean="0">
                <a:latin typeface="HG丸ｺﾞｼｯｸM-PRO" pitchFamily="50" charset="-128"/>
                <a:ea typeface="HG丸ｺﾞｼｯｸM-PRO" pitchFamily="50" charset="-128"/>
              </a:rPr>
              <a:t>）によるクワンソウ用乾燥機の導入、平成</a:t>
            </a:r>
            <a:r>
              <a:rPr lang="en-US" altLang="ja-JP" sz="1600" dirty="0" smtClean="0">
                <a:latin typeface="HG丸ｺﾞｼｯｸM-PRO" pitchFamily="50" charset="-128"/>
                <a:ea typeface="HG丸ｺﾞｼｯｸM-PRO" pitchFamily="50" charset="-128"/>
              </a:rPr>
              <a:t>21</a:t>
            </a:r>
            <a:r>
              <a:rPr lang="ja-JP" altLang="en-US" sz="1600" dirty="0" smtClean="0">
                <a:latin typeface="HG丸ｺﾞｼｯｸM-PRO" pitchFamily="50" charset="-128"/>
                <a:ea typeface="HG丸ｺﾞｼｯｸM-PRO" pitchFamily="50" charset="-128"/>
              </a:rPr>
              <a:t>年度食農連携促進施設整備事業（国：補助率 </a:t>
            </a:r>
            <a:r>
              <a:rPr lang="en-US" altLang="ja-JP" sz="1600" dirty="0" smtClean="0">
                <a:latin typeface="HG丸ｺﾞｼｯｸM-PRO" pitchFamily="50" charset="-128"/>
                <a:ea typeface="HG丸ｺﾞｼｯｸM-PRO" pitchFamily="50" charset="-128"/>
              </a:rPr>
              <a:t>1/2</a:t>
            </a:r>
            <a:r>
              <a:rPr lang="ja-JP" altLang="en-US" sz="1600" dirty="0" smtClean="0">
                <a:latin typeface="HG丸ｺﾞｼｯｸM-PRO" pitchFamily="50" charset="-128"/>
                <a:ea typeface="HG丸ｺﾞｼｯｸM-PRO" pitchFamily="50" charset="-128"/>
              </a:rPr>
              <a:t>）による裁断、包装機器整備への支援を受けつつ、自社生産及び契約農家のクワンソウを加工し、製薬会社等に販売しています。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また、クワンソウの開花期（９～</a:t>
            </a:r>
            <a:r>
              <a:rPr lang="en-US" altLang="ja-JP" sz="1600" dirty="0">
                <a:latin typeface="HG丸ｺﾞｼｯｸM-PRO" pitchFamily="50" charset="-128"/>
                <a:ea typeface="HG丸ｺﾞｼｯｸM-PRO" pitchFamily="50" charset="-128"/>
              </a:rPr>
              <a:t>11</a:t>
            </a:r>
            <a:r>
              <a:rPr lang="ja-JP" altLang="en-US" sz="1600" dirty="0" smtClean="0">
                <a:latin typeface="HG丸ｺﾞｼｯｸM-PRO" pitchFamily="50" charset="-128"/>
                <a:ea typeface="HG丸ｺﾞｼｯｸM-PRO" pitchFamily="50" charset="-128"/>
              </a:rPr>
              <a:t>月）には、観光会社と連携してクワンソウの花摘みバスツア－を開設するとともに、クワンソウ畑に隣接した直売所を設置するなど、生産に加え、観光事業化に取り組んでいます。　　</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これにより、</a:t>
            </a:r>
            <a:r>
              <a:rPr lang="ja-JP" altLang="en-US" sz="1600" dirty="0">
                <a:latin typeface="HG丸ｺﾞｼｯｸM-PRO" pitchFamily="50" charset="-128"/>
                <a:ea typeface="HG丸ｺﾞｼｯｸM-PRO" pitchFamily="50" charset="-128"/>
              </a:rPr>
              <a:t>訪問者数は</a:t>
            </a:r>
            <a:r>
              <a:rPr lang="ja-JP" altLang="en-US" sz="1600" dirty="0" smtClean="0">
                <a:latin typeface="HG丸ｺﾞｼｯｸM-PRO" pitchFamily="50" charset="-128"/>
                <a:ea typeface="HG丸ｺﾞｼｯｸM-PRO" pitchFamily="50" charset="-128"/>
              </a:rPr>
              <a:t>、</a:t>
            </a:r>
            <a:r>
              <a:rPr lang="en-US" altLang="ja-JP" sz="1600" dirty="0" smtClean="0">
                <a:latin typeface="HG丸ｺﾞｼｯｸM-PRO" pitchFamily="50" charset="-128"/>
                <a:ea typeface="HG丸ｺﾞｼｯｸM-PRO" pitchFamily="50" charset="-128"/>
              </a:rPr>
              <a:t>450</a:t>
            </a:r>
            <a:r>
              <a:rPr lang="ja-JP" altLang="en-US" sz="1600" dirty="0" smtClean="0">
                <a:latin typeface="HG丸ｺﾞｼｯｸM-PRO" pitchFamily="50" charset="-128"/>
                <a:ea typeface="HG丸ｺﾞｼｯｸM-PRO" pitchFamily="50" charset="-128"/>
              </a:rPr>
              <a:t>人（平成</a:t>
            </a:r>
            <a:r>
              <a:rPr lang="en-US" altLang="ja-JP" sz="1600" dirty="0" smtClean="0">
                <a:latin typeface="HG丸ｺﾞｼｯｸM-PRO" pitchFamily="50" charset="-128"/>
                <a:ea typeface="HG丸ｺﾞｼｯｸM-PRO" pitchFamily="50" charset="-128"/>
              </a:rPr>
              <a:t>22</a:t>
            </a:r>
            <a:r>
              <a:rPr lang="ja-JP" altLang="en-US" sz="1600" dirty="0" smtClean="0">
                <a:latin typeface="HG丸ｺﾞｼｯｸM-PRO" pitchFamily="50" charset="-128"/>
                <a:ea typeface="HG丸ｺﾞｼｯｸM-PRO" pitchFamily="50" charset="-128"/>
              </a:rPr>
              <a:t>年）から</a:t>
            </a:r>
            <a:r>
              <a:rPr lang="en-US" altLang="ja-JP" sz="1600" dirty="0" smtClean="0">
                <a:latin typeface="HG丸ｺﾞｼｯｸM-PRO" pitchFamily="50" charset="-128"/>
                <a:ea typeface="HG丸ｺﾞｼｯｸM-PRO" pitchFamily="50" charset="-128"/>
              </a:rPr>
              <a:t>2,000</a:t>
            </a:r>
            <a:r>
              <a:rPr lang="ja-JP" altLang="en-US" sz="1600" dirty="0" smtClean="0">
                <a:latin typeface="HG丸ｺﾞｼｯｸM-PRO" pitchFamily="50" charset="-128"/>
                <a:ea typeface="HG丸ｺﾞｼｯｸM-PRO" pitchFamily="50" charset="-128"/>
              </a:rPr>
              <a:t>人（平成</a:t>
            </a:r>
            <a:r>
              <a:rPr lang="en-US" altLang="ja-JP" sz="1600" dirty="0" smtClean="0">
                <a:latin typeface="HG丸ｺﾞｼｯｸM-PRO" pitchFamily="50" charset="-128"/>
                <a:ea typeface="HG丸ｺﾞｼｯｸM-PRO" pitchFamily="50" charset="-128"/>
              </a:rPr>
              <a:t>23</a:t>
            </a:r>
            <a:r>
              <a:rPr lang="ja-JP" altLang="en-US" sz="1600" dirty="0" smtClean="0">
                <a:latin typeface="HG丸ｺﾞｼｯｸM-PRO" pitchFamily="50" charset="-128"/>
                <a:ea typeface="HG丸ｺﾞｼｯｸM-PRO" pitchFamily="50" charset="-128"/>
              </a:rPr>
              <a:t>年）へ増加し、観光事業の売り上げが大幅にアップしました。</a:t>
            </a:r>
            <a:endParaRPr lang="en-US" altLang="ja-JP" sz="1600" dirty="0" smtClean="0">
              <a:latin typeface="HG丸ｺﾞｼｯｸM-PRO" pitchFamily="50" charset="-128"/>
              <a:ea typeface="HG丸ｺﾞｼｯｸM-PRO" pitchFamily="50" charset="-128"/>
            </a:endParaRPr>
          </a:p>
          <a:p>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a:p>
            <a:endParaRPr lang="en-US" altLang="ja-JP" sz="1600" dirty="0" smtClean="0">
              <a:latin typeface="HG丸ｺﾞｼｯｸM-PRO" pitchFamily="50" charset="-128"/>
              <a:ea typeface="HG丸ｺﾞｼｯｸM-PRO" pitchFamily="50" charset="-128"/>
            </a:endParaRPr>
          </a:p>
          <a:p>
            <a:endParaRPr lang="en-US" altLang="ja-JP" sz="1600" dirty="0" smtClean="0">
              <a:latin typeface="HG丸ｺﾞｼｯｸM-PRO" pitchFamily="50" charset="-128"/>
              <a:ea typeface="HG丸ｺﾞｼｯｸM-PRO" pitchFamily="50" charset="-128"/>
            </a:endParaRPr>
          </a:p>
          <a:p>
            <a:endParaRPr lang="en-US" altLang="ja-JP" sz="1600" dirty="0" smtClean="0">
              <a:latin typeface="HG丸ｺﾞｼｯｸM-PRO" pitchFamily="50" charset="-128"/>
              <a:ea typeface="HG丸ｺﾞｼｯｸM-PRO" pitchFamily="50" charset="-128"/>
            </a:endParaRPr>
          </a:p>
          <a:p>
            <a:endParaRPr lang="en-US" altLang="ja-JP" sz="1600" dirty="0" smtClean="0">
              <a:latin typeface="HG丸ｺﾞｼｯｸM-PRO" pitchFamily="50" charset="-128"/>
              <a:ea typeface="HG丸ｺﾞｼｯｸM-PRO" pitchFamily="50" charset="-128"/>
            </a:endParaRPr>
          </a:p>
          <a:p>
            <a:endParaRPr lang="en-US" altLang="ja-JP" sz="1600" dirty="0" smtClean="0">
              <a:latin typeface="HG丸ｺﾞｼｯｸM-PRO" pitchFamily="50" charset="-128"/>
              <a:ea typeface="HG丸ｺﾞｼｯｸM-PRO" pitchFamily="50" charset="-128"/>
            </a:endParaRPr>
          </a:p>
          <a:p>
            <a:endParaRPr lang="en-US" altLang="ja-JP" sz="1600" dirty="0" smtClean="0">
              <a:latin typeface="HG丸ｺﾞｼｯｸM-PRO" pitchFamily="50" charset="-128"/>
              <a:ea typeface="HG丸ｺﾞｼｯｸM-PRO" pitchFamily="50" charset="-128"/>
            </a:endParaRPr>
          </a:p>
          <a:p>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a:p>
            <a:endParaRPr lang="en-US" altLang="ja-JP" sz="1600" dirty="0" smtClean="0">
              <a:latin typeface="HG丸ｺﾞｼｯｸM-PRO" pitchFamily="50" charset="-128"/>
              <a:ea typeface="HG丸ｺﾞｼｯｸM-PRO" pitchFamily="50" charset="-128"/>
            </a:endParaRPr>
          </a:p>
          <a:p>
            <a:pPr>
              <a:spcBef>
                <a:spcPts val="1800"/>
              </a:spcBef>
            </a:pPr>
            <a:r>
              <a:rPr lang="en-US" altLang="ja-JP" sz="1600" dirty="0" smtClean="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クワンソウの花摘みがマスコミ等で取り上げられたため、多くの観光客が訪れるようになりましたが、雨天時は畑に入れないことから、現在、ビニ－ルハウスの導入が検討されています。また、クワンソウの乾燥加工品の生産のための乾燥機の処理能力が注文の増加に追いついておらず、機器の増設及び加工場の移転が検討されています。更に、機能性成分に注目が集まる一方で、科学的な情報を消費者にいかに正しく伝えていくのかということも課題となっています。</a:t>
            </a:r>
            <a:endParaRPr lang="en-US" altLang="ja-JP" sz="1600" dirty="0" smtClean="0">
              <a:latin typeface="HG丸ｺﾞｼｯｸM-PRO" pitchFamily="50" charset="-128"/>
              <a:ea typeface="HG丸ｺﾞｼｯｸM-PRO" pitchFamily="50" charset="-128"/>
            </a:endParaRPr>
          </a:p>
        </p:txBody>
      </p:sp>
      <p:pic>
        <p:nvPicPr>
          <p:cNvPr id="1028" name="Picture 4"/>
          <p:cNvPicPr>
            <a:picLocks noChangeAspect="1" noChangeArrowheads="1"/>
          </p:cNvPicPr>
          <p:nvPr/>
        </p:nvPicPr>
        <p:blipFill>
          <a:blip r:embed="rId3" cstate="print"/>
          <a:srcRect/>
          <a:stretch>
            <a:fillRect/>
          </a:stretch>
        </p:blipFill>
        <p:spPr bwMode="auto">
          <a:xfrm>
            <a:off x="154587" y="5298903"/>
            <a:ext cx="3305630" cy="2344923"/>
          </a:xfrm>
          <a:prstGeom prst="rect">
            <a:avLst/>
          </a:prstGeom>
          <a:noFill/>
          <a:ln w="9525">
            <a:solidFill>
              <a:schemeClr val="tx1"/>
            </a:solidFill>
            <a:miter lim="800000"/>
            <a:headEnd/>
            <a:tailEnd/>
          </a:ln>
        </p:spPr>
      </p:pic>
      <p:sp>
        <p:nvSpPr>
          <p:cNvPr id="23" name="角丸四角形 512"/>
          <p:cNvSpPr>
            <a:spLocks noChangeArrowheads="1"/>
          </p:cNvSpPr>
          <p:nvPr/>
        </p:nvSpPr>
        <p:spPr bwMode="auto">
          <a:xfrm>
            <a:off x="42470" y="0"/>
            <a:ext cx="6804430" cy="756183"/>
          </a:xfrm>
          <a:prstGeom prst="roundRect">
            <a:avLst>
              <a:gd name="adj" fmla="val 2111"/>
            </a:avLst>
          </a:prstGeom>
          <a:gradFill rotWithShape="1">
            <a:gsLst>
              <a:gs pos="0">
                <a:schemeClr val="accent5"/>
              </a:gs>
              <a:gs pos="50000">
                <a:srgbClr val="FFFFFF"/>
              </a:gs>
              <a:gs pos="100000">
                <a:schemeClr val="accent5"/>
              </a:gs>
            </a:gsLst>
            <a:lin ang="5400000" scaled="1"/>
          </a:gradFill>
          <a:ln w="12700" algn="ctr">
            <a:solidFill>
              <a:schemeClr val="accent5"/>
            </a:solidFill>
            <a:round/>
            <a:headEnd/>
            <a:tailEnd/>
          </a:ln>
        </p:spPr>
        <p:txBody>
          <a:bodyPr anchor="ctr">
            <a:normAutofit fontScale="92500" lnSpcReduction="20000"/>
          </a:bodyPr>
          <a:lstStyle/>
          <a:p>
            <a:pPr>
              <a:defRPr/>
            </a:pPr>
            <a:r>
              <a:rPr lang="ja-JP" altLang="en-US" sz="2800" b="1" dirty="0" smtClean="0">
                <a:effectLst>
                  <a:outerShdw blurRad="38100" dist="38100" dir="2700000" algn="tl">
                    <a:srgbClr val="C0C0C0"/>
                  </a:outerShdw>
                </a:effectLst>
                <a:latin typeface="HG丸ｺﾞｼｯｸM-PRO" pitchFamily="50" charset="-128"/>
                <a:ea typeface="HG丸ｺﾞｼｯｸM-PRO" pitchFamily="50" charset="-128"/>
              </a:rPr>
              <a:t>　　　    　</a:t>
            </a:r>
            <a:r>
              <a:rPr lang="ja-JP" altLang="en-US" sz="2400" b="1" dirty="0" smtClean="0">
                <a:effectLst>
                  <a:outerShdw blurRad="38100" dist="38100" dir="2700000" algn="tl">
                    <a:srgbClr val="C0C0C0"/>
                  </a:outerShdw>
                </a:effectLst>
                <a:latin typeface="HG丸ｺﾞｼｯｸM-PRO" pitchFamily="50" charset="-128"/>
                <a:ea typeface="HG丸ｺﾞｼｯｸM-PRO" pitchFamily="50" charset="-128"/>
              </a:rPr>
              <a:t>クワンソウを地域の観光資源に活用</a:t>
            </a:r>
            <a:r>
              <a:rPr lang="ja-JP" altLang="en-US" sz="2000" b="1" dirty="0" smtClean="0">
                <a:effectLst>
                  <a:outerShdw blurRad="38100" dist="38100" dir="2700000" algn="tl">
                    <a:srgbClr val="C0C0C0"/>
                  </a:outerShdw>
                </a:effectLst>
                <a:latin typeface="HG丸ｺﾞｼｯｸM-PRO" pitchFamily="50" charset="-128"/>
                <a:ea typeface="HG丸ｺﾞｼｯｸM-PRO" pitchFamily="50" charset="-128"/>
              </a:rPr>
              <a:t>　</a:t>
            </a:r>
            <a:r>
              <a:rPr lang="ja-JP" altLang="en-US" sz="2800" b="1" dirty="0" smtClean="0">
                <a:effectLst>
                  <a:outerShdw blurRad="38100" dist="38100" dir="2700000" algn="tl">
                    <a:srgbClr val="C0C0C0"/>
                  </a:outerShdw>
                </a:effectLst>
                <a:latin typeface="HG丸ｺﾞｼｯｸM-PRO" pitchFamily="50" charset="-128"/>
                <a:ea typeface="HG丸ｺﾞｼｯｸM-PRO" pitchFamily="50" charset="-128"/>
              </a:rPr>
              <a:t>　　　　　　　　　　</a:t>
            </a:r>
            <a:endParaRPr lang="en-US" altLang="ja-JP" sz="2800" b="1" dirty="0" smtClean="0">
              <a:effectLst>
                <a:outerShdw blurRad="38100" dist="38100" dir="2700000" algn="tl">
                  <a:srgbClr val="C0C0C0"/>
                </a:outerShdw>
              </a:effectLst>
              <a:latin typeface="HG丸ｺﾞｼｯｸM-PRO" pitchFamily="50" charset="-128"/>
              <a:ea typeface="HG丸ｺﾞｼｯｸM-PRO" pitchFamily="50" charset="-128"/>
            </a:endParaRPr>
          </a:p>
          <a:p>
            <a:pPr>
              <a:defRPr/>
            </a:pPr>
            <a:r>
              <a:rPr lang="ja-JP" altLang="en-US" sz="2800" b="1" dirty="0" smtClean="0">
                <a:effectLst>
                  <a:outerShdw blurRad="38100" dist="38100" dir="2700000" algn="tl">
                    <a:srgbClr val="C0C0C0"/>
                  </a:outerShdw>
                </a:effectLst>
                <a:latin typeface="HG丸ｺﾞｼｯｸM-PRO" pitchFamily="50" charset="-128"/>
                <a:ea typeface="HG丸ｺﾞｼｯｸM-PRO" pitchFamily="50" charset="-128"/>
              </a:rPr>
              <a:t>　　　　　　　　　　　 　</a:t>
            </a:r>
            <a:r>
              <a:rPr lang="ja-JP" altLang="en-US" sz="2000" b="1" dirty="0" smtClean="0">
                <a:effectLst>
                  <a:outerShdw blurRad="38100" dist="38100" dir="2700000" algn="tl">
                    <a:srgbClr val="C0C0C0"/>
                  </a:outerShdw>
                </a:effectLst>
                <a:latin typeface="HG丸ｺﾞｼｯｸM-PRO" pitchFamily="50" charset="-128"/>
                <a:ea typeface="HG丸ｺﾞｼｯｸM-PRO" pitchFamily="50" charset="-128"/>
              </a:rPr>
              <a:t>～沖縄総合事務局～</a:t>
            </a:r>
            <a:endParaRPr lang="ja-JP" altLang="en-US" sz="2000" b="1" dirty="0">
              <a:effectLst>
                <a:outerShdw blurRad="38100" dist="38100" dir="2700000" algn="tl">
                  <a:srgbClr val="C0C0C0"/>
                </a:outerShdw>
              </a:effectLst>
              <a:latin typeface="HG丸ｺﾞｼｯｸM-PRO" pitchFamily="50" charset="-128"/>
              <a:ea typeface="HG丸ｺﾞｼｯｸM-PRO" pitchFamily="50" charset="-128"/>
            </a:endParaRPr>
          </a:p>
        </p:txBody>
      </p:sp>
      <p:cxnSp>
        <p:nvCxnSpPr>
          <p:cNvPr id="17" name="直線コネクタ 16"/>
          <p:cNvCxnSpPr/>
          <p:nvPr/>
        </p:nvCxnSpPr>
        <p:spPr>
          <a:xfrm>
            <a:off x="3645024" y="6169908"/>
            <a:ext cx="0" cy="301457"/>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4" cstate="print"/>
          <a:srcRect/>
          <a:stretch>
            <a:fillRect/>
          </a:stretch>
        </p:blipFill>
        <p:spPr bwMode="auto">
          <a:xfrm>
            <a:off x="3601194" y="5298902"/>
            <a:ext cx="3180885" cy="2344923"/>
          </a:xfrm>
          <a:prstGeom prst="rect">
            <a:avLst/>
          </a:prstGeom>
          <a:noFill/>
          <a:ln w="9525">
            <a:solidFill>
              <a:schemeClr val="tx1"/>
            </a:solidFill>
            <a:miter lim="800000"/>
            <a:headEnd/>
            <a:tailEnd/>
          </a:ln>
        </p:spPr>
      </p:pic>
      <p:sp>
        <p:nvSpPr>
          <p:cNvPr id="4" name="角丸四角形 3"/>
          <p:cNvSpPr/>
          <p:nvPr/>
        </p:nvSpPr>
        <p:spPr>
          <a:xfrm>
            <a:off x="84938" y="48566"/>
            <a:ext cx="1399846" cy="684275"/>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3. </a:t>
            </a:r>
            <a:r>
              <a:rPr lang="ja-JP" altLang="en-US"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地方</a:t>
            </a:r>
            <a:endParaRPr lang="en-US" altLang="ja-JP"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endParaRPr>
          </a:p>
          <a:p>
            <a:pPr algn="ctr"/>
            <a:r>
              <a:rPr lang="ja-JP" altLang="en-US"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   だ</a:t>
            </a:r>
            <a:r>
              <a:rPr lang="ja-JP" altLang="en-US" sz="2000" b="1" dirty="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より</a:t>
            </a:r>
            <a:endParaRPr lang="ja-JP" altLang="en-US" sz="2000" dirty="0">
              <a:solidFill>
                <a:schemeClr val="tx1"/>
              </a:solidFill>
            </a:endParaRPr>
          </a:p>
        </p:txBody>
      </p:sp>
      <p:sp>
        <p:nvSpPr>
          <p:cNvPr id="3" name="テキスト ボックス 2"/>
          <p:cNvSpPr txBox="1"/>
          <p:nvPr/>
        </p:nvSpPr>
        <p:spPr>
          <a:xfrm>
            <a:off x="973619" y="7663295"/>
            <a:ext cx="1849438" cy="276999"/>
          </a:xfrm>
          <a:prstGeom prst="rect">
            <a:avLst/>
          </a:prstGeom>
          <a:noFill/>
        </p:spPr>
        <p:txBody>
          <a:bodyPr wrap="square" rtlCol="0">
            <a:spAutoFit/>
          </a:bodyPr>
          <a:lstStyle/>
          <a:p>
            <a:r>
              <a:rPr lang="ja-JP" altLang="en-US" sz="1200" dirty="0"/>
              <a:t>見ごろ</a:t>
            </a:r>
            <a:r>
              <a:rPr lang="ja-JP" altLang="en-US" sz="1200" dirty="0" smtClean="0"/>
              <a:t>を迎えたクワンソウ</a:t>
            </a:r>
            <a:endParaRPr kumimoji="1" lang="ja-JP" altLang="en-US" sz="1200" dirty="0"/>
          </a:p>
        </p:txBody>
      </p:sp>
      <p:sp>
        <p:nvSpPr>
          <p:cNvPr id="10" name="テキスト ボックス 9"/>
          <p:cNvSpPr txBox="1"/>
          <p:nvPr/>
        </p:nvSpPr>
        <p:spPr>
          <a:xfrm>
            <a:off x="4509120" y="7658323"/>
            <a:ext cx="1656184" cy="276999"/>
          </a:xfrm>
          <a:prstGeom prst="rect">
            <a:avLst/>
          </a:prstGeom>
          <a:noFill/>
        </p:spPr>
        <p:txBody>
          <a:bodyPr wrap="square" rtlCol="0">
            <a:spAutoFit/>
          </a:bodyPr>
          <a:lstStyle/>
          <a:p>
            <a:r>
              <a:rPr lang="ja-JP" altLang="en-US" sz="1200" dirty="0" smtClean="0"/>
              <a:t>クワンソウの花摘み</a:t>
            </a:r>
            <a:endParaRPr kumimoji="1" lang="ja-JP" altLang="en-US" sz="1200" dirty="0"/>
          </a:p>
        </p:txBody>
      </p:sp>
      <p:sp>
        <p:nvSpPr>
          <p:cNvPr id="5" name="正方形/長方形 4"/>
          <p:cNvSpPr/>
          <p:nvPr/>
        </p:nvSpPr>
        <p:spPr>
          <a:xfrm>
            <a:off x="223154" y="869510"/>
            <a:ext cx="6561467" cy="769441"/>
          </a:xfrm>
          <a:prstGeom prst="rect">
            <a:avLst/>
          </a:prstGeom>
        </p:spPr>
        <p:txBody>
          <a:bodyPr wrap="square">
            <a:spAutoFit/>
          </a:bodyPr>
          <a:lstStyle/>
          <a:p>
            <a:r>
              <a:rPr lang="ja-JP" altLang="en-US" sz="1600" dirty="0">
                <a:latin typeface="HG丸ｺﾞｼｯｸM-PRO" pitchFamily="50" charset="-128"/>
                <a:ea typeface="HG丸ｺﾞｼｯｸM-PRO" pitchFamily="50" charset="-128"/>
              </a:rPr>
              <a:t>　</a:t>
            </a:r>
            <a:r>
              <a:rPr lang="ja-JP" altLang="en-US" sz="1400" dirty="0">
                <a:latin typeface="HG丸ｺﾞｼｯｸM-PRO" pitchFamily="50" charset="-128"/>
                <a:ea typeface="HG丸ｺﾞｼｯｸM-PRO" pitchFamily="50" charset="-128"/>
              </a:rPr>
              <a:t>沖縄総合事務局食品・環境課から、クワンソウ（薬草）を地域の観光資源として活用し、農業生産に加え、観光事業創出による効果</a:t>
            </a:r>
            <a:r>
              <a:rPr lang="ja-JP" altLang="en-US" sz="1400" dirty="0" smtClean="0">
                <a:latin typeface="HG丸ｺﾞｼｯｸM-PRO" pitchFamily="50" charset="-128"/>
                <a:ea typeface="HG丸ｺﾞｼｯｸM-PRO" pitchFamily="50" charset="-128"/>
              </a:rPr>
              <a:t>があがっている事例</a:t>
            </a:r>
            <a:r>
              <a:rPr lang="ja-JP" altLang="en-US" sz="1400" dirty="0">
                <a:latin typeface="HG丸ｺﾞｼｯｸM-PRO" pitchFamily="50" charset="-128"/>
                <a:ea typeface="HG丸ｺﾞｼｯｸM-PRO" pitchFamily="50" charset="-128"/>
              </a:rPr>
              <a:t>をご紹介します。</a:t>
            </a:r>
            <a:endParaRPr lang="en-US" altLang="ja-JP" sz="1400" dirty="0">
              <a:latin typeface="HG丸ｺﾞｼｯｸM-PRO" pitchFamily="50" charset="-128"/>
              <a:ea typeface="HG丸ｺﾞｼｯｸM-PRO" pitchFamily="50" charset="-128"/>
            </a:endParaRPr>
          </a:p>
        </p:txBody>
      </p:sp>
      <p:sp>
        <p:nvSpPr>
          <p:cNvPr id="16" name="角丸四角形 15"/>
          <p:cNvSpPr/>
          <p:nvPr/>
        </p:nvSpPr>
        <p:spPr>
          <a:xfrm>
            <a:off x="104924" y="861031"/>
            <a:ext cx="6679697" cy="77792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135174" y="10009311"/>
            <a:ext cx="290515" cy="26975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t>６</a:t>
            </a:r>
            <a:endParaRPr kumimoji="1" lang="ja-JP" altLang="en-US" sz="1100" dirty="0"/>
          </a:p>
        </p:txBody>
      </p:sp>
    </p:spTree>
    <p:extLst>
      <p:ext uri="{BB962C8B-B14F-4D97-AF65-F5344CB8AC3E}">
        <p14:creationId xmlns:p14="http://schemas.microsoft.com/office/powerpoint/2010/main" val="24913253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p:cNvSpPr txBox="1"/>
          <p:nvPr/>
        </p:nvSpPr>
        <p:spPr>
          <a:xfrm>
            <a:off x="103495" y="1402216"/>
            <a:ext cx="6741368" cy="8638262"/>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平成</a:t>
            </a:r>
            <a:r>
              <a:rPr lang="en-US" altLang="ja-JP" sz="1600" dirty="0" smtClean="0">
                <a:latin typeface="HG丸ｺﾞｼｯｸM-PRO" pitchFamily="50" charset="-128"/>
                <a:ea typeface="HG丸ｺﾞｼｯｸM-PRO" pitchFamily="50" charset="-128"/>
              </a:rPr>
              <a:t>15</a:t>
            </a:r>
            <a:r>
              <a:rPr lang="ja-JP" altLang="en-US" sz="1600" dirty="0" smtClean="0">
                <a:latin typeface="HG丸ｺﾞｼｯｸM-PRO" pitchFamily="50" charset="-128"/>
                <a:ea typeface="HG丸ｺﾞｼｯｸM-PRO" pitchFamily="50" charset="-128"/>
              </a:rPr>
              <a:t>年</a:t>
            </a:r>
            <a:r>
              <a:rPr lang="en-US" altLang="ja-JP" sz="1600" dirty="0" smtClean="0">
                <a:latin typeface="HG丸ｺﾞｼｯｸM-PRO" pitchFamily="50" charset="-128"/>
                <a:ea typeface="HG丸ｺﾞｼｯｸM-PRO" pitchFamily="50" charset="-128"/>
              </a:rPr>
              <a:t>12</a:t>
            </a:r>
            <a:r>
              <a:rPr lang="ja-JP" altLang="en-US" sz="1600" dirty="0" smtClean="0">
                <a:latin typeface="HG丸ｺﾞｼｯｸM-PRO" pitchFamily="50" charset="-128"/>
                <a:ea typeface="HG丸ｺﾞｼｯｸM-PRO" pitchFamily="50" charset="-128"/>
              </a:rPr>
              <a:t>月</a:t>
            </a:r>
            <a:r>
              <a:rPr lang="en-US" altLang="ja-JP" sz="1600" dirty="0" smtClean="0">
                <a:latin typeface="HG丸ｺﾞｼｯｸM-PRO" pitchFamily="50" charset="-128"/>
                <a:ea typeface="HG丸ｺﾞｼｯｸM-PRO" pitchFamily="50" charset="-128"/>
              </a:rPr>
              <a:t>24</a:t>
            </a:r>
            <a:r>
              <a:rPr lang="ja-JP" altLang="en-US" sz="1600" dirty="0" smtClean="0">
                <a:latin typeface="HG丸ｺﾞｼｯｸM-PRO" pitchFamily="50" charset="-128"/>
                <a:ea typeface="HG丸ｺﾞｼｯｸM-PRO" pitchFamily="50" charset="-128"/>
              </a:rPr>
              <a:t>日の朝７：</a:t>
            </a:r>
            <a:r>
              <a:rPr lang="en-US" altLang="ja-JP" sz="1600" dirty="0" smtClean="0">
                <a:latin typeface="HG丸ｺﾞｼｯｸM-PRO" pitchFamily="50" charset="-128"/>
                <a:ea typeface="HG丸ｺﾞｼｯｸM-PRO" pitchFamily="50" charset="-128"/>
              </a:rPr>
              <a:t>30</a:t>
            </a:r>
            <a:r>
              <a:rPr lang="ja-JP" altLang="en-US" sz="1600" dirty="0" smtClean="0">
                <a:latin typeface="HG丸ｺﾞｼｯｸM-PRO" pitchFamily="50" charset="-128"/>
                <a:ea typeface="HG丸ｺﾞｼｯｸM-PRO" pitchFamily="50" charset="-128"/>
              </a:rPr>
              <a:t>頃のこと。</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当時消費・安全局総務課の総括課長補佐を務めて</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いた私の自宅に一本の電話。</a:t>
            </a:r>
            <a:endParaRPr lang="en-US" altLang="ja-JP" sz="1600" dirty="0" smtClean="0">
              <a:latin typeface="HG丸ｺﾞｼｯｸM-PRO" pitchFamily="50" charset="-128"/>
              <a:ea typeface="HG丸ｺﾞｼｯｸM-PRO" pitchFamily="50" charset="-128"/>
            </a:endParaRPr>
          </a:p>
          <a:p>
            <a:pPr>
              <a:lnSpc>
                <a:spcPts val="800"/>
              </a:lnSpc>
            </a:pP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「在米日本大使館の○○です。米国でＢＳＥ</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（牛海綿状脳症）が発生したようです！これから</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ＣＮＮで放送される予定です。」</a:t>
            </a:r>
            <a:endParaRPr lang="en-US" altLang="ja-JP" sz="1600" dirty="0" smtClean="0">
              <a:latin typeface="HG丸ｺﾞｼｯｸM-PRO" pitchFamily="50" charset="-128"/>
              <a:ea typeface="HG丸ｺﾞｼｯｸM-PRO" pitchFamily="50" charset="-128"/>
            </a:endParaRPr>
          </a:p>
          <a:p>
            <a:pPr>
              <a:lnSpc>
                <a:spcPts val="800"/>
              </a:lnSpc>
            </a:pPr>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r>
              <a:rPr lang="ja-JP" altLang="en-US" sz="1600" dirty="0" err="1" smtClean="0">
                <a:latin typeface="HG丸ｺﾞｼｯｸM-PRO" pitchFamily="50" charset="-128"/>
                <a:ea typeface="HG丸ｺﾞｼｯｸM-PRO" pitchFamily="50" charset="-128"/>
              </a:rPr>
              <a:t>え</a:t>
            </a:r>
            <a:r>
              <a:rPr lang="ja-JP" altLang="en-US" sz="1600" dirty="0" smtClean="0">
                <a:latin typeface="HG丸ｺﾞｼｯｸM-PRO" pitchFamily="50" charset="-128"/>
                <a:ea typeface="HG丸ｺﾞｼｯｸM-PRO" pitchFamily="50" charset="-128"/>
              </a:rPr>
              <a:t>～っ！？」　</a:t>
            </a:r>
            <a:endParaRPr lang="en-US" altLang="ja-JP" sz="1600" dirty="0" smtClean="0">
              <a:latin typeface="HG丸ｺﾞｼｯｸM-PRO" pitchFamily="50" charset="-128"/>
              <a:ea typeface="HG丸ｺﾞｼｯｸM-PRO" pitchFamily="50" charset="-128"/>
            </a:endParaRPr>
          </a:p>
          <a:p>
            <a:pPr>
              <a:lnSpc>
                <a:spcPts val="800"/>
              </a:lnSpc>
            </a:pP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その日からさかのぼること半年ほど前の７月１日。農林水産省に「新しい局」が誕生しました。長年省の象徴的存在であった「食糧庁」が廃止され、食の安全と消費者の信頼確保のための施策を担う「消費・安全局」が設置されたので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当時、私は食料産業局の前身である「総合食料局」の総合的な企画・立案を担当する「食料企画課」の総括課長補佐として、最後の食糧庁企画課長（現食料産業局長）が手がけた「米政策改革」の最終局面に関与するなど慌ただしい日々が続いていたのですが、それがようやく収まりつつあった９月中旬、突然消費・安全局への異動を命じられたのです。</a:t>
            </a:r>
            <a:endParaRPr lang="en-US" altLang="ja-JP" sz="1600" dirty="0" smtClean="0">
              <a:latin typeface="HG丸ｺﾞｼｯｸM-PRO" pitchFamily="50" charset="-128"/>
              <a:ea typeface="HG丸ｺﾞｼｯｸM-PRO" pitchFamily="50" charset="-128"/>
            </a:endParaRPr>
          </a:p>
          <a:p>
            <a:pPr>
              <a:lnSpc>
                <a:spcPts val="800"/>
              </a:lnSpc>
            </a:pPr>
            <a:endParaRPr lang="ja-JP" altLang="en-US"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着任以降、茨城県の霞ヶ浦でコイヘルペスウィルスが発生するなど、新しい局の誕生と軌を一にするかのように次々と事件が起こり多忙を極めていたのですが、それらも一段落し、あと少しで待ちに待った年末年始の休暇（しかもその年は９連休！）だ、ゆっくり休むぞ～と思っていた矢先に冒頭の出来事！</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しかもそれだけにとどまらず、年明けには山口県で高病原性鳥インフルエンザが発生！！</a:t>
            </a:r>
            <a:r>
              <a:rPr lang="en-US" altLang="ja-JP" sz="1600" dirty="0" smtClean="0">
                <a:latin typeface="HG丸ｺﾞｼｯｸM-PRO" pitchFamily="50" charset="-128"/>
                <a:ea typeface="HG丸ｺﾞｼｯｸM-PRO" pitchFamily="50" charset="-128"/>
              </a:rPr>
              <a:t>……</a:t>
            </a:r>
            <a:r>
              <a:rPr lang="ja-JP" altLang="en-US" sz="1600" dirty="0" err="1"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a:p>
            <a:pPr>
              <a:lnSpc>
                <a:spcPts val="800"/>
              </a:lnSpc>
            </a:pPr>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私にとって「新しい局」と聞くと決まって真っ先に思い出すのはつらかったこのような激務の日々のことですが、続いて頭に浮かぶのは、そのような中でも同じ局の仲間とともに新局の体制固めのために手がけた幾つかの仕事のことです。動物の衛生関係業務を一課から二課体制に強化するなど業務量に比して圧倒的に足りない人員の確保のための組織・定員要求や、リスク管理のために必要な試験研究予算の新設などなど</a:t>
            </a:r>
            <a:r>
              <a:rPr lang="en-US" altLang="ja-JP" sz="1600" dirty="0" smtClean="0">
                <a:latin typeface="HG丸ｺﾞｼｯｸM-PRO" pitchFamily="50" charset="-128"/>
                <a:ea typeface="HG丸ｺﾞｼｯｸM-PRO" pitchFamily="50" charset="-128"/>
              </a:rPr>
              <a:t>…</a:t>
            </a:r>
            <a:r>
              <a:rPr lang="ja-JP" altLang="en-US" sz="1600" dirty="0" err="1"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a:p>
            <a:pPr>
              <a:lnSpc>
                <a:spcPts val="800"/>
              </a:lnSpc>
            </a:pP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時は流れてあれから数年、また農林水産省に「新しい局」が誕生しました。なぜか、私はまたその中にいます。願わくば、今回も何年か経って振り返ったとき、楽しい想い出も残っていますように。（</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つらい想い出が残らないってことはまずありえないでしょうから</a:t>
            </a:r>
            <a:r>
              <a:rPr lang="en-US" altLang="ja-JP" sz="1600" dirty="0" smtClean="0">
                <a:latin typeface="HG丸ｺﾞｼｯｸM-PRO" pitchFamily="50" charset="-128"/>
                <a:ea typeface="HG丸ｺﾞｼｯｸM-PRO" pitchFamily="50" charset="-128"/>
              </a:rPr>
              <a:t>…</a:t>
            </a:r>
            <a:r>
              <a:rPr lang="ja-JP" altLang="en-US" sz="1600" dirty="0" err="1"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p:txBody>
      </p:sp>
      <p:sp>
        <p:nvSpPr>
          <p:cNvPr id="23" name="角丸四角形 512"/>
          <p:cNvSpPr>
            <a:spLocks noChangeArrowheads="1"/>
          </p:cNvSpPr>
          <p:nvPr/>
        </p:nvSpPr>
        <p:spPr bwMode="auto">
          <a:xfrm>
            <a:off x="39581" y="199"/>
            <a:ext cx="6794113" cy="792088"/>
          </a:xfrm>
          <a:prstGeom prst="roundRect">
            <a:avLst>
              <a:gd name="adj" fmla="val 2111"/>
            </a:avLst>
          </a:prstGeom>
          <a:gradFill rotWithShape="1">
            <a:gsLst>
              <a:gs pos="0">
                <a:schemeClr val="accent5"/>
              </a:gs>
              <a:gs pos="50000">
                <a:srgbClr val="FFFFFF"/>
              </a:gs>
              <a:gs pos="100000">
                <a:schemeClr val="accent5"/>
              </a:gs>
            </a:gsLst>
            <a:lin ang="5400000" scaled="1"/>
          </a:gradFill>
          <a:ln w="12700" algn="ctr">
            <a:solidFill>
              <a:schemeClr val="accent5"/>
            </a:solidFill>
            <a:round/>
            <a:headEnd/>
            <a:tailEnd/>
          </a:ln>
        </p:spPr>
        <p:txBody>
          <a:bodyPr anchor="ctr"/>
          <a:lstStyle/>
          <a:p>
            <a:r>
              <a:rPr lang="ja-JP" altLang="en-US"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                   </a:t>
            </a:r>
            <a:r>
              <a:rPr lang="ja-JP" altLang="en-US" sz="28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「新しい</a:t>
            </a:r>
            <a:r>
              <a:rPr lang="ja-JP" altLang="en-US" sz="2800" b="1" dirty="0">
                <a:effectLst>
                  <a:outerShdw blurRad="38100" dist="38100" dir="2700000" algn="tl">
                    <a:srgbClr val="000000">
                      <a:alpha val="43137"/>
                    </a:srgbClr>
                  </a:outerShdw>
                </a:effectLst>
                <a:latin typeface="HG丸ｺﾞｼｯｸM-PRO" pitchFamily="50" charset="-128"/>
                <a:ea typeface="HG丸ｺﾞｼｯｸM-PRO" pitchFamily="50" charset="-128"/>
              </a:rPr>
              <a:t>局」の想い</a:t>
            </a:r>
            <a:r>
              <a:rPr lang="ja-JP" altLang="en-US" sz="28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出</a:t>
            </a:r>
            <a:endParaRPr lang="en-US" altLang="ja-JP" sz="28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endParaRPr>
          </a:p>
          <a:p>
            <a:r>
              <a:rPr lang="en-US" altLang="ja-JP" sz="2400" b="1" dirty="0">
                <a:effectLst>
                  <a:outerShdw blurRad="38100" dist="38100" dir="2700000" algn="tl">
                    <a:srgbClr val="000000">
                      <a:alpha val="43137"/>
                    </a:srgbClr>
                  </a:outerShdw>
                </a:effectLst>
                <a:latin typeface="HG丸ｺﾞｼｯｸM-PRO" pitchFamily="50" charset="-128"/>
                <a:ea typeface="HG丸ｺﾞｼｯｸM-PRO" pitchFamily="50" charset="-128"/>
              </a:rPr>
              <a:t> </a:t>
            </a:r>
            <a:r>
              <a:rPr lang="en-US" altLang="ja-JP"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                           </a:t>
            </a:r>
            <a:r>
              <a:rPr lang="ja-JP" altLang="en-US"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　　　</a:t>
            </a:r>
            <a:r>
              <a:rPr lang="ja-JP" altLang="en-US" sz="20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～國井　聡企画課長～</a:t>
            </a:r>
            <a:endParaRPr lang="en-US" altLang="ja-JP" sz="20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4" name="角丸四角形 3"/>
          <p:cNvSpPr/>
          <p:nvPr/>
        </p:nvSpPr>
        <p:spPr>
          <a:xfrm>
            <a:off x="103494" y="60685"/>
            <a:ext cx="1742395" cy="671115"/>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４</a:t>
            </a:r>
            <a:r>
              <a:rPr lang="en-US" altLang="ja-JP"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 </a:t>
            </a:r>
            <a:r>
              <a:rPr lang="ja-JP" altLang="en-US"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課長の </a:t>
            </a:r>
            <a:endParaRPr lang="en-US" altLang="ja-JP"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endParaRPr>
          </a:p>
          <a:p>
            <a:pPr algn="ctr"/>
            <a:r>
              <a:rPr lang="en-US" altLang="ja-JP" sz="2000" b="1" dirty="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 </a:t>
            </a:r>
            <a:r>
              <a:rPr lang="en-US" altLang="ja-JP"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   </a:t>
            </a:r>
            <a:r>
              <a:rPr lang="ja-JP" altLang="en-US"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つぶやき</a:t>
            </a:r>
            <a:endParaRPr lang="ja-JP" altLang="en-US" sz="2000" dirty="0">
              <a:solidFill>
                <a:schemeClr val="tx1"/>
              </a:solidFill>
            </a:endParaRPr>
          </a:p>
        </p:txBody>
      </p:sp>
      <p:sp>
        <p:nvSpPr>
          <p:cNvPr id="6" name="円/楕円 5"/>
          <p:cNvSpPr/>
          <p:nvPr/>
        </p:nvSpPr>
        <p:spPr>
          <a:xfrm>
            <a:off x="6420943" y="10009311"/>
            <a:ext cx="290515" cy="26975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t>７</a:t>
            </a:r>
            <a:endParaRPr kumimoji="1" lang="ja-JP" altLang="en-US" sz="1100" dirty="0"/>
          </a:p>
        </p:txBody>
      </p:sp>
      <p:sp>
        <p:nvSpPr>
          <p:cNvPr id="9" name="正方形/長方形 8"/>
          <p:cNvSpPr/>
          <p:nvPr/>
        </p:nvSpPr>
        <p:spPr>
          <a:xfrm>
            <a:off x="246768" y="872367"/>
            <a:ext cx="6561467" cy="523220"/>
          </a:xfrm>
          <a:prstGeom prst="rect">
            <a:avLst/>
          </a:prstGeom>
        </p:spPr>
        <p:txBody>
          <a:bodyPr wrap="square">
            <a:spAutoFit/>
          </a:bodyPr>
          <a:lstStyle/>
          <a:p>
            <a:r>
              <a:rPr lang="ja-JP" altLang="en-US" sz="1400" dirty="0">
                <a:latin typeface="HG丸ｺﾞｼｯｸM-PRO" pitchFamily="50" charset="-128"/>
                <a:ea typeface="HG丸ｺﾞｼｯｸM-PRO" pitchFamily="50" charset="-128"/>
              </a:rPr>
              <a:t>　</a:t>
            </a:r>
            <a:r>
              <a:rPr lang="ja-JP" altLang="en-US" sz="1400" dirty="0" smtClean="0">
                <a:latin typeface="HG丸ｺﾞｼｯｸM-PRO" pitchFamily="50" charset="-128"/>
                <a:ea typeface="HG丸ｺﾞｼｯｸM-PRO" pitchFamily="50" charset="-128"/>
              </a:rPr>
              <a:t>このコ－ナ－では、食料産業局の幹部職員から、仕事のことや最近気になっていることなどについて、ざっくばらんに発信していきます。</a:t>
            </a:r>
            <a:endParaRPr lang="en-US" altLang="ja-JP" sz="1400" dirty="0">
              <a:latin typeface="HG丸ｺﾞｼｯｸM-PRO" pitchFamily="50" charset="-128"/>
              <a:ea typeface="HG丸ｺﾞｼｯｸM-PRO" pitchFamily="50" charset="-128"/>
            </a:endParaRPr>
          </a:p>
        </p:txBody>
      </p:sp>
      <p:sp>
        <p:nvSpPr>
          <p:cNvPr id="2" name="角丸四角形 1"/>
          <p:cNvSpPr/>
          <p:nvPr/>
        </p:nvSpPr>
        <p:spPr>
          <a:xfrm>
            <a:off x="231910" y="864295"/>
            <a:ext cx="6561467" cy="52322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5" name="Picture 7" descr="\\R0909744\BUData\企画第１班\食料産業レター\幹部写真\企画課長\00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2529" y="1584375"/>
            <a:ext cx="2128929" cy="146760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5157192" y="3051984"/>
            <a:ext cx="1123373" cy="276999"/>
          </a:xfrm>
          <a:prstGeom prst="rect">
            <a:avLst/>
          </a:prstGeom>
          <a:noFill/>
        </p:spPr>
        <p:txBody>
          <a:bodyPr wrap="square" rtlCol="0">
            <a:spAutoFit/>
          </a:bodyPr>
          <a:lstStyle/>
          <a:p>
            <a:r>
              <a:rPr kumimoji="1" lang="ja-JP" altLang="en-US" sz="1200" dirty="0" smtClean="0"/>
              <a:t>國井企画課長</a:t>
            </a:r>
            <a:endParaRPr kumimoji="1" lang="ja-JP" altLang="en-US" sz="1200" dirty="0"/>
          </a:p>
        </p:txBody>
      </p:sp>
    </p:spTree>
    <p:extLst>
      <p:ext uri="{BB962C8B-B14F-4D97-AF65-F5344CB8AC3E}">
        <p14:creationId xmlns:p14="http://schemas.microsoft.com/office/powerpoint/2010/main" val="3534729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512"/>
          <p:cNvSpPr>
            <a:spLocks noChangeArrowheads="1"/>
          </p:cNvSpPr>
          <p:nvPr/>
        </p:nvSpPr>
        <p:spPr bwMode="auto">
          <a:xfrm>
            <a:off x="49162" y="8412"/>
            <a:ext cx="6777143" cy="792088"/>
          </a:xfrm>
          <a:prstGeom prst="roundRect">
            <a:avLst>
              <a:gd name="adj" fmla="val 2111"/>
            </a:avLst>
          </a:prstGeom>
          <a:gradFill rotWithShape="1">
            <a:gsLst>
              <a:gs pos="0">
                <a:schemeClr val="accent5"/>
              </a:gs>
              <a:gs pos="50000">
                <a:srgbClr val="FFFFFF"/>
              </a:gs>
              <a:gs pos="100000">
                <a:schemeClr val="accent5"/>
              </a:gs>
            </a:gsLst>
            <a:lin ang="5400000" scaled="1"/>
          </a:gradFill>
          <a:ln w="12700" algn="ctr">
            <a:solidFill>
              <a:schemeClr val="accent5"/>
            </a:solidFill>
            <a:round/>
            <a:headEnd/>
            <a:tailEnd/>
          </a:ln>
        </p:spPr>
        <p:txBody>
          <a:bodyPr anchor="ctr"/>
          <a:lstStyle/>
          <a:p>
            <a:pPr>
              <a:defRPr/>
            </a:pPr>
            <a:r>
              <a:rPr lang="ja-JP" altLang="en-US"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　      　　　米の試験</a:t>
            </a:r>
            <a:r>
              <a:rPr lang="ja-JP" altLang="en-US" sz="2400" b="1" dirty="0">
                <a:effectLst>
                  <a:outerShdw blurRad="38100" dist="38100" dir="2700000" algn="tl">
                    <a:srgbClr val="000000">
                      <a:alpha val="43137"/>
                    </a:srgbClr>
                  </a:outerShdw>
                </a:effectLst>
                <a:latin typeface="HG丸ｺﾞｼｯｸM-PRO" pitchFamily="50" charset="-128"/>
                <a:ea typeface="HG丸ｺﾞｼｯｸM-PRO" pitchFamily="50" charset="-128"/>
              </a:rPr>
              <a:t>上場に</a:t>
            </a:r>
            <a:r>
              <a:rPr lang="ja-JP" altLang="en-US"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関する　　</a:t>
            </a:r>
            <a:endParaRPr lang="en-US" altLang="ja-JP"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defRPr/>
            </a:pPr>
            <a:r>
              <a:rPr lang="ja-JP" altLang="en-US" sz="2400" b="1" dirty="0">
                <a:effectLst>
                  <a:outerShdw blurRad="38100" dist="38100" dir="2700000" algn="tl">
                    <a:srgbClr val="000000">
                      <a:alpha val="43137"/>
                    </a:srgbClr>
                  </a:outerShdw>
                </a:effectLst>
                <a:latin typeface="HG丸ｺﾞｼｯｸM-PRO" pitchFamily="50" charset="-128"/>
                <a:ea typeface="HG丸ｺﾞｼｯｸM-PRO" pitchFamily="50" charset="-128"/>
              </a:rPr>
              <a:t>　</a:t>
            </a:r>
            <a:r>
              <a:rPr lang="ja-JP" altLang="en-US"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　　　　　</a:t>
            </a:r>
            <a:r>
              <a:rPr lang="ja-JP" altLang="en-US" sz="2400" b="1" dirty="0" err="1" smtClean="0">
                <a:effectLst>
                  <a:outerShdw blurRad="38100" dist="38100" dir="2700000" algn="tl">
                    <a:srgbClr val="000000">
                      <a:alpha val="43137"/>
                    </a:srgbClr>
                  </a:outerShdw>
                </a:effectLst>
                <a:latin typeface="HG丸ｺﾞｼｯｸM-PRO" pitchFamily="50" charset="-128"/>
                <a:ea typeface="HG丸ｺﾞｼｯｸM-PRO" pitchFamily="50" charset="-128"/>
              </a:rPr>
              <a:t>シ－ズンレポ－ト</a:t>
            </a:r>
            <a:r>
              <a:rPr lang="ja-JP" altLang="en-US"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の公表に</a:t>
            </a:r>
            <a:r>
              <a:rPr lang="ja-JP" altLang="en-US" sz="2400" b="1" dirty="0">
                <a:effectLst>
                  <a:outerShdw blurRad="38100" dist="38100" dir="2700000" algn="tl">
                    <a:srgbClr val="000000">
                      <a:alpha val="43137"/>
                    </a:srgbClr>
                  </a:outerShdw>
                </a:effectLst>
                <a:latin typeface="HG丸ｺﾞｼｯｸM-PRO" pitchFamily="50" charset="-128"/>
                <a:ea typeface="HG丸ｺﾞｼｯｸM-PRO" pitchFamily="50" charset="-128"/>
              </a:rPr>
              <a:t>ついて</a:t>
            </a:r>
          </a:p>
        </p:txBody>
      </p:sp>
      <p:sp>
        <p:nvSpPr>
          <p:cNvPr id="5" name="テキスト ボックス 4"/>
          <p:cNvSpPr txBox="1"/>
          <p:nvPr/>
        </p:nvSpPr>
        <p:spPr>
          <a:xfrm>
            <a:off x="105962" y="923498"/>
            <a:ext cx="2674966"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米の試験上場について　　　　　　</a:t>
            </a:r>
            <a:endParaRPr lang="ja-JP" altLang="en-US" b="1" dirty="0">
              <a:solidFill>
                <a:srgbClr val="0033CC"/>
              </a:solidFill>
              <a:latin typeface="+mj-ea"/>
            </a:endParaRPr>
          </a:p>
        </p:txBody>
      </p:sp>
      <p:sp>
        <p:nvSpPr>
          <p:cNvPr id="6" name="テキスト ボックス 5"/>
          <p:cNvSpPr txBox="1"/>
          <p:nvPr/>
        </p:nvSpPr>
        <p:spPr>
          <a:xfrm>
            <a:off x="95292" y="1292830"/>
            <a:ext cx="6731014" cy="2062103"/>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a:t>
            </a:r>
            <a:r>
              <a:rPr lang="ja-JP" altLang="en-US" sz="1600" dirty="0">
                <a:latin typeface="HG丸ｺﾞｼｯｸM-PRO" pitchFamily="50" charset="-128"/>
                <a:ea typeface="HG丸ｺﾞｼｯｸM-PRO" pitchFamily="50" charset="-128"/>
              </a:rPr>
              <a:t>本年８月８日から</a:t>
            </a:r>
            <a:r>
              <a:rPr lang="ja-JP" altLang="en-US" sz="1600" dirty="0" smtClean="0">
                <a:latin typeface="HG丸ｺﾞｼｯｸM-PRO" pitchFamily="50" charset="-128"/>
                <a:ea typeface="HG丸ｺﾞｼｯｸM-PRO" pitchFamily="50" charset="-128"/>
              </a:rPr>
              <a:t>、東京穀物商品取引所及び関西商品取引所で、米の先物取引（試験上場）が開始されました。</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現在、東京穀物商品取引所では関東コシヒカリ（</a:t>
            </a:r>
            <a:r>
              <a:rPr lang="ja-JP" altLang="en-US" sz="1600" dirty="0" smtClean="0">
                <a:solidFill>
                  <a:srgbClr val="000000"/>
                </a:solidFill>
                <a:latin typeface="HG丸ｺﾞｼｯｸM-PRO" pitchFamily="50" charset="-128"/>
                <a:ea typeface="HG丸ｺﾞｼｯｸM-PRO" pitchFamily="50" charset="-128"/>
              </a:rPr>
              <a:t>茨城、栃木、</a:t>
            </a:r>
            <a:r>
              <a:rPr lang="ja-JP" altLang="en-US" sz="1600" dirty="0" smtClean="0">
                <a:latin typeface="HG丸ｺﾞｼｯｸM-PRO" pitchFamily="50" charset="-128"/>
                <a:ea typeface="HG丸ｺﾞｼｯｸM-PRO" pitchFamily="50" charset="-128"/>
              </a:rPr>
              <a:t>千葉県産）、関西商品取引所では北陸コシヒカリ（石川、福井県産）を基準とした取引が行われています。</a:t>
            </a:r>
            <a:endParaRPr lang="en-US" altLang="ja-JP" sz="1600" dirty="0" smtClean="0">
              <a:latin typeface="HG丸ｺﾞｼｯｸM-PRO" pitchFamily="50" charset="-128"/>
              <a:ea typeface="HG丸ｺﾞｼｯｸM-PRO" pitchFamily="50" charset="-128"/>
            </a:endParaRPr>
          </a:p>
          <a:p>
            <a:r>
              <a:rPr lang="ja-JP" altLang="en-US" sz="1600" dirty="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先物取引は</a:t>
            </a:r>
            <a:r>
              <a:rPr lang="ja-JP" altLang="en-US" sz="1600" dirty="0">
                <a:latin typeface="HG丸ｺﾞｼｯｸM-PRO" pitchFamily="50" charset="-128"/>
                <a:ea typeface="HG丸ｺﾞｼｯｸM-PRO" pitchFamily="50" charset="-128"/>
              </a:rPr>
              <a:t>、将来の売買</a:t>
            </a:r>
            <a:r>
              <a:rPr lang="ja-JP" altLang="en-US" sz="1600" dirty="0" smtClean="0">
                <a:latin typeface="HG丸ｺﾞｼｯｸM-PRO" pitchFamily="50" charset="-128"/>
                <a:ea typeface="HG丸ｺﾞｼｯｸM-PRO" pitchFamily="50" charset="-128"/>
              </a:rPr>
              <a:t>価格をあらかじめ決定するもので、取引の目安となる客観的な価格の提供や、価格変動に対する保険、多様な販売方法の提供等といった機能があります。　　　　　　</a:t>
            </a:r>
            <a:endParaRPr lang="en-US" altLang="ja-JP" sz="1600" dirty="0">
              <a:latin typeface="HG丸ｺﾞｼｯｸM-PRO" pitchFamily="50" charset="-128"/>
              <a:ea typeface="HG丸ｺﾞｼｯｸM-PRO" pitchFamily="50" charset="-128"/>
            </a:endParaRPr>
          </a:p>
        </p:txBody>
      </p:sp>
      <p:sp>
        <p:nvSpPr>
          <p:cNvPr id="8" name="テキスト ボックス 7"/>
          <p:cNvSpPr txBox="1"/>
          <p:nvPr/>
        </p:nvSpPr>
        <p:spPr>
          <a:xfrm>
            <a:off x="102426" y="3354934"/>
            <a:ext cx="5918861"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米の試験上場に関するシーズンレポートの公表について　　</a:t>
            </a:r>
            <a:endParaRPr lang="ja-JP" altLang="en-US" b="1" dirty="0">
              <a:solidFill>
                <a:srgbClr val="0033CC"/>
              </a:solidFill>
              <a:latin typeface="+mj-ea"/>
            </a:endParaRPr>
          </a:p>
        </p:txBody>
      </p:sp>
      <p:sp>
        <p:nvSpPr>
          <p:cNvPr id="9" name="テキスト ボックス 8"/>
          <p:cNvSpPr txBox="1"/>
          <p:nvPr/>
        </p:nvSpPr>
        <p:spPr>
          <a:xfrm>
            <a:off x="49163" y="3674984"/>
            <a:ext cx="6773143" cy="6370975"/>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農林水産省では、米の試験上場が開始されたことを踏まえ、「米</a:t>
            </a:r>
            <a:r>
              <a:rPr lang="ja-JP" altLang="en-US" sz="1600" dirty="0" smtClean="0">
                <a:solidFill>
                  <a:srgbClr val="000000"/>
                </a:solidFill>
                <a:latin typeface="HG丸ｺﾞｼｯｸM-PRO" pitchFamily="50" charset="-128"/>
                <a:ea typeface="HG丸ｺﾞｼｯｸM-PRO" pitchFamily="50" charset="-128"/>
              </a:rPr>
              <a:t>の</a:t>
            </a:r>
            <a:r>
              <a:rPr lang="ja-JP" altLang="en-US" sz="1600" dirty="0" smtClean="0">
                <a:latin typeface="HG丸ｺﾞｼｯｸM-PRO" pitchFamily="50" charset="-128"/>
                <a:ea typeface="HG丸ｺﾞｼｯｸM-PRO" pitchFamily="50" charset="-128"/>
              </a:rPr>
              <a:t>試験上場に関する</a:t>
            </a:r>
            <a:r>
              <a:rPr lang="ja-JP" altLang="en-US" sz="1600" dirty="0" err="1" smtClean="0">
                <a:latin typeface="HG丸ｺﾞｼｯｸM-PRO" pitchFamily="50" charset="-128"/>
                <a:ea typeface="HG丸ｺﾞｼｯｸM-PRO" pitchFamily="50" charset="-128"/>
              </a:rPr>
              <a:t>シ－ズンレポ－ト</a:t>
            </a:r>
            <a:r>
              <a:rPr lang="ja-JP" altLang="en-US" sz="1600" dirty="0" smtClean="0">
                <a:latin typeface="HG丸ｺﾞｼｯｸM-PRO" pitchFamily="50" charset="-128"/>
                <a:ea typeface="HG丸ｺﾞｼｯｸM-PRO" pitchFamily="50" charset="-128"/>
              </a:rPr>
              <a:t>」を４半期ごとに公表することとしました。</a:t>
            </a:r>
            <a:endParaRPr lang="en-US" altLang="ja-JP" sz="1600" dirty="0" smtClean="0">
              <a:latin typeface="HG丸ｺﾞｼｯｸM-PRO" pitchFamily="50" charset="-128"/>
              <a:ea typeface="HG丸ｺﾞｼｯｸM-PRO" pitchFamily="50" charset="-128"/>
            </a:endParaRPr>
          </a:p>
          <a:p>
            <a:pPr>
              <a:lnSpc>
                <a:spcPts val="1000"/>
              </a:lnSpc>
            </a:pP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①　目的</a:t>
            </a:r>
          </a:p>
          <a:p>
            <a:pPr marL="414338" indent="-414338"/>
            <a:r>
              <a:rPr lang="ja-JP" altLang="en-US" sz="1600" dirty="0" smtClean="0">
                <a:latin typeface="HG丸ｺﾞｼｯｸM-PRO" pitchFamily="50" charset="-128"/>
                <a:ea typeface="HG丸ｺﾞｼｯｸM-PRO" pitchFamily="50" charset="-128"/>
              </a:rPr>
              <a:t>　　　米の先物取引について、その価格動向、出来高</a:t>
            </a:r>
            <a:r>
              <a:rPr lang="ja-JP" altLang="en-US" sz="1600" dirty="0" smtClean="0">
                <a:solidFill>
                  <a:srgbClr val="000000"/>
                </a:solidFill>
                <a:latin typeface="HG丸ｺﾞｼｯｸM-PRO" pitchFamily="50" charset="-128"/>
                <a:ea typeface="HG丸ｺﾞｼｯｸM-PRO" pitchFamily="50" charset="-128"/>
              </a:rPr>
              <a:t>（取引量）の</a:t>
            </a:r>
            <a:r>
              <a:rPr lang="ja-JP" altLang="en-US" sz="1600" dirty="0" smtClean="0">
                <a:latin typeface="HG丸ｺﾞｼｯｸM-PRO" pitchFamily="50" charset="-128"/>
                <a:ea typeface="HG丸ｺﾞｼｯｸM-PRO" pitchFamily="50" charset="-128"/>
              </a:rPr>
              <a:t>状況、取引参加者の状況、その他コメに関連する情報を広く収集・整理し、公表することによって、国民の皆様に、米の先物取引の実施状況について透明性を持った各種情報の提供を積極的に行うことを目的としています。</a:t>
            </a:r>
            <a:endParaRPr lang="en-US" altLang="ja-JP" sz="1600" dirty="0" smtClean="0">
              <a:latin typeface="HG丸ｺﾞｼｯｸM-PRO" pitchFamily="50" charset="-128"/>
              <a:ea typeface="HG丸ｺﾞｼｯｸM-PRO" pitchFamily="50" charset="-128"/>
            </a:endParaRPr>
          </a:p>
          <a:p>
            <a:pPr>
              <a:spcBef>
                <a:spcPts val="600"/>
              </a:spcBef>
            </a:pPr>
            <a:r>
              <a:rPr lang="ja-JP" altLang="en-US" sz="1600" dirty="0" smtClean="0">
                <a:latin typeface="HG丸ｺﾞｼｯｸM-PRO" pitchFamily="50" charset="-128"/>
                <a:ea typeface="HG丸ｺﾞｼｯｸM-PRO" pitchFamily="50" charset="-128"/>
              </a:rPr>
              <a:t>　②　</a:t>
            </a:r>
            <a:r>
              <a:rPr lang="zh-TW" altLang="en-US" sz="1600" dirty="0" smtClean="0">
                <a:latin typeface="HG丸ｺﾞｼｯｸM-PRO" pitchFamily="50" charset="-128"/>
                <a:ea typeface="HG丸ｺﾞｼｯｸM-PRO" pitchFamily="50" charset="-128"/>
              </a:rPr>
              <a:t>実施時期等</a:t>
            </a:r>
          </a:p>
          <a:p>
            <a:r>
              <a:rPr lang="ja-JP" altLang="en-US" sz="1600" dirty="0" smtClean="0">
                <a:latin typeface="HG丸ｺﾞｼｯｸM-PRO" pitchFamily="50" charset="-128"/>
                <a:ea typeface="HG丸ｺﾞｼｯｸM-PRO" pitchFamily="50" charset="-128"/>
              </a:rPr>
              <a:t>　　　原則として年４回（季節毎）取りまとめ・公表を予定しており、初</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回の取りまとめ・公表は本年</a:t>
            </a:r>
            <a:r>
              <a:rPr lang="en-US" altLang="ja-JP" sz="1600" dirty="0" smtClean="0">
                <a:latin typeface="HG丸ｺﾞｼｯｸM-PRO" pitchFamily="50" charset="-128"/>
                <a:ea typeface="HG丸ｺﾞｼｯｸM-PRO" pitchFamily="50" charset="-128"/>
              </a:rPr>
              <a:t>11</a:t>
            </a:r>
            <a:r>
              <a:rPr lang="ja-JP" altLang="en-US" sz="1600" dirty="0" smtClean="0">
                <a:latin typeface="HG丸ｺﾞｼｯｸM-PRO" pitchFamily="50" charset="-128"/>
                <a:ea typeface="HG丸ｺﾞｼｯｸM-PRO" pitchFamily="50" charset="-128"/>
              </a:rPr>
              <a:t>月下旬～</a:t>
            </a:r>
            <a:r>
              <a:rPr lang="en-US" altLang="ja-JP" sz="1600" dirty="0" smtClean="0">
                <a:latin typeface="HG丸ｺﾞｼｯｸM-PRO" pitchFamily="50" charset="-128"/>
                <a:ea typeface="HG丸ｺﾞｼｯｸM-PRO" pitchFamily="50" charset="-128"/>
              </a:rPr>
              <a:t>12</a:t>
            </a:r>
            <a:r>
              <a:rPr lang="ja-JP" altLang="en-US" sz="1600" dirty="0" smtClean="0">
                <a:latin typeface="HG丸ｺﾞｼｯｸM-PRO" pitchFamily="50" charset="-128"/>
                <a:ea typeface="HG丸ｺﾞｼｯｸM-PRO" pitchFamily="50" charset="-128"/>
              </a:rPr>
              <a:t>月上旬の予定です。</a:t>
            </a:r>
            <a:endParaRPr lang="en-US" altLang="ja-JP" sz="800" dirty="0" smtClean="0">
              <a:latin typeface="HG丸ｺﾞｼｯｸM-PRO" pitchFamily="50" charset="-128"/>
              <a:ea typeface="HG丸ｺﾞｼｯｸM-PRO" pitchFamily="50" charset="-128"/>
            </a:endParaRPr>
          </a:p>
          <a:p>
            <a:pPr>
              <a:spcBef>
                <a:spcPts val="600"/>
              </a:spcBef>
            </a:pPr>
            <a:r>
              <a:rPr lang="ja-JP" altLang="en-US" sz="1600" dirty="0" smtClean="0">
                <a:latin typeface="HG丸ｺﾞｼｯｸM-PRO" pitchFamily="50" charset="-128"/>
                <a:ea typeface="HG丸ｺﾞｼｯｸM-PRO" pitchFamily="50" charset="-128"/>
              </a:rPr>
              <a:t>　③　</a:t>
            </a:r>
            <a:r>
              <a:rPr lang="zh-CN" altLang="en-US" sz="1600" dirty="0" smtClean="0">
                <a:latin typeface="HG丸ｺﾞｼｯｸM-PRO" pitchFamily="50" charset="-128"/>
                <a:ea typeface="HG丸ｺﾞｼｯｸM-PRO" pitchFamily="50" charset="-128"/>
              </a:rPr>
              <a:t>内容</a:t>
            </a:r>
          </a:p>
          <a:p>
            <a:r>
              <a:rPr lang="ja-JP" altLang="en-US" sz="1600" dirty="0" smtClean="0">
                <a:latin typeface="HG丸ｺﾞｼｯｸM-PRO" pitchFamily="50" charset="-128"/>
                <a:ea typeface="HG丸ｺﾞｼｯｸM-PRO" pitchFamily="50" charset="-128"/>
              </a:rPr>
              <a:t>　　ア　米の先物取引の状況</a:t>
            </a:r>
          </a:p>
          <a:p>
            <a:r>
              <a:rPr lang="ja-JP" altLang="en-US" sz="1600" dirty="0" smtClean="0">
                <a:latin typeface="HG丸ｺﾞｼｯｸM-PRO" pitchFamily="50" charset="-128"/>
                <a:ea typeface="HG丸ｺﾞｼｯｸM-PRO" pitchFamily="50" charset="-128"/>
              </a:rPr>
              <a:t>　　　ａ　取引価格の動向</a:t>
            </a:r>
          </a:p>
          <a:p>
            <a:r>
              <a:rPr lang="ja-JP" altLang="en-US" sz="1600" dirty="0" smtClean="0">
                <a:latin typeface="HG丸ｺﾞｼｯｸM-PRO" pitchFamily="50" charset="-128"/>
                <a:ea typeface="HG丸ｺﾞｼｯｸM-PRO" pitchFamily="50" charset="-128"/>
              </a:rPr>
              <a:t>　　　ｂ　出来高の状況</a:t>
            </a:r>
          </a:p>
          <a:p>
            <a:r>
              <a:rPr lang="ja-JP" altLang="en-US" sz="1600" dirty="0" smtClean="0">
                <a:latin typeface="HG丸ｺﾞｼｯｸM-PRO" pitchFamily="50" charset="-128"/>
                <a:ea typeface="HG丸ｺﾞｼｯｸM-PRO" pitchFamily="50" charset="-128"/>
              </a:rPr>
              <a:t>　　　ｃ　建玉の状況</a:t>
            </a:r>
          </a:p>
          <a:p>
            <a:r>
              <a:rPr lang="ja-JP" altLang="en-US" sz="1600" dirty="0" smtClean="0">
                <a:latin typeface="HG丸ｺﾞｼｯｸM-PRO" pitchFamily="50" charset="-128"/>
                <a:ea typeface="HG丸ｺﾞｼｯｸM-PRO" pitchFamily="50" charset="-128"/>
              </a:rPr>
              <a:t>　　　ｄ　現物受渡の状況</a:t>
            </a:r>
            <a:endParaRPr lang="ja-JP" altLang="en-US" sz="8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イ　</a:t>
            </a:r>
            <a:r>
              <a:rPr lang="zh-TW" altLang="en-US" sz="1600" dirty="0" smtClean="0">
                <a:latin typeface="HG丸ｺﾞｼｯｸM-PRO" pitchFamily="50" charset="-128"/>
                <a:ea typeface="HG丸ｺﾞｼｯｸM-PRO" pitchFamily="50" charset="-128"/>
              </a:rPr>
              <a:t>関連情報</a:t>
            </a:r>
          </a:p>
          <a:p>
            <a:r>
              <a:rPr lang="ja-JP" altLang="en-US" sz="1600" dirty="0" smtClean="0">
                <a:latin typeface="HG丸ｺﾞｼｯｸM-PRO" pitchFamily="50" charset="-128"/>
                <a:ea typeface="HG丸ｺﾞｼｯｸM-PRO" pitchFamily="50" charset="-128"/>
              </a:rPr>
              <a:t>　　　ａ　米の取引価格（現物相場等）</a:t>
            </a:r>
          </a:p>
          <a:p>
            <a:r>
              <a:rPr lang="en-US" altLang="ja-JP" sz="1600" dirty="0" smtClean="0">
                <a:latin typeface="HG丸ｺﾞｼｯｸM-PRO" pitchFamily="50" charset="-128"/>
                <a:ea typeface="HG丸ｺﾞｼｯｸM-PRO" pitchFamily="50" charset="-128"/>
              </a:rPr>
              <a:t>   </a:t>
            </a:r>
            <a:r>
              <a:rPr lang="ja-JP" altLang="en-US" sz="1600" dirty="0">
                <a:latin typeface="HG丸ｺﾞｼｯｸM-PRO" pitchFamily="50" charset="-128"/>
                <a:ea typeface="HG丸ｺﾞｼｯｸM-PRO" pitchFamily="50" charset="-128"/>
              </a:rPr>
              <a:t>　　</a:t>
            </a:r>
            <a:r>
              <a:rPr lang="ja-JP" altLang="en-US" sz="1600" dirty="0" err="1" smtClean="0">
                <a:latin typeface="HG丸ｺﾞｼｯｸM-PRO" pitchFamily="50" charset="-128"/>
                <a:ea typeface="HG丸ｺﾞｼｯｸM-PRO" pitchFamily="50" charset="-128"/>
              </a:rPr>
              <a:t>ｂ</a:t>
            </a:r>
            <a:r>
              <a:rPr lang="zh-TW" altLang="en-US" sz="1600" dirty="0" smtClean="0">
                <a:latin typeface="HG丸ｺﾞｼｯｸM-PRO" pitchFamily="50" charset="-128"/>
                <a:ea typeface="HG丸ｺﾞｼｯｸM-PRO" pitchFamily="50" charset="-128"/>
              </a:rPr>
              <a:t>　需給状況　</a:t>
            </a:r>
          </a:p>
          <a:p>
            <a:r>
              <a:rPr lang="en-US" altLang="ja-JP" sz="1600" dirty="0" smtClean="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ｃ　他の上場商品及び金融商品の動向 等</a:t>
            </a:r>
            <a:endParaRPr lang="en-US" altLang="ja-JP" sz="1600" dirty="0" smtClean="0">
              <a:latin typeface="HG丸ｺﾞｼｯｸM-PRO" pitchFamily="50" charset="-128"/>
              <a:ea typeface="HG丸ｺﾞｼｯｸM-PRO" pitchFamily="50" charset="-128"/>
            </a:endParaRPr>
          </a:p>
          <a:p>
            <a:pPr>
              <a:lnSpc>
                <a:spcPts val="1000"/>
              </a:lnSpc>
            </a:pPr>
            <a:endParaRPr lang="en-US" altLang="ja-JP" sz="1600" dirty="0" smtClean="0">
              <a:latin typeface="HG丸ｺﾞｼｯｸM-PRO" pitchFamily="50" charset="-128"/>
              <a:ea typeface="HG丸ｺﾞｼｯｸM-PRO" pitchFamily="50" charset="-128"/>
            </a:endParaRPr>
          </a:p>
          <a:p>
            <a:pPr>
              <a:lnSpc>
                <a:spcPts val="1000"/>
              </a:lnSpc>
              <a:spcBef>
                <a:spcPts val="600"/>
              </a:spcBef>
            </a:pPr>
            <a:r>
              <a:rPr lang="ja-JP" altLang="en-US" sz="1600" dirty="0" smtClean="0">
                <a:latin typeface="HG丸ｺﾞｼｯｸM-PRO" pitchFamily="50" charset="-128"/>
                <a:ea typeface="HG丸ｺﾞｼｯｸM-PRO" pitchFamily="50" charset="-128"/>
              </a:rPr>
              <a:t>   ④　公表方法</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農林水産省ＨＰ（商品先物取引のペ－ジ）に掲載</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r>
              <a:rPr lang="en-US" altLang="ja-JP" sz="1200" dirty="0" smtClean="0">
                <a:solidFill>
                  <a:srgbClr val="FF0000"/>
                </a:solidFill>
                <a:latin typeface="HG丸ｺﾞｼｯｸM-PRO" pitchFamily="50" charset="-128"/>
                <a:ea typeface="HG丸ｺﾞｼｯｸM-PRO" pitchFamily="50" charset="-128"/>
                <a:hlinkClick r:id="rId2"/>
              </a:rPr>
              <a:t>http://www.maff.go.jp/j/soushoku/syoutori/dealing/index.html</a:t>
            </a:r>
            <a:r>
              <a:rPr lang="ja-JP" altLang="en-US" sz="1200" dirty="0" smtClean="0">
                <a:solidFill>
                  <a:srgbClr val="FF0000"/>
                </a:solidFill>
                <a:latin typeface="HG丸ｺﾞｼｯｸM-PRO" pitchFamily="50" charset="-128"/>
                <a:ea typeface="HG丸ｺﾞｼｯｸM-PRO" pitchFamily="50" charset="-128"/>
              </a:rPr>
              <a:t>　</a:t>
            </a:r>
            <a:endParaRPr lang="en-US" altLang="ja-JP" sz="1200" dirty="0">
              <a:solidFill>
                <a:srgbClr val="FF0000"/>
              </a:solidFill>
              <a:latin typeface="HG丸ｺﾞｼｯｸM-PRO" pitchFamily="50" charset="-128"/>
              <a:ea typeface="HG丸ｺﾞｼｯｸM-PRO" pitchFamily="50" charset="-128"/>
            </a:endParaRPr>
          </a:p>
        </p:txBody>
      </p:sp>
      <p:pic>
        <p:nvPicPr>
          <p:cNvPr id="1026" name="Picture 2" descr="C:\Users\masasi_nakaseko\AppData\Local\Microsoft\Windows\Temporary Internet Files\Content.IE5\NVPUAOU3\MC90044557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56613" y="6768951"/>
            <a:ext cx="2248029" cy="2245673"/>
          </a:xfrm>
          <a:prstGeom prst="rect">
            <a:avLst/>
          </a:prstGeom>
          <a:noFill/>
          <a:extLst>
            <a:ext uri="{909E8E84-426E-40DD-AFC4-6F175D3DCCD1}">
              <a14:hiddenFill xmlns:a14="http://schemas.microsoft.com/office/drawing/2010/main">
                <a:solidFill>
                  <a:srgbClr val="FFFFFF"/>
                </a:solidFill>
              </a14:hiddenFill>
            </a:ext>
          </a:extLst>
        </p:spPr>
      </p:pic>
      <p:sp>
        <p:nvSpPr>
          <p:cNvPr id="10" name="角丸四角形 9"/>
          <p:cNvSpPr/>
          <p:nvPr/>
        </p:nvSpPr>
        <p:spPr>
          <a:xfrm>
            <a:off x="102427" y="80420"/>
            <a:ext cx="1670387" cy="639859"/>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5. </a:t>
            </a:r>
            <a:r>
              <a:rPr lang="ja-JP" altLang="en-US" sz="2000" b="1" dirty="0" smtClean="0">
                <a:solidFill>
                  <a:schemeClr val="tx1"/>
                </a:solidFill>
                <a:effectLst>
                  <a:outerShdw blurRad="38100" dist="38100" dir="2700000" algn="tl">
                    <a:srgbClr val="C0C0C0"/>
                  </a:outerShdw>
                </a:effectLst>
                <a:latin typeface="HG丸ｺﾞｼｯｸM-PRO" pitchFamily="50" charset="-128"/>
                <a:ea typeface="HG丸ｺﾞｼｯｸM-PRO" pitchFamily="50" charset="-128"/>
              </a:rPr>
              <a:t>お知らせ</a:t>
            </a:r>
            <a:endParaRPr lang="ja-JP" altLang="en-US" sz="2000" dirty="0">
              <a:solidFill>
                <a:schemeClr val="tx1"/>
              </a:solidFill>
            </a:endParaRPr>
          </a:p>
        </p:txBody>
      </p:sp>
      <p:sp>
        <p:nvSpPr>
          <p:cNvPr id="12" name="円/楕円 11"/>
          <p:cNvSpPr/>
          <p:nvPr/>
        </p:nvSpPr>
        <p:spPr>
          <a:xfrm>
            <a:off x="135174" y="10009311"/>
            <a:ext cx="290515" cy="26975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t>８</a:t>
            </a:r>
            <a:endParaRPr kumimoji="1" lang="ja-JP" altLang="en-US" sz="1100" dirty="0"/>
          </a:p>
        </p:txBody>
      </p:sp>
    </p:spTree>
    <p:extLst>
      <p:ext uri="{BB962C8B-B14F-4D97-AF65-F5344CB8AC3E}">
        <p14:creationId xmlns:p14="http://schemas.microsoft.com/office/powerpoint/2010/main" val="1263087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44113" y="680114"/>
            <a:ext cx="6537772" cy="584775"/>
          </a:xfrm>
          <a:prstGeom prst="rect">
            <a:avLst/>
          </a:prstGeom>
          <a:noFill/>
        </p:spPr>
        <p:txBody>
          <a:bodyPr wrap="square" rtlCol="0">
            <a:spAutoFit/>
          </a:bodyPr>
          <a:lstStyle/>
          <a:p>
            <a:r>
              <a:rPr kumimoji="1" lang="ja-JP" altLang="en-US" sz="1600" dirty="0" smtClean="0">
                <a:latin typeface="HG丸ｺﾞｼｯｸM-PRO" pitchFamily="50" charset="-128"/>
                <a:ea typeface="HG丸ｺﾞｼｯｸM-PRO" pitchFamily="50" charset="-128"/>
              </a:rPr>
              <a:t>　創刊号をお読み頂いた方から寄せられたコメントを一部参考までにご紹介させて頂きます。</a:t>
            </a:r>
            <a:endParaRPr lang="en-US" altLang="ja-JP" sz="1600" dirty="0" smtClean="0">
              <a:latin typeface="HG丸ｺﾞｼｯｸM-PRO" pitchFamily="50" charset="-128"/>
              <a:ea typeface="HG丸ｺﾞｼｯｸM-PRO" pitchFamily="50" charset="-128"/>
            </a:endParaRPr>
          </a:p>
        </p:txBody>
      </p:sp>
      <p:sp>
        <p:nvSpPr>
          <p:cNvPr id="17" name="角丸四角形 16"/>
          <p:cNvSpPr/>
          <p:nvPr/>
        </p:nvSpPr>
        <p:spPr>
          <a:xfrm>
            <a:off x="309282" y="1434164"/>
            <a:ext cx="6336703" cy="1014305"/>
          </a:xfrm>
          <a:prstGeom prst="round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solidFill>
                  <a:schemeClr val="tx1"/>
                </a:solidFill>
                <a:latin typeface="HG丸ｺﾞｼｯｸM-PRO" pitchFamily="50" charset="-128"/>
                <a:ea typeface="HG丸ｺﾞｼｯｸM-PRO" pitchFamily="50" charset="-128"/>
              </a:rPr>
              <a:t>　　バラ</a:t>
            </a:r>
            <a:r>
              <a:rPr lang="ja-JP" altLang="en-US" sz="1600" dirty="0">
                <a:solidFill>
                  <a:schemeClr val="tx1"/>
                </a:solidFill>
                <a:latin typeface="HG丸ｺﾞｼｯｸM-PRO" pitchFamily="50" charset="-128"/>
                <a:ea typeface="HG丸ｺﾞｼｯｸM-PRO" pitchFamily="50" charset="-128"/>
              </a:rPr>
              <a:t>・オイルに適した品種を開発し、バラの香りに注目</a:t>
            </a:r>
            <a:r>
              <a:rPr lang="ja-JP" altLang="en-US" sz="1600" dirty="0" smtClean="0">
                <a:solidFill>
                  <a:schemeClr val="tx1"/>
                </a:solidFill>
                <a:latin typeface="HG丸ｺﾞｼｯｸM-PRO" pitchFamily="50" charset="-128"/>
                <a:ea typeface="HG丸ｺﾞｼｯｸM-PRO" pitchFamily="50" charset="-128"/>
              </a:rPr>
              <a:t>した　　</a:t>
            </a:r>
            <a:endParaRPr lang="en-US" altLang="ja-JP" sz="1600" dirty="0" smtClean="0">
              <a:solidFill>
                <a:schemeClr val="tx1"/>
              </a:solidFill>
              <a:latin typeface="HG丸ｺﾞｼｯｸM-PRO" pitchFamily="50" charset="-128"/>
              <a:ea typeface="HG丸ｺﾞｼｯｸM-PRO" pitchFamily="50" charset="-128"/>
            </a:endParaRPr>
          </a:p>
          <a:p>
            <a:r>
              <a:rPr lang="ja-JP" altLang="en-US" sz="1600" dirty="0">
                <a:solidFill>
                  <a:schemeClr val="tx1"/>
                </a:solidFill>
                <a:latin typeface="HG丸ｺﾞｼｯｸM-PRO" pitchFamily="50" charset="-128"/>
                <a:ea typeface="HG丸ｺﾞｼｯｸM-PRO" pitchFamily="50" charset="-128"/>
              </a:rPr>
              <a:t>　</a:t>
            </a:r>
            <a:r>
              <a:rPr lang="ja-JP" altLang="en-US" sz="1600" dirty="0" smtClean="0">
                <a:solidFill>
                  <a:schemeClr val="tx1"/>
                </a:solidFill>
                <a:latin typeface="HG丸ｺﾞｼｯｸM-PRO" pitchFamily="50" charset="-128"/>
                <a:ea typeface="HG丸ｺﾞｼｯｸM-PRO" pitchFamily="50" charset="-128"/>
              </a:rPr>
              <a:t>新感性産業</a:t>
            </a:r>
            <a:r>
              <a:rPr lang="ja-JP" altLang="en-US" sz="1600" dirty="0">
                <a:solidFill>
                  <a:schemeClr val="tx1"/>
                </a:solidFill>
                <a:latin typeface="HG丸ｺﾞｼｯｸM-PRO" pitchFamily="50" charset="-128"/>
                <a:ea typeface="HG丸ｺﾞｼｯｸM-PRO" pitchFamily="50" charset="-128"/>
              </a:rPr>
              <a:t>の創出を目指している。高質なバラの香りを</a:t>
            </a:r>
            <a:r>
              <a:rPr lang="ja-JP" altLang="en-US" sz="1600" dirty="0" smtClean="0">
                <a:solidFill>
                  <a:schemeClr val="tx1"/>
                </a:solidFill>
                <a:latin typeface="HG丸ｺﾞｼｯｸM-PRO" pitchFamily="50" charset="-128"/>
                <a:ea typeface="HG丸ｺﾞｼｯｸM-PRO" pitchFamily="50" charset="-128"/>
              </a:rPr>
              <a:t>生活文　　</a:t>
            </a:r>
            <a:endParaRPr lang="en-US" altLang="ja-JP" sz="1600" dirty="0" smtClean="0">
              <a:solidFill>
                <a:schemeClr val="tx1"/>
              </a:solidFill>
              <a:latin typeface="HG丸ｺﾞｼｯｸM-PRO" pitchFamily="50" charset="-128"/>
              <a:ea typeface="HG丸ｺﾞｼｯｸM-PRO" pitchFamily="50" charset="-128"/>
            </a:endParaRPr>
          </a:p>
          <a:p>
            <a:r>
              <a:rPr lang="ja-JP" altLang="en-US" sz="1600" dirty="0">
                <a:solidFill>
                  <a:schemeClr val="tx1"/>
                </a:solidFill>
                <a:latin typeface="HG丸ｺﾞｼｯｸM-PRO" pitchFamily="50" charset="-128"/>
                <a:ea typeface="HG丸ｺﾞｼｯｸM-PRO" pitchFamily="50" charset="-128"/>
              </a:rPr>
              <a:t>　</a:t>
            </a:r>
            <a:r>
              <a:rPr lang="ja-JP" altLang="en-US" sz="1600" dirty="0" smtClean="0">
                <a:solidFill>
                  <a:schemeClr val="tx1"/>
                </a:solidFill>
                <a:latin typeface="HG丸ｺﾞｼｯｸM-PRO" pitchFamily="50" charset="-128"/>
                <a:ea typeface="HG丸ｺﾞｼｯｸM-PRO" pitchFamily="50" charset="-128"/>
              </a:rPr>
              <a:t>化</a:t>
            </a:r>
            <a:r>
              <a:rPr lang="ja-JP" altLang="en-US" sz="1600" dirty="0">
                <a:solidFill>
                  <a:schemeClr val="tx1"/>
                </a:solidFill>
                <a:latin typeface="HG丸ｺﾞｼｯｸM-PRO" pitchFamily="50" charset="-128"/>
                <a:ea typeface="HG丸ｺﾞｼｯｸM-PRO" pitchFamily="50" charset="-128"/>
              </a:rPr>
              <a:t>に取り入れたい。</a:t>
            </a:r>
            <a:endParaRPr lang="en-US" altLang="ja-JP" sz="1600" dirty="0">
              <a:solidFill>
                <a:schemeClr val="tx1"/>
              </a:solidFill>
              <a:latin typeface="HG丸ｺﾞｼｯｸM-PRO" pitchFamily="50" charset="-128"/>
              <a:ea typeface="HG丸ｺﾞｼｯｸM-PRO" pitchFamily="50" charset="-128"/>
            </a:endParaRPr>
          </a:p>
        </p:txBody>
      </p:sp>
      <p:sp>
        <p:nvSpPr>
          <p:cNvPr id="10" name="角丸四角形 9"/>
          <p:cNvSpPr/>
          <p:nvPr/>
        </p:nvSpPr>
        <p:spPr>
          <a:xfrm>
            <a:off x="193320" y="8425135"/>
            <a:ext cx="6567045" cy="1512168"/>
          </a:xfrm>
          <a:prstGeom prst="roundRect">
            <a:avLst/>
          </a:prstGeom>
          <a:ln>
            <a:solidFill>
              <a:srgbClr val="0070C0"/>
            </a:solidFill>
          </a:ln>
        </p:spPr>
        <p:style>
          <a:lnRef idx="2">
            <a:schemeClr val="accent5"/>
          </a:lnRef>
          <a:fillRef idx="1">
            <a:schemeClr val="lt1"/>
          </a:fillRef>
          <a:effectRef idx="0">
            <a:schemeClr val="accent5"/>
          </a:effectRef>
          <a:fontRef idx="minor">
            <a:schemeClr val="dk1"/>
          </a:fontRef>
        </p:style>
        <p:txBody>
          <a:bodyPr rtlCol="0" anchor="t"/>
          <a:lstStyle/>
          <a:p>
            <a:r>
              <a:rPr lang="ja-JP" altLang="en-US" sz="1600" dirty="0" smtClean="0">
                <a:latin typeface="HG丸ｺﾞｼｯｸM-PRO" pitchFamily="50" charset="-128"/>
                <a:ea typeface="HG丸ｺﾞｼｯｸM-PRO" pitchFamily="50" charset="-128"/>
              </a:rPr>
              <a:t>お問い合わせ先</a:t>
            </a:r>
            <a:endParaRPr lang="en-US" altLang="ja-JP" sz="1600" dirty="0" smtClean="0">
              <a:latin typeface="HG丸ｺﾞｼｯｸM-PRO" pitchFamily="50" charset="-128"/>
              <a:ea typeface="HG丸ｺﾞｼｯｸM-PRO" pitchFamily="50" charset="-128"/>
            </a:endParaRPr>
          </a:p>
          <a:p>
            <a:r>
              <a:rPr kumimoji="1" lang="ja-JP" altLang="en-US" sz="1600" dirty="0" smtClean="0">
                <a:latin typeface="HG丸ｺﾞｼｯｸM-PRO" pitchFamily="50" charset="-128"/>
                <a:ea typeface="HG丸ｺﾞｼｯｸM-PRO" pitchFamily="50" charset="-128"/>
              </a:rPr>
              <a:t>　食料産業レタ－編集委員会事務局</a:t>
            </a:r>
            <a:r>
              <a:rPr lang="ja-JP" altLang="en-US" sz="1600" dirty="0">
                <a:latin typeface="HG丸ｺﾞｼｯｸM-PRO" pitchFamily="50" charset="-128"/>
                <a:ea typeface="HG丸ｺﾞｼｯｸM-PRO" pitchFamily="50" charset="-128"/>
              </a:rPr>
              <a:t>　</a:t>
            </a:r>
            <a:r>
              <a:rPr kumimoji="1" lang="ja-JP" altLang="en-US" sz="1600" dirty="0" smtClean="0">
                <a:latin typeface="HG丸ｺﾞｼｯｸM-PRO" pitchFamily="50" charset="-128"/>
                <a:ea typeface="HG丸ｺﾞｼｯｸM-PRO" pitchFamily="50" charset="-128"/>
              </a:rPr>
              <a:t>農林水産省食料産業局企画課</a:t>
            </a:r>
            <a:endParaRPr kumimoji="1" lang="en-US" altLang="ja-JP" sz="1600" dirty="0" smtClean="0">
              <a:latin typeface="HG丸ｺﾞｼｯｸM-PRO" pitchFamily="50" charset="-128"/>
              <a:ea typeface="HG丸ｺﾞｼｯｸM-PRO" pitchFamily="50" charset="-128"/>
            </a:endParaRPr>
          </a:p>
          <a:p>
            <a:r>
              <a:rPr kumimoji="1" lang="ja-JP" altLang="en-US" sz="1600" dirty="0" smtClean="0">
                <a:latin typeface="HG丸ｺﾞｼｯｸM-PRO" pitchFamily="50" charset="-128"/>
                <a:ea typeface="HG丸ｺﾞｼｯｸM-PRO" pitchFamily="50" charset="-128"/>
              </a:rPr>
              <a:t>〒</a:t>
            </a:r>
            <a:r>
              <a:rPr kumimoji="1" lang="en-US" altLang="ja-JP" sz="1600" dirty="0" smtClean="0">
                <a:latin typeface="HG丸ｺﾞｼｯｸM-PRO" pitchFamily="50" charset="-128"/>
                <a:ea typeface="HG丸ｺﾞｼｯｸM-PRO" pitchFamily="50" charset="-128"/>
              </a:rPr>
              <a:t>100-8950</a:t>
            </a:r>
          </a:p>
          <a:p>
            <a:r>
              <a:rPr lang="ja-JP" altLang="en-US" sz="1600" dirty="0" smtClean="0">
                <a:latin typeface="HG丸ｺﾞｼｯｸM-PRO" pitchFamily="50" charset="-128"/>
                <a:ea typeface="HG丸ｺﾞｼｯｸM-PRO" pitchFamily="50" charset="-128"/>
              </a:rPr>
              <a:t>　東京都千代田区霞が関１－２－１　</a:t>
            </a:r>
            <a:r>
              <a:rPr kumimoji="1" lang="ja-JP" altLang="en-US" sz="1600" dirty="0" smtClean="0">
                <a:latin typeface="HG丸ｺﾞｼｯｸM-PRO" pitchFamily="50" charset="-128"/>
                <a:ea typeface="HG丸ｺﾞｼｯｸM-PRO" pitchFamily="50" charset="-128"/>
              </a:rPr>
              <a:t>電話</a:t>
            </a:r>
            <a:r>
              <a:rPr kumimoji="1" lang="en-US" altLang="ja-JP" sz="1600" dirty="0" smtClean="0">
                <a:latin typeface="HG丸ｺﾞｼｯｸM-PRO" pitchFamily="50" charset="-128"/>
                <a:ea typeface="HG丸ｺﾞｼｯｸM-PRO" pitchFamily="50" charset="-128"/>
              </a:rPr>
              <a:t>(03)6744-2065(</a:t>
            </a:r>
            <a:r>
              <a:rPr kumimoji="1" lang="ja-JP" altLang="en-US" sz="1600" dirty="0" smtClean="0">
                <a:latin typeface="HG丸ｺﾞｼｯｸM-PRO" pitchFamily="50" charset="-128"/>
                <a:ea typeface="HG丸ｺﾞｼｯｸM-PRO" pitchFamily="50" charset="-128"/>
              </a:rPr>
              <a:t>直通</a:t>
            </a:r>
            <a:r>
              <a:rPr kumimoji="1" lang="en-US" altLang="ja-JP" sz="1600" dirty="0" smtClean="0">
                <a:latin typeface="HG丸ｺﾞｼｯｸM-PRO" pitchFamily="50" charset="-128"/>
                <a:ea typeface="HG丸ｺﾞｼｯｸM-PRO" pitchFamily="50" charset="-128"/>
              </a:rPr>
              <a:t>)</a:t>
            </a:r>
          </a:p>
          <a:p>
            <a:r>
              <a:rPr lang="ja-JP" altLang="en-US" sz="1600" dirty="0" smtClean="0">
                <a:latin typeface="HG丸ｺﾞｼｯｸM-PRO" pitchFamily="50" charset="-128"/>
                <a:ea typeface="HG丸ｺﾞｼｯｸM-PRO" pitchFamily="50" charset="-128"/>
              </a:rPr>
              <a:t>　農林水産省ＨＰ　</a:t>
            </a:r>
            <a:r>
              <a:rPr lang="en-US" altLang="ja-JP" sz="1600" dirty="0" smtClean="0">
                <a:latin typeface="HG丸ｺﾞｼｯｸM-PRO" pitchFamily="50" charset="-128"/>
                <a:ea typeface="HG丸ｺﾞｼｯｸM-PRO" pitchFamily="50" charset="-128"/>
              </a:rPr>
              <a:t>http://www.maff.go.jp/</a:t>
            </a:r>
            <a:endParaRPr kumimoji="1" lang="en-US" altLang="ja-JP" sz="1600" dirty="0" smtClean="0">
              <a:latin typeface="HG丸ｺﾞｼｯｸM-PRO" pitchFamily="50" charset="-128"/>
              <a:ea typeface="HG丸ｺﾞｼｯｸM-PRO" pitchFamily="50" charset="-128"/>
            </a:endParaRPr>
          </a:p>
        </p:txBody>
      </p:sp>
      <p:sp>
        <p:nvSpPr>
          <p:cNvPr id="3" name="Rectangle 15"/>
          <p:cNvSpPr>
            <a:spLocks noChangeArrowheads="1"/>
          </p:cNvSpPr>
          <p:nvPr/>
        </p:nvSpPr>
        <p:spPr bwMode="auto">
          <a:xfrm>
            <a:off x="202015" y="216223"/>
            <a:ext cx="6540873" cy="6351031"/>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lIns="54000" rIns="54000"/>
          <a:lstStyle/>
          <a:p>
            <a:pPr marL="82550" indent="-82550">
              <a:spcBef>
                <a:spcPct val="20000"/>
              </a:spcBef>
              <a:buFont typeface="Wingdings" pitchFamily="2" charset="2"/>
              <a:buNone/>
            </a:pPr>
            <a:endParaRPr lang="ja-JP" altLang="ja-JP" sz="1600" b="1" dirty="0">
              <a:solidFill>
                <a:srgbClr val="0000CC"/>
              </a:solidFill>
            </a:endParaRPr>
          </a:p>
        </p:txBody>
      </p:sp>
      <p:sp>
        <p:nvSpPr>
          <p:cNvPr id="5" name="テキスト ボックス 4"/>
          <p:cNvSpPr txBox="1"/>
          <p:nvPr/>
        </p:nvSpPr>
        <p:spPr>
          <a:xfrm>
            <a:off x="239226" y="7091437"/>
            <a:ext cx="6514565" cy="1205458"/>
          </a:xfrm>
          <a:prstGeom prst="rect">
            <a:avLst/>
          </a:prstGeom>
          <a:noFill/>
          <a:ln>
            <a:noFill/>
          </a:ln>
        </p:spPr>
        <p:txBody>
          <a:bodyPr wrap="square" rtlCol="0">
            <a:spAutoFit/>
          </a:bodyPr>
          <a:lstStyle/>
          <a:p>
            <a:r>
              <a:rPr lang="ja-JP" altLang="en-US" sz="1600" dirty="0" smtClean="0">
                <a:latin typeface="HG丸ｺﾞｼｯｸM-PRO" pitchFamily="50" charset="-128"/>
                <a:ea typeface="HG丸ｺﾞｼｯｸM-PRO" pitchFamily="50" charset="-128"/>
              </a:rPr>
              <a:t>　「食料産業レタ－」は、電子メ－ルによる掲載ＵＲＬの配信を行っております。メ－ル配信を希望される方は、下記アドレスから</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新規配信登録</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を行って下さい。</a:t>
            </a:r>
            <a:endParaRPr lang="en-US" altLang="ja-JP" sz="1600" dirty="0" smtClean="0">
              <a:latin typeface="HG丸ｺﾞｼｯｸM-PRO" pitchFamily="50" charset="-128"/>
              <a:ea typeface="HG丸ｺﾞｼｯｸM-PRO" pitchFamily="50" charset="-128"/>
            </a:endParaRPr>
          </a:p>
          <a:p>
            <a:pPr>
              <a:lnSpc>
                <a:spcPts val="1000"/>
              </a:lnSpc>
            </a:pPr>
            <a:endParaRPr lang="en-US" altLang="ja-JP" sz="1600" dirty="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r>
              <a:rPr lang="en-US" altLang="ja-JP" sz="1600" dirty="0">
                <a:latin typeface="HG丸ｺﾞｼｯｸM-PRO" pitchFamily="50" charset="-128"/>
                <a:ea typeface="HG丸ｺﾞｼｯｸM-PRO" pitchFamily="50" charset="-128"/>
              </a:rPr>
              <a:t>http://</a:t>
            </a:r>
            <a:r>
              <a:rPr lang="en-US" altLang="ja-JP" sz="1600" dirty="0" smtClean="0">
                <a:latin typeface="HG丸ｺﾞｼｯｸM-PRO" pitchFamily="50" charset="-128"/>
                <a:ea typeface="HG丸ｺﾞｼｯｸM-PRO" pitchFamily="50" charset="-128"/>
              </a:rPr>
              <a:t>www.maff.go.jp/j/soushoku/kikaku/letter/</a:t>
            </a:r>
          </a:p>
        </p:txBody>
      </p:sp>
      <p:sp>
        <p:nvSpPr>
          <p:cNvPr id="8" name="テキスト ボックス 7"/>
          <p:cNvSpPr txBox="1"/>
          <p:nvPr/>
        </p:nvSpPr>
        <p:spPr>
          <a:xfrm>
            <a:off x="233027" y="4248671"/>
            <a:ext cx="6516723" cy="2318583"/>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　</a:t>
            </a:r>
            <a:r>
              <a:rPr lang="ja-JP" altLang="en-US" sz="1600" dirty="0">
                <a:latin typeface="HG丸ｺﾞｼｯｸM-PRO" pitchFamily="50" charset="-128"/>
                <a:ea typeface="HG丸ｺﾞｼｯｸM-PRO" pitchFamily="50" charset="-128"/>
              </a:rPr>
              <a:t>食料産業</a:t>
            </a:r>
            <a:r>
              <a:rPr lang="ja-JP" altLang="en-US" sz="1600" dirty="0" smtClean="0">
                <a:latin typeface="HG丸ｺﾞｼｯｸM-PRO" pitchFamily="50" charset="-128"/>
                <a:ea typeface="HG丸ｺﾞｼｯｸM-PRO" pitchFamily="50" charset="-128"/>
              </a:rPr>
              <a:t>レタ－編集</a:t>
            </a:r>
            <a:r>
              <a:rPr lang="ja-JP" altLang="en-US" sz="1600" dirty="0">
                <a:latin typeface="HG丸ｺﾞｼｯｸM-PRO" pitchFamily="50" charset="-128"/>
                <a:ea typeface="HG丸ｺﾞｼｯｸM-PRO" pitchFamily="50" charset="-128"/>
              </a:rPr>
              <a:t>委員会では</a:t>
            </a:r>
            <a:r>
              <a:rPr lang="ja-JP" altLang="en-US" sz="1600" dirty="0" smtClean="0">
                <a:latin typeface="HG丸ｺﾞｼｯｸM-PRO" pitchFamily="50" charset="-128"/>
                <a:ea typeface="HG丸ｺﾞｼｯｸM-PRO" pitchFamily="50" charset="-128"/>
              </a:rPr>
              <a:t>、このレタ－や</a:t>
            </a:r>
            <a:r>
              <a:rPr lang="ja-JP" altLang="en-US" sz="1600" dirty="0">
                <a:latin typeface="HG丸ｺﾞｼｯｸM-PRO" pitchFamily="50" charset="-128"/>
                <a:ea typeface="HG丸ｺﾞｼｯｸM-PRO" pitchFamily="50" charset="-128"/>
              </a:rPr>
              <a:t>食料産業行政へのご意見</a:t>
            </a:r>
            <a:r>
              <a:rPr lang="ja-JP" altLang="en-US" sz="1600" dirty="0" smtClean="0">
                <a:latin typeface="HG丸ｺﾞｼｯｸM-PRO" pitchFamily="50" charset="-128"/>
                <a:ea typeface="HG丸ｺﾞｼｯｸM-PRO" pitchFamily="50" charset="-128"/>
              </a:rPr>
              <a:t>を皆様から頂戴</a:t>
            </a:r>
            <a:r>
              <a:rPr lang="ja-JP" altLang="en-US" sz="1600" dirty="0">
                <a:latin typeface="HG丸ｺﾞｼｯｸM-PRO" pitchFamily="50" charset="-128"/>
                <a:ea typeface="HG丸ｺﾞｼｯｸM-PRO" pitchFamily="50" charset="-128"/>
              </a:rPr>
              <a:t>しながら、双方向での情報交換ができる</a:t>
            </a:r>
            <a:r>
              <a:rPr lang="ja-JP" altLang="en-US" sz="1600" dirty="0" smtClean="0">
                <a:latin typeface="HG丸ｺﾞｼｯｸM-PRO" pitchFamily="50" charset="-128"/>
                <a:ea typeface="HG丸ｺﾞｼｯｸM-PRO" pitchFamily="50" charset="-128"/>
              </a:rPr>
              <a:t>ツ－ル</a:t>
            </a:r>
            <a:r>
              <a:rPr lang="ja-JP" altLang="en-US" sz="1600" dirty="0">
                <a:latin typeface="HG丸ｺﾞｼｯｸM-PRO" pitchFamily="50" charset="-128"/>
                <a:ea typeface="HG丸ｺﾞｼｯｸM-PRO" pitchFamily="50" charset="-128"/>
              </a:rPr>
              <a:t>として育てていきたいと考えて</a:t>
            </a:r>
            <a:r>
              <a:rPr lang="ja-JP" altLang="en-US" sz="1600" dirty="0" smtClean="0">
                <a:latin typeface="HG丸ｺﾞｼｯｸM-PRO" pitchFamily="50" charset="-128"/>
                <a:ea typeface="HG丸ｺﾞｼｯｸM-PRO" pitchFamily="50" charset="-128"/>
              </a:rPr>
              <a:t>おります。レタ－を</a:t>
            </a:r>
            <a:r>
              <a:rPr lang="ja-JP" altLang="en-US" sz="1600" dirty="0">
                <a:latin typeface="HG丸ｺﾞｼｯｸM-PRO" pitchFamily="50" charset="-128"/>
                <a:ea typeface="HG丸ｺﾞｼｯｸM-PRO" pitchFamily="50" charset="-128"/>
              </a:rPr>
              <a:t>お読みになった感想、投稿、食料産業行政への</a:t>
            </a:r>
            <a:r>
              <a:rPr lang="ja-JP" altLang="en-US" sz="1600" dirty="0" smtClean="0">
                <a:latin typeface="HG丸ｺﾞｼｯｸM-PRO" pitchFamily="50" charset="-128"/>
                <a:ea typeface="HG丸ｺﾞｼｯｸM-PRO" pitchFamily="50" charset="-128"/>
              </a:rPr>
              <a:t>ご意見等がございましたら、下記アドレスに</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ご意見等を入力して下さい。</a:t>
            </a:r>
            <a:endParaRPr lang="en-US" altLang="ja-JP" sz="1600" dirty="0" smtClean="0">
              <a:latin typeface="HG丸ｺﾞｼｯｸM-PRO" pitchFamily="50" charset="-128"/>
              <a:ea typeface="HG丸ｺﾞｼｯｸM-PRO" pitchFamily="50" charset="-128"/>
            </a:endParaRPr>
          </a:p>
          <a:p>
            <a:pPr>
              <a:lnSpc>
                <a:spcPts val="1000"/>
              </a:lnSpc>
            </a:pP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r>
              <a:rPr lang="en-US" altLang="ja-JP" sz="1600" dirty="0" smtClean="0">
                <a:latin typeface="HG丸ｺﾞｼｯｸM-PRO" pitchFamily="50" charset="-128"/>
                <a:ea typeface="HG丸ｺﾞｼｯｸM-PRO" pitchFamily="50" charset="-128"/>
              </a:rPr>
              <a:t>https</a:t>
            </a:r>
            <a:r>
              <a:rPr lang="en-US" altLang="ja-JP" sz="1600" dirty="0">
                <a:latin typeface="HG丸ｺﾞｼｯｸM-PRO" pitchFamily="50" charset="-128"/>
                <a:ea typeface="HG丸ｺﾞｼｯｸM-PRO" pitchFamily="50" charset="-128"/>
              </a:rPr>
              <a:t>://www.contact.maff.go.jp/maff/form/b3b1.html</a:t>
            </a:r>
          </a:p>
          <a:p>
            <a:pPr>
              <a:lnSpc>
                <a:spcPts val="1000"/>
              </a:lnSpc>
            </a:pP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なお、お寄せ頂いた</a:t>
            </a:r>
            <a:r>
              <a:rPr lang="ja-JP" altLang="en-US" sz="1600" dirty="0">
                <a:latin typeface="HG丸ｺﾞｼｯｸM-PRO" pitchFamily="50" charset="-128"/>
                <a:ea typeface="HG丸ｺﾞｼｯｸM-PRO" pitchFamily="50" charset="-128"/>
              </a:rPr>
              <a:t>内容によっては、こちらから</a:t>
            </a:r>
            <a:r>
              <a:rPr lang="ja-JP" altLang="en-US" sz="1600" dirty="0" smtClean="0">
                <a:latin typeface="HG丸ｺﾞｼｯｸM-PRO" pitchFamily="50" charset="-128"/>
                <a:ea typeface="HG丸ｺﾞｼｯｸM-PRO" pitchFamily="50" charset="-128"/>
              </a:rPr>
              <a:t>メ－ル</a:t>
            </a:r>
            <a:r>
              <a:rPr lang="ja-JP" altLang="en-US" sz="1600" dirty="0">
                <a:latin typeface="HG丸ｺﾞｼｯｸM-PRO" pitchFamily="50" charset="-128"/>
                <a:ea typeface="HG丸ｺﾞｼｯｸM-PRO" pitchFamily="50" charset="-128"/>
              </a:rPr>
              <a:t>又はお電話にてご連絡させていただく場合があります</a:t>
            </a:r>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p:txBody>
      </p:sp>
      <p:sp>
        <p:nvSpPr>
          <p:cNvPr id="11" name="円/楕円 10"/>
          <p:cNvSpPr/>
          <p:nvPr/>
        </p:nvSpPr>
        <p:spPr>
          <a:xfrm>
            <a:off x="6420943" y="10009311"/>
            <a:ext cx="290515" cy="26975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t>９</a:t>
            </a:r>
            <a:endParaRPr kumimoji="1" lang="ja-JP" altLang="en-US" sz="1100" dirty="0"/>
          </a:p>
        </p:txBody>
      </p:sp>
      <p:sp>
        <p:nvSpPr>
          <p:cNvPr id="16" name="角丸四角形 512"/>
          <p:cNvSpPr>
            <a:spLocks noChangeArrowheads="1"/>
          </p:cNvSpPr>
          <p:nvPr/>
        </p:nvSpPr>
        <p:spPr bwMode="auto">
          <a:xfrm>
            <a:off x="202015" y="216223"/>
            <a:ext cx="6539981" cy="432048"/>
          </a:xfrm>
          <a:prstGeom prst="roundRect">
            <a:avLst>
              <a:gd name="adj" fmla="val 2111"/>
            </a:avLst>
          </a:prstGeom>
          <a:gradFill rotWithShape="1">
            <a:gsLst>
              <a:gs pos="0">
                <a:schemeClr val="accent5"/>
              </a:gs>
              <a:gs pos="50000">
                <a:srgbClr val="FFFFFF"/>
              </a:gs>
              <a:gs pos="100000">
                <a:schemeClr val="accent5"/>
              </a:gs>
            </a:gsLst>
            <a:lin ang="5400000" scaled="1"/>
          </a:gradFill>
          <a:ln w="12700" algn="ctr">
            <a:solidFill>
              <a:schemeClr val="accent5"/>
            </a:solidFill>
            <a:round/>
            <a:headEnd/>
            <a:tailEnd/>
          </a:ln>
        </p:spPr>
        <p:txBody>
          <a:bodyPr anchor="ctr"/>
          <a:lstStyle/>
          <a:p>
            <a:pPr marL="82550" indent="-82550">
              <a:spcBef>
                <a:spcPct val="20000"/>
              </a:spcBef>
              <a:buFont typeface="Wingdings" pitchFamily="2" charset="2"/>
              <a:buNone/>
              <a:defRPr/>
            </a:pPr>
            <a:r>
              <a:rPr lang="en-US" altLang="ja-JP" sz="2400" b="1" dirty="0" smtClean="0">
                <a:effectLst>
                  <a:outerShdw blurRad="38100" dist="38100" dir="2700000" algn="tl">
                    <a:srgbClr val="C0C0C0"/>
                  </a:outerShdw>
                </a:effectLst>
                <a:latin typeface="HG丸ｺﾞｼｯｸM-PRO" pitchFamily="50" charset="-128"/>
                <a:ea typeface="HG丸ｺﾞｼｯｸM-PRO" pitchFamily="50" charset="-128"/>
              </a:rPr>
              <a:t>6.  </a:t>
            </a:r>
            <a:r>
              <a:rPr lang="ja-JP" altLang="en-US"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読者の皆様から</a:t>
            </a:r>
            <a:r>
              <a:rPr lang="ja-JP" altLang="en-US" sz="2400" b="1" dirty="0">
                <a:effectLst>
                  <a:outerShdw blurRad="38100" dist="38100" dir="2700000" algn="tl">
                    <a:srgbClr val="000000">
                      <a:alpha val="43137"/>
                    </a:srgbClr>
                  </a:outerShdw>
                </a:effectLst>
                <a:latin typeface="HG丸ｺﾞｼｯｸM-PRO" pitchFamily="50" charset="-128"/>
                <a:ea typeface="HG丸ｺﾞｼｯｸM-PRO" pitchFamily="50" charset="-128"/>
              </a:rPr>
              <a:t>の声</a:t>
            </a:r>
          </a:p>
        </p:txBody>
      </p:sp>
      <p:sp>
        <p:nvSpPr>
          <p:cNvPr id="19" name="正方形/長方形 18"/>
          <p:cNvSpPr/>
          <p:nvPr/>
        </p:nvSpPr>
        <p:spPr>
          <a:xfrm>
            <a:off x="404664" y="1264889"/>
            <a:ext cx="2236510" cy="338554"/>
          </a:xfrm>
          <a:prstGeom prst="rect">
            <a:avLst/>
          </a:prstGeom>
          <a:solidFill>
            <a:schemeClr val="bg1"/>
          </a:solidFill>
        </p:spPr>
        <p:txBody>
          <a:bodyPr wrap="none">
            <a:spAutoFit/>
          </a:bodyPr>
          <a:lstStyle/>
          <a:p>
            <a:r>
              <a:rPr lang="ja-JP" altLang="en-US" sz="1600" dirty="0">
                <a:latin typeface="HG丸ｺﾞｼｯｸM-PRO" pitchFamily="50" charset="-128"/>
                <a:ea typeface="HG丸ｺﾞｼｯｸM-PRO" pitchFamily="50" charset="-128"/>
              </a:rPr>
              <a:t>蓬田バラの香り研究所</a:t>
            </a:r>
            <a:endParaRPr lang="en-US" altLang="ja-JP" sz="1600" dirty="0">
              <a:latin typeface="HG丸ｺﾞｼｯｸM-PRO" pitchFamily="50" charset="-128"/>
              <a:ea typeface="HG丸ｺﾞｼｯｸM-PRO" pitchFamily="50" charset="-128"/>
            </a:endParaRPr>
          </a:p>
        </p:txBody>
      </p:sp>
      <p:sp>
        <p:nvSpPr>
          <p:cNvPr id="20" name="角丸四角形 19"/>
          <p:cNvSpPr/>
          <p:nvPr/>
        </p:nvSpPr>
        <p:spPr>
          <a:xfrm>
            <a:off x="309282" y="2604623"/>
            <a:ext cx="6336703" cy="10319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latin typeface="HG丸ｺﾞｼｯｸM-PRO" pitchFamily="50" charset="-128"/>
                <a:ea typeface="HG丸ｺﾞｼｯｸM-PRO" pitchFamily="50" charset="-128"/>
              </a:rPr>
              <a:t>　</a:t>
            </a:r>
            <a:r>
              <a:rPr lang="ja-JP" altLang="en-US" sz="1600" dirty="0" smtClean="0">
                <a:solidFill>
                  <a:schemeClr val="tx1"/>
                </a:solidFill>
                <a:latin typeface="HG丸ｺﾞｼｯｸM-PRO" pitchFamily="50" charset="-128"/>
                <a:ea typeface="HG丸ｺﾞｼｯｸM-PRO" pitchFamily="50" charset="-128"/>
              </a:rPr>
              <a:t>　インタ－ネット</a:t>
            </a:r>
            <a:r>
              <a:rPr lang="ja-JP" altLang="en-US" sz="1600" dirty="0">
                <a:solidFill>
                  <a:schemeClr val="tx1"/>
                </a:solidFill>
                <a:latin typeface="HG丸ｺﾞｼｯｸM-PRO" pitchFamily="50" charset="-128"/>
                <a:ea typeface="HG丸ｺﾞｼｯｸM-PRO" pitchFamily="50" charset="-128"/>
              </a:rPr>
              <a:t>を利用</a:t>
            </a:r>
            <a:r>
              <a:rPr lang="ja-JP" altLang="en-US" sz="1600" dirty="0" smtClean="0">
                <a:solidFill>
                  <a:schemeClr val="tx1"/>
                </a:solidFill>
                <a:latin typeface="HG丸ｺﾞｼｯｸM-PRO" pitchFamily="50" charset="-128"/>
                <a:ea typeface="HG丸ｺﾞｼｯｸM-PRO" pitchFamily="50" charset="-128"/>
              </a:rPr>
              <a:t>した観光分野との連携により、１次産</a:t>
            </a:r>
            <a:endParaRPr lang="en-US" altLang="ja-JP" sz="1600" dirty="0" smtClean="0">
              <a:solidFill>
                <a:schemeClr val="tx1"/>
              </a:solidFill>
              <a:latin typeface="HG丸ｺﾞｼｯｸM-PRO" pitchFamily="50" charset="-128"/>
              <a:ea typeface="HG丸ｺﾞｼｯｸM-PRO" pitchFamily="50" charset="-128"/>
            </a:endParaRPr>
          </a:p>
          <a:p>
            <a:r>
              <a:rPr lang="ja-JP" altLang="en-US" sz="1600" dirty="0">
                <a:solidFill>
                  <a:schemeClr val="tx1"/>
                </a:solidFill>
                <a:latin typeface="HG丸ｺﾞｼｯｸM-PRO" pitchFamily="50" charset="-128"/>
                <a:ea typeface="HG丸ｺﾞｼｯｸM-PRO" pitchFamily="50" charset="-128"/>
              </a:rPr>
              <a:t>　</a:t>
            </a:r>
            <a:r>
              <a:rPr lang="ja-JP" altLang="en-US" sz="1600" dirty="0" smtClean="0">
                <a:solidFill>
                  <a:schemeClr val="tx1"/>
                </a:solidFill>
                <a:latin typeface="HG丸ｺﾞｼｯｸM-PRO" pitchFamily="50" charset="-128"/>
                <a:ea typeface="HG丸ｺﾞｼｯｸM-PRO" pitchFamily="50" charset="-128"/>
              </a:rPr>
              <a:t>業</a:t>
            </a:r>
            <a:r>
              <a:rPr lang="ja-JP" altLang="en-US" sz="1600" dirty="0">
                <a:solidFill>
                  <a:schemeClr val="tx1"/>
                </a:solidFill>
                <a:latin typeface="HG丸ｺﾞｼｯｸM-PRO" pitchFamily="50" charset="-128"/>
                <a:ea typeface="HG丸ｺﾞｼｯｸM-PRO" pitchFamily="50" charset="-128"/>
              </a:rPr>
              <a:t>に何かしらの</a:t>
            </a:r>
            <a:r>
              <a:rPr lang="ja-JP" altLang="en-US" sz="1600" dirty="0" smtClean="0">
                <a:solidFill>
                  <a:schemeClr val="tx1"/>
                </a:solidFill>
                <a:latin typeface="HG丸ｺﾞｼｯｸM-PRO" pitchFamily="50" charset="-128"/>
                <a:ea typeface="HG丸ｺﾞｼｯｸM-PRO" pitchFamily="50" charset="-128"/>
              </a:rPr>
              <a:t>イノベ－ション</a:t>
            </a:r>
            <a:r>
              <a:rPr lang="ja-JP" altLang="en-US" sz="1600" dirty="0">
                <a:solidFill>
                  <a:schemeClr val="tx1"/>
                </a:solidFill>
                <a:latin typeface="HG丸ｺﾞｼｯｸM-PRO" pitchFamily="50" charset="-128"/>
                <a:ea typeface="HG丸ｺﾞｼｯｸM-PRO" pitchFamily="50" charset="-128"/>
              </a:rPr>
              <a:t>を起こすことが出来るのでは</a:t>
            </a:r>
            <a:r>
              <a:rPr lang="ja-JP" altLang="en-US" sz="1600" dirty="0" err="1" smtClean="0">
                <a:solidFill>
                  <a:schemeClr val="tx1"/>
                </a:solidFill>
                <a:latin typeface="HG丸ｺﾞｼｯｸM-PRO" pitchFamily="50" charset="-128"/>
                <a:ea typeface="HG丸ｺﾞｼｯｸM-PRO" pitchFamily="50" charset="-128"/>
              </a:rPr>
              <a:t>な</a:t>
            </a:r>
            <a:endParaRPr lang="en-US" altLang="ja-JP" sz="1600" dirty="0" smtClean="0">
              <a:solidFill>
                <a:schemeClr val="tx1"/>
              </a:solidFill>
              <a:latin typeface="HG丸ｺﾞｼｯｸM-PRO" pitchFamily="50" charset="-128"/>
              <a:ea typeface="HG丸ｺﾞｼｯｸM-PRO" pitchFamily="50" charset="-128"/>
            </a:endParaRPr>
          </a:p>
          <a:p>
            <a:r>
              <a:rPr lang="ja-JP" altLang="en-US" sz="1600" dirty="0">
                <a:solidFill>
                  <a:schemeClr val="tx1"/>
                </a:solidFill>
                <a:latin typeface="HG丸ｺﾞｼｯｸM-PRO" pitchFamily="50" charset="-128"/>
                <a:ea typeface="HG丸ｺﾞｼｯｸM-PRO" pitchFamily="50" charset="-128"/>
              </a:rPr>
              <a:t>　</a:t>
            </a:r>
            <a:r>
              <a:rPr lang="ja-JP" altLang="en-US" sz="1600" dirty="0" smtClean="0">
                <a:solidFill>
                  <a:schemeClr val="tx1"/>
                </a:solidFill>
                <a:latin typeface="HG丸ｺﾞｼｯｸM-PRO" pitchFamily="50" charset="-128"/>
                <a:ea typeface="HG丸ｺﾞｼｯｸM-PRO" pitchFamily="50" charset="-128"/>
              </a:rPr>
              <a:t>いか</a:t>
            </a:r>
            <a:r>
              <a:rPr lang="ja-JP" altLang="en-US" sz="1600" dirty="0">
                <a:solidFill>
                  <a:schemeClr val="tx1"/>
                </a:solidFill>
                <a:latin typeface="HG丸ｺﾞｼｯｸM-PRO" pitchFamily="50" charset="-128"/>
                <a:ea typeface="HG丸ｺﾞｼｯｸM-PRO" pitchFamily="50" charset="-128"/>
              </a:rPr>
              <a:t>と</a:t>
            </a:r>
            <a:r>
              <a:rPr lang="ja-JP" altLang="en-US" sz="1600" dirty="0" smtClean="0">
                <a:solidFill>
                  <a:schemeClr val="tx1"/>
                </a:solidFill>
                <a:latin typeface="HG丸ｺﾞｼｯｸM-PRO" pitchFamily="50" charset="-128"/>
                <a:ea typeface="HG丸ｺﾞｼｯｸM-PRO" pitchFamily="50" charset="-128"/>
              </a:rPr>
              <a:t>考えている。</a:t>
            </a:r>
            <a:endParaRPr lang="ja-JP" altLang="en-US" sz="1600" dirty="0">
              <a:solidFill>
                <a:schemeClr val="tx1"/>
              </a:solidFill>
              <a:latin typeface="HG丸ｺﾞｼｯｸM-PRO" pitchFamily="50" charset="-128"/>
              <a:ea typeface="HG丸ｺﾞｼｯｸM-PRO" pitchFamily="50" charset="-128"/>
            </a:endParaRPr>
          </a:p>
        </p:txBody>
      </p:sp>
      <p:sp>
        <p:nvSpPr>
          <p:cNvPr id="21" name="正方形/長方形 20"/>
          <p:cNvSpPr/>
          <p:nvPr/>
        </p:nvSpPr>
        <p:spPr>
          <a:xfrm>
            <a:off x="421641" y="2457589"/>
            <a:ext cx="2236510" cy="338554"/>
          </a:xfrm>
          <a:prstGeom prst="rect">
            <a:avLst/>
          </a:prstGeom>
          <a:solidFill>
            <a:schemeClr val="bg1"/>
          </a:solidFill>
        </p:spPr>
        <p:txBody>
          <a:bodyPr wrap="none">
            <a:spAutoFit/>
          </a:bodyPr>
          <a:lstStyle/>
          <a:p>
            <a:r>
              <a:rPr lang="ja-JP" altLang="en-US" sz="1600" dirty="0" smtClean="0">
                <a:latin typeface="HG丸ｺﾞｼｯｸM-PRO" pitchFamily="50" charset="-128"/>
                <a:ea typeface="HG丸ｺﾞｼｯｸM-PRO" pitchFamily="50" charset="-128"/>
              </a:rPr>
              <a:t>楽天トラベル株式会社</a:t>
            </a:r>
            <a:endParaRPr lang="en-US" altLang="ja-JP" sz="1600" dirty="0">
              <a:latin typeface="HG丸ｺﾞｼｯｸM-PRO" pitchFamily="50" charset="-128"/>
              <a:ea typeface="HG丸ｺﾞｼｯｸM-PRO" pitchFamily="50" charset="-128"/>
            </a:endParaRPr>
          </a:p>
        </p:txBody>
      </p:sp>
      <p:sp>
        <p:nvSpPr>
          <p:cNvPr id="22" name="角丸四角形 512"/>
          <p:cNvSpPr>
            <a:spLocks noChangeArrowheads="1"/>
          </p:cNvSpPr>
          <p:nvPr/>
        </p:nvSpPr>
        <p:spPr bwMode="auto">
          <a:xfrm>
            <a:off x="202015" y="3813106"/>
            <a:ext cx="6524711" cy="432048"/>
          </a:xfrm>
          <a:prstGeom prst="roundRect">
            <a:avLst>
              <a:gd name="adj" fmla="val 2111"/>
            </a:avLst>
          </a:prstGeom>
          <a:gradFill rotWithShape="1">
            <a:gsLst>
              <a:gs pos="0">
                <a:schemeClr val="accent5"/>
              </a:gs>
              <a:gs pos="50000">
                <a:srgbClr val="FFFFFF"/>
              </a:gs>
              <a:gs pos="100000">
                <a:schemeClr val="accent5"/>
              </a:gs>
            </a:gsLst>
            <a:lin ang="5400000" scaled="1"/>
          </a:gradFill>
          <a:ln w="12700" algn="ctr">
            <a:solidFill>
              <a:schemeClr val="accent5"/>
            </a:solidFill>
            <a:round/>
            <a:headEnd/>
            <a:tailEnd/>
          </a:ln>
        </p:spPr>
        <p:txBody>
          <a:bodyPr anchor="ctr"/>
          <a:lstStyle/>
          <a:p>
            <a:pPr marL="82550" indent="-82550">
              <a:spcBef>
                <a:spcPct val="20000"/>
              </a:spcBef>
              <a:buFont typeface="Wingdings" pitchFamily="2" charset="2"/>
              <a:buNone/>
              <a:defRPr/>
            </a:pPr>
            <a:r>
              <a:rPr lang="ja-JP" altLang="en-US"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ご感想</a:t>
            </a:r>
            <a:r>
              <a:rPr lang="ja-JP" altLang="en-US" sz="2400" b="1" dirty="0">
                <a:effectLst>
                  <a:outerShdw blurRad="38100" dist="38100" dir="2700000" algn="tl">
                    <a:srgbClr val="000000">
                      <a:alpha val="43137"/>
                    </a:srgbClr>
                  </a:outerShdw>
                </a:effectLst>
                <a:latin typeface="HG丸ｺﾞｼｯｸM-PRO" pitchFamily="50" charset="-128"/>
                <a:ea typeface="HG丸ｺﾞｼｯｸM-PRO" pitchFamily="50" charset="-128"/>
              </a:rPr>
              <a:t>・ご意見等をお寄せ</a:t>
            </a:r>
            <a:r>
              <a:rPr lang="ja-JP" altLang="en-US"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ください</a:t>
            </a:r>
            <a:endParaRPr lang="ja-JP" altLang="en-US" sz="2400" b="1" dirty="0">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23" name="角丸四角形 512"/>
          <p:cNvSpPr>
            <a:spLocks noChangeArrowheads="1"/>
          </p:cNvSpPr>
          <p:nvPr/>
        </p:nvSpPr>
        <p:spPr bwMode="auto">
          <a:xfrm>
            <a:off x="201632" y="6640670"/>
            <a:ext cx="6539981" cy="432048"/>
          </a:xfrm>
          <a:prstGeom prst="roundRect">
            <a:avLst>
              <a:gd name="adj" fmla="val 2111"/>
            </a:avLst>
          </a:prstGeom>
          <a:gradFill rotWithShape="1">
            <a:gsLst>
              <a:gs pos="0">
                <a:schemeClr val="accent6">
                  <a:lumMod val="60000"/>
                  <a:lumOff val="40000"/>
                </a:schemeClr>
              </a:gs>
              <a:gs pos="50000">
                <a:srgbClr val="FFFFFF"/>
              </a:gs>
              <a:gs pos="100000">
                <a:schemeClr val="accent6">
                  <a:lumMod val="60000"/>
                  <a:lumOff val="40000"/>
                </a:schemeClr>
              </a:gs>
            </a:gsLst>
            <a:lin ang="5400000" scaled="1"/>
          </a:gradFill>
          <a:ln w="12700" algn="ctr">
            <a:noFill/>
            <a:round/>
            <a:headEnd/>
            <a:tailEnd/>
          </a:ln>
        </p:spPr>
        <p:txBody>
          <a:bodyPr anchor="ctr"/>
          <a:lstStyle/>
          <a:p>
            <a:pPr marL="82550" indent="-82550">
              <a:spcBef>
                <a:spcPct val="20000"/>
              </a:spcBef>
              <a:buFont typeface="Wingdings" pitchFamily="2" charset="2"/>
              <a:buNone/>
              <a:defRPr/>
            </a:pPr>
            <a:r>
              <a:rPr lang="ja-JP" altLang="en-US" sz="2400" b="1"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メ－ル</a:t>
            </a:r>
            <a:r>
              <a:rPr lang="ja-JP" altLang="en-US" sz="2400" b="1" dirty="0">
                <a:effectLst>
                  <a:outerShdw blurRad="38100" dist="38100" dir="2700000" algn="tl">
                    <a:srgbClr val="000000">
                      <a:alpha val="43137"/>
                    </a:srgbClr>
                  </a:outerShdw>
                </a:effectLst>
                <a:latin typeface="HG丸ｺﾞｼｯｸM-PRO" pitchFamily="50" charset="-128"/>
                <a:ea typeface="HG丸ｺﾞｼｯｸM-PRO" pitchFamily="50" charset="-128"/>
              </a:rPr>
              <a:t>配信登録のご案内</a:t>
            </a:r>
          </a:p>
        </p:txBody>
      </p:sp>
      <p:sp>
        <p:nvSpPr>
          <p:cNvPr id="24" name="テキスト ボックス 23"/>
          <p:cNvSpPr txBox="1"/>
          <p:nvPr/>
        </p:nvSpPr>
        <p:spPr>
          <a:xfrm>
            <a:off x="5629110" y="1111000"/>
            <a:ext cx="1082348" cy="307777"/>
          </a:xfrm>
          <a:prstGeom prst="rect">
            <a:avLst/>
          </a:prstGeom>
          <a:noFill/>
        </p:spPr>
        <p:txBody>
          <a:bodyPr wrap="none" rtlCol="0">
            <a:spAutoFit/>
          </a:bodyPr>
          <a:lstStyle/>
          <a:p>
            <a:r>
              <a:rPr kumimoji="1" lang="ja-JP" altLang="en-US" sz="1400" dirty="0" smtClean="0">
                <a:latin typeface="HG丸ｺﾞｼｯｸM-PRO" pitchFamily="50" charset="-128"/>
                <a:ea typeface="HG丸ｺﾞｼｯｸM-PRO" pitchFamily="50" charset="-128"/>
              </a:rPr>
              <a:t>（敬称略）</a:t>
            </a:r>
            <a:endParaRPr kumimoji="1" lang="ja-JP" altLang="en-US" sz="1400" dirty="0">
              <a:latin typeface="HG丸ｺﾞｼｯｸM-PRO" pitchFamily="50" charset="-128"/>
              <a:ea typeface="HG丸ｺﾞｼｯｸM-PRO" pitchFamily="50" charset="-128"/>
            </a:endParaRPr>
          </a:p>
        </p:txBody>
      </p:sp>
      <p:sp>
        <p:nvSpPr>
          <p:cNvPr id="25" name="Rectangle 15"/>
          <p:cNvSpPr>
            <a:spLocks noChangeArrowheads="1"/>
          </p:cNvSpPr>
          <p:nvPr/>
        </p:nvSpPr>
        <p:spPr bwMode="auto">
          <a:xfrm>
            <a:off x="194110" y="6652305"/>
            <a:ext cx="6540873" cy="1628814"/>
          </a:xfrm>
          <a:prstGeom prst="rect">
            <a:avLst/>
          </a:prstGeom>
          <a:noFill/>
          <a:ln w="19050">
            <a:solidFill>
              <a:schemeClr val="accent6">
                <a:lumMod val="60000"/>
                <a:lumOff val="40000"/>
              </a:schemeClr>
            </a:solidFill>
            <a:miter lim="800000"/>
            <a:headEnd/>
            <a:tailEnd/>
          </a:ln>
          <a:extLst>
            <a:ext uri="{909E8E84-426E-40DD-AFC4-6F175D3DCCD1}">
              <a14:hiddenFill xmlns:a14="http://schemas.microsoft.com/office/drawing/2010/main">
                <a:solidFill>
                  <a:srgbClr val="FFFFFF"/>
                </a:solidFill>
              </a14:hiddenFill>
            </a:ext>
          </a:extLst>
        </p:spPr>
        <p:txBody>
          <a:bodyPr lIns="54000" rIns="54000"/>
          <a:lstStyle/>
          <a:p>
            <a:pPr marL="82550" indent="-82550">
              <a:spcBef>
                <a:spcPct val="20000"/>
              </a:spcBef>
              <a:buFont typeface="Wingdings" pitchFamily="2" charset="2"/>
              <a:buNone/>
            </a:pPr>
            <a:endParaRPr lang="ja-JP" altLang="ja-JP" sz="1600" b="1" dirty="0">
              <a:solidFill>
                <a:srgbClr val="0000CC"/>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3587</TotalTime>
  <Words>576</Words>
  <Application>Microsoft Office PowerPoint</Application>
  <PresentationFormat>ユーザー設定</PresentationFormat>
  <Paragraphs>292</Paragraphs>
  <Slides>9</Slides>
  <Notes>5</Notes>
  <HiddenSlides>0</HiddenSlides>
  <MMClips>0</MMClips>
  <ScaleCrop>false</ScaleCrop>
  <HeadingPairs>
    <vt:vector size="4" baseType="variant">
      <vt:variant>
        <vt:lpstr>テーマ</vt:lpstr>
      </vt:variant>
      <vt:variant>
        <vt:i4>1</vt:i4>
      </vt:variant>
      <vt:variant>
        <vt:lpstr>スライド タイトル</vt:lpstr>
      </vt:variant>
      <vt:variant>
        <vt:i4>9</vt:i4>
      </vt:variant>
    </vt:vector>
  </HeadingPairs>
  <TitlesOfParts>
    <vt:vector size="10"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tooru_vaio</dc:creator>
  <cp:lastModifiedBy>農林水産省</cp:lastModifiedBy>
  <cp:revision>214</cp:revision>
  <cp:lastPrinted>2011-11-21T11:45:59Z</cp:lastPrinted>
  <dcterms:created xsi:type="dcterms:W3CDTF">2008-06-01T06:41:28Z</dcterms:created>
  <dcterms:modified xsi:type="dcterms:W3CDTF">2011-11-21T13:17:29Z</dcterms:modified>
</cp:coreProperties>
</file>