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6" r:id="rId2"/>
    <p:sldId id="257" r:id="rId3"/>
    <p:sldId id="261" r:id="rId4"/>
    <p:sldId id="264" r:id="rId5"/>
    <p:sldId id="263" r:id="rId6"/>
    <p:sldId id="262" r:id="rId7"/>
    <p:sldId id="260" r:id="rId8"/>
    <p:sldId id="259" r:id="rId9"/>
  </p:sldIdLst>
  <p:sldSz cx="6858000" cy="10369550"/>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1164" y="-78"/>
      </p:cViewPr>
      <p:guideLst>
        <p:guide orient="horz" pos="3266"/>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file:///\\Lsv_kanbou3\LSV_N40_&#22823;&#33251;&#23448;&#25151;2\&#36031;&#26131;&#38306;&#31246;&#35506;\&#36664;&#20986;&#20225;&#30011;&#29677;\&#9675;&#23550;&#22806;&#20844;&#34920;&#38306;&#20418;&#65288;&#12417;&#12368;&#12376;&#12539;&#12513;&#12523;&#12510;&#12460;&#12539;&#21462;&#26448;&#31561;&#21547;&#12416;&#65289;\&#9733;&#12417;&#12368;&#12427;&#29694;&#29366;\&#22522;&#26412;&#12497;&#12479;&#12540;&#12531;&#26368;&#26032;&#29256;\&#20316;&#26989;&#29992;&#12501;&#12457;&#12523;&#12480;\230330_22&#30906;&#23450;&#20516;_&#20316;&#26989;&#29992;.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ja-JP"/>
  <c:clrMapOvr bg1="lt1" tx1="dk1" bg2="lt2" tx2="dk2" accent1="accent1" accent2="accent2" accent3="accent3" accent4="accent4" accent5="accent5" accent6="accent6" hlink="hlink" folHlink="folHlink"/>
  <c:chart>
    <c:plotArea>
      <c:layout>
        <c:manualLayout>
          <c:layoutTarget val="inner"/>
          <c:xMode val="edge"/>
          <c:yMode val="edge"/>
          <c:x val="6.1025105523442862E-2"/>
          <c:y val="3.2852496013840854E-2"/>
          <c:w val="0.89134915407817206"/>
          <c:h val="0.76634125341512904"/>
        </c:manualLayout>
      </c:layout>
      <c:barChart>
        <c:barDir val="col"/>
        <c:grouping val="stacked"/>
        <c:ser>
          <c:idx val="1"/>
          <c:order val="0"/>
          <c:tx>
            <c:strRef>
              <c:f>'ＢＤ（年計）'!$C$5:$C$6</c:f>
              <c:strCache>
                <c:ptCount val="1"/>
                <c:pt idx="0">
                  <c:v>農産物</c:v>
                </c:pt>
              </c:strCache>
            </c:strRef>
          </c:tx>
          <c:spPr>
            <a:solidFill>
              <a:srgbClr val="FFCC00"/>
            </a:solidFill>
            <a:ln w="12700">
              <a:solidFill>
                <a:srgbClr val="000000"/>
              </a:solidFill>
              <a:prstDash val="solid"/>
            </a:ln>
          </c:spPr>
          <c:cat>
            <c:strRef>
              <c:f>'ＢＤ（年計）'!$E$2:$K$2</c:f>
              <c:strCache>
                <c:ptCount val="7"/>
                <c:pt idx="0">
                  <c:v>平成１６年</c:v>
                </c:pt>
                <c:pt idx="1">
                  <c:v>平成１７年</c:v>
                </c:pt>
                <c:pt idx="2">
                  <c:v>平成１８年</c:v>
                </c:pt>
                <c:pt idx="3">
                  <c:v>平成１９年</c:v>
                </c:pt>
                <c:pt idx="4">
                  <c:v>平成２０年</c:v>
                </c:pt>
                <c:pt idx="5">
                  <c:v>平成２１年</c:v>
                </c:pt>
                <c:pt idx="6">
                  <c:v>平成２２年</c:v>
                </c:pt>
              </c:strCache>
            </c:strRef>
          </c:cat>
          <c:val>
            <c:numRef>
              <c:f>'ＢＤ（年計）'!$E$5:$K$5</c:f>
              <c:numCache>
                <c:formatCode>#,##0_ </c:formatCode>
                <c:ptCount val="7"/>
                <c:pt idx="0">
                  <c:v>2038.13786</c:v>
                </c:pt>
                <c:pt idx="1">
                  <c:v>2168.2302500000001</c:v>
                </c:pt>
                <c:pt idx="2">
                  <c:v>2358.84087</c:v>
                </c:pt>
                <c:pt idx="3">
                  <c:v>2677.5876699999799</c:v>
                </c:pt>
                <c:pt idx="4">
                  <c:v>2882.7881399999997</c:v>
                </c:pt>
                <c:pt idx="5">
                  <c:v>2637.0265999999997</c:v>
                </c:pt>
                <c:pt idx="6">
                  <c:v>2864.5006999999987</c:v>
                </c:pt>
              </c:numCache>
            </c:numRef>
          </c:val>
        </c:ser>
        <c:ser>
          <c:idx val="0"/>
          <c:order val="1"/>
          <c:tx>
            <c:strRef>
              <c:f>'ＢＤ（年計）'!$C$7:$C$8</c:f>
              <c:strCache>
                <c:ptCount val="1"/>
                <c:pt idx="0">
                  <c:v>林産物</c:v>
                </c:pt>
              </c:strCache>
            </c:strRef>
          </c:tx>
          <c:spPr>
            <a:solidFill>
              <a:srgbClr val="99CC00"/>
            </a:solidFill>
            <a:ln w="12700">
              <a:solidFill>
                <a:srgbClr val="000000"/>
              </a:solidFill>
              <a:prstDash val="solid"/>
            </a:ln>
          </c:spPr>
          <c:cat>
            <c:strRef>
              <c:f>'ＢＤ（年計）'!$E$2:$K$2</c:f>
              <c:strCache>
                <c:ptCount val="7"/>
                <c:pt idx="0">
                  <c:v>平成１６年</c:v>
                </c:pt>
                <c:pt idx="1">
                  <c:v>平成１７年</c:v>
                </c:pt>
                <c:pt idx="2">
                  <c:v>平成１８年</c:v>
                </c:pt>
                <c:pt idx="3">
                  <c:v>平成１９年</c:v>
                </c:pt>
                <c:pt idx="4">
                  <c:v>平成２０年</c:v>
                </c:pt>
                <c:pt idx="5">
                  <c:v>平成２１年</c:v>
                </c:pt>
                <c:pt idx="6">
                  <c:v>平成２２年</c:v>
                </c:pt>
              </c:strCache>
            </c:strRef>
          </c:cat>
          <c:val>
            <c:numRef>
              <c:f>'ＢＤ（年計）'!$E$7:$K$7</c:f>
              <c:numCache>
                <c:formatCode>#,##0_ </c:formatCode>
                <c:ptCount val="7"/>
                <c:pt idx="0">
                  <c:v>88.439330000000012</c:v>
                </c:pt>
                <c:pt idx="1">
                  <c:v>91.738029999999995</c:v>
                </c:pt>
                <c:pt idx="2">
                  <c:v>90.270529999999994</c:v>
                </c:pt>
                <c:pt idx="3">
                  <c:v>104.31856999999999</c:v>
                </c:pt>
                <c:pt idx="4">
                  <c:v>118.47372999999999</c:v>
                </c:pt>
                <c:pt idx="5">
                  <c:v>93.219790000000003</c:v>
                </c:pt>
                <c:pt idx="6">
                  <c:v>105.93768000000053</c:v>
                </c:pt>
              </c:numCache>
            </c:numRef>
          </c:val>
        </c:ser>
        <c:ser>
          <c:idx val="4"/>
          <c:order val="2"/>
          <c:tx>
            <c:strRef>
              <c:f>'ＢＤ（年計）'!$C$9:$C$10</c:f>
              <c:strCache>
                <c:ptCount val="1"/>
                <c:pt idx="0">
                  <c:v>水産物</c:v>
                </c:pt>
              </c:strCache>
            </c:strRef>
          </c:tx>
          <c:spPr>
            <a:solidFill>
              <a:srgbClr val="99CCFF"/>
            </a:solidFill>
            <a:ln w="12700">
              <a:solidFill>
                <a:srgbClr val="000000"/>
              </a:solidFill>
              <a:prstDash val="solid"/>
            </a:ln>
          </c:spPr>
          <c:cat>
            <c:strRef>
              <c:f>'ＢＤ（年計）'!$E$2:$K$2</c:f>
              <c:strCache>
                <c:ptCount val="7"/>
                <c:pt idx="0">
                  <c:v>平成１６年</c:v>
                </c:pt>
                <c:pt idx="1">
                  <c:v>平成１７年</c:v>
                </c:pt>
                <c:pt idx="2">
                  <c:v>平成１８年</c:v>
                </c:pt>
                <c:pt idx="3">
                  <c:v>平成１９年</c:v>
                </c:pt>
                <c:pt idx="4">
                  <c:v>平成２０年</c:v>
                </c:pt>
                <c:pt idx="5">
                  <c:v>平成２１年</c:v>
                </c:pt>
                <c:pt idx="6">
                  <c:v>平成２２年</c:v>
                </c:pt>
              </c:strCache>
            </c:strRef>
          </c:cat>
          <c:val>
            <c:numRef>
              <c:f>'ＢＤ（年計）'!$E$9:$K$9</c:f>
              <c:numCache>
                <c:formatCode>#,##0_ </c:formatCode>
                <c:ptCount val="7"/>
                <c:pt idx="0">
                  <c:v>1482.4154100000001</c:v>
                </c:pt>
                <c:pt idx="1">
                  <c:v>1748.2814299999998</c:v>
                </c:pt>
                <c:pt idx="2">
                  <c:v>2040.49694</c:v>
                </c:pt>
                <c:pt idx="3">
                  <c:v>2377.80168</c:v>
                </c:pt>
                <c:pt idx="4">
                  <c:v>2076.79306</c:v>
                </c:pt>
                <c:pt idx="5">
                  <c:v>1724.22336</c:v>
                </c:pt>
                <c:pt idx="6">
                  <c:v>1949.7880600000001</c:v>
                </c:pt>
              </c:numCache>
            </c:numRef>
          </c:val>
        </c:ser>
        <c:gapWidth val="21"/>
        <c:overlap val="100"/>
        <c:axId val="74115328"/>
        <c:axId val="75702272"/>
      </c:barChart>
      <c:catAx>
        <c:axId val="74115328"/>
        <c:scaling>
          <c:orientation val="minMax"/>
        </c:scaling>
        <c:axPos val="b"/>
        <c:numFmt formatCode="General" sourceLinked="1"/>
        <c:majorTickMark val="in"/>
        <c:tickLblPos val="nextTo"/>
        <c:spPr>
          <a:ln w="3175">
            <a:solidFill>
              <a:srgbClr val="000000"/>
            </a:solidFill>
            <a:prstDash val="solid"/>
          </a:ln>
        </c:spPr>
        <c:txPr>
          <a:bodyPr rot="0" vert="horz"/>
          <a:lstStyle/>
          <a:p>
            <a:pPr>
              <a:defRPr sz="1000"/>
            </a:pPr>
            <a:endParaRPr lang="ja-JP"/>
          </a:p>
        </c:txPr>
        <c:crossAx val="75702272"/>
        <c:crosses val="autoZero"/>
        <c:lblAlgn val="ctr"/>
        <c:lblOffset val="100"/>
        <c:tickLblSkip val="6"/>
        <c:tickMarkSkip val="5"/>
      </c:catAx>
      <c:valAx>
        <c:axId val="75702272"/>
        <c:scaling>
          <c:orientation val="minMax"/>
          <c:max val="6000"/>
        </c:scaling>
        <c:axPos val="l"/>
        <c:majorGridlines>
          <c:spPr>
            <a:ln w="3175">
              <a:solidFill>
                <a:srgbClr val="000000"/>
              </a:solidFill>
              <a:prstDash val="solid"/>
            </a:ln>
          </c:spPr>
        </c:majorGridlines>
        <c:numFmt formatCode="#,##0;[Red]\-#,##0" sourceLinked="0"/>
        <c:majorTickMark val="in"/>
        <c:tickLblPos val="nextTo"/>
        <c:spPr>
          <a:ln w="3175">
            <a:solidFill>
              <a:srgbClr val="000000"/>
            </a:solidFill>
            <a:prstDash val="solid"/>
          </a:ln>
        </c:spPr>
        <c:txPr>
          <a:bodyPr rot="0" vert="horz"/>
          <a:lstStyle/>
          <a:p>
            <a:pPr>
              <a:defRPr/>
            </a:pPr>
            <a:endParaRPr lang="ja-JP"/>
          </a:p>
        </c:txPr>
        <c:crossAx val="74115328"/>
        <c:crosses val="autoZero"/>
        <c:crossBetween val="between"/>
        <c:majorUnit val="2000"/>
      </c:valAx>
      <c:spPr>
        <a:noFill/>
        <a:ln w="3175">
          <a:solidFill>
            <a:srgbClr val="000000"/>
          </a:solidFill>
          <a:prstDash val="solid"/>
        </a:ln>
      </c:spPr>
    </c:plotArea>
    <c:plotVisOnly val="1"/>
    <c:dispBlanksAs val="gap"/>
  </c:chart>
  <c:spPr>
    <a:noFill/>
    <a:ln w="9525">
      <a:noFill/>
    </a:ln>
  </c:spPr>
  <c:txPr>
    <a:bodyPr/>
    <a:lstStyle/>
    <a:p>
      <a:pPr>
        <a:defRPr sz="1100" b="0" i="0" u="none" strike="noStrike" baseline="0">
          <a:solidFill>
            <a:srgbClr val="000000"/>
          </a:solidFill>
          <a:latin typeface="ＭＳ Ｐゴシック"/>
          <a:ea typeface="ＭＳ Ｐゴシック"/>
          <a:cs typeface="ＭＳ Ｐゴシック"/>
        </a:defRPr>
      </a:pPr>
      <a:endParaRPr lang="ja-JP"/>
    </a:p>
  </c:txPr>
  <c:externalData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1603C04F-6A48-4734-B971-FAE8F4526E1D}" type="datetimeFigureOut">
              <a:rPr kumimoji="1" lang="ja-JP" altLang="en-US" smtClean="0"/>
              <a:pPr/>
              <a:t>2011/10/17</a:t>
            </a:fld>
            <a:endParaRPr kumimoji="1" lang="ja-JP" altLang="en-US"/>
          </a:p>
        </p:txBody>
      </p:sp>
      <p:sp>
        <p:nvSpPr>
          <p:cNvPr id="4" name="フッター プレースホルダ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8E3CF69F-C8B6-4AB5-865A-CF8E6F5C0D1B}"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ja-JP" altLang="en-US"/>
          </a:p>
        </p:txBody>
      </p:sp>
      <p:sp>
        <p:nvSpPr>
          <p:cNvPr id="3" name="日付プレースホルダ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3F8C8EFA-6EFE-4CB9-9AD2-9EF52760EC28}" type="datetimeFigureOut">
              <a:rPr lang="ja-JP" altLang="en-US"/>
              <a:pPr>
                <a:defRPr/>
              </a:pPr>
              <a:t>2011/10/17</a:t>
            </a:fld>
            <a:endParaRPr lang="ja-JP" altLang="en-US"/>
          </a:p>
        </p:txBody>
      </p:sp>
      <p:sp>
        <p:nvSpPr>
          <p:cNvPr id="4" name="スライド イメージ プレースホルダ 3"/>
          <p:cNvSpPr>
            <a:spLocks noGrp="1" noRot="1" noChangeAspect="1"/>
          </p:cNvSpPr>
          <p:nvPr>
            <p:ph type="sldImg" idx="2"/>
          </p:nvPr>
        </p:nvSpPr>
        <p:spPr>
          <a:xfrm>
            <a:off x="2144713" y="739775"/>
            <a:ext cx="2446337" cy="3700463"/>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 name="フッター プレースホルダ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ja-JP" altLang="en-US"/>
          </a:p>
        </p:txBody>
      </p:sp>
      <p:sp>
        <p:nvSpPr>
          <p:cNvPr id="7" name="スライド番号プレースホルダ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326F8FBC-4FCC-4C71-BDCC-20C74C9E9A48}"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9"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221285"/>
            <a:ext cx="5829300" cy="2222732"/>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028700" y="5876078"/>
            <a:ext cx="4800600" cy="264999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E5563A06-AB19-4E33-ADB5-1187520585E4}" type="datetime1">
              <a:rPr lang="ja-JP" altLang="en-US" smtClean="0"/>
              <a:pPr>
                <a:defRPr/>
              </a:pPr>
              <a:t>2011/10/17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34C8ADFB-8A20-4192-9477-243033D8212D}" type="slidenum">
              <a:rPr lang="ja-JP" altLang="en-US"/>
              <a:pPr>
                <a:defRPr/>
              </a:pPr>
              <a:t>&lt;#&gt;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C63DD663-BFF5-45BB-8DDB-768AAD8B2C3A}" type="datetime1">
              <a:rPr lang="ja-JP" altLang="en-US" smtClean="0"/>
              <a:pPr>
                <a:defRPr/>
              </a:pPr>
              <a:t>2011/10/17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342C52D5-111D-41DD-81BD-F90ED4E313D9}" type="slidenum">
              <a:rPr lang="ja-JP" altLang="en-US"/>
              <a:pPr>
                <a:defRPr/>
              </a:pPr>
              <a:t>&lt;#&gt;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415265"/>
            <a:ext cx="1543050" cy="8847722"/>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342900" y="415265"/>
            <a:ext cx="4514850" cy="8847722"/>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FF4EC9AF-5550-43E9-8954-1D26E9F3BB16}" type="datetime1">
              <a:rPr lang="ja-JP" altLang="en-US" smtClean="0"/>
              <a:pPr>
                <a:defRPr/>
              </a:pPr>
              <a:t>2011/10/17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EFA2DCEA-E091-49A4-8900-48BA7F6405D1}" type="slidenum">
              <a:rPr lang="ja-JP" altLang="en-US"/>
              <a:pPr>
                <a:defRPr/>
              </a:pPr>
              <a:t>&lt;#&gt;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3BBC300D-B2D7-4D4B-8DB7-FF4693B6D380}" type="datetime1">
              <a:rPr lang="ja-JP" altLang="en-US" smtClean="0"/>
              <a:pPr>
                <a:defRPr/>
              </a:pPr>
              <a:t>2011/10/17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CB29818E-21A6-4FFA-836C-28C27046FD1F}" type="slidenum">
              <a:rPr lang="ja-JP" altLang="en-US"/>
              <a:pPr>
                <a:defRPr/>
              </a:pPr>
              <a:t>&lt;#&gt;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663398"/>
            <a:ext cx="5829300" cy="2059508"/>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541735" y="4395059"/>
            <a:ext cx="5829300" cy="226833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CF276494-ED79-4968-8230-34A789A4BAB3}" type="datetime1">
              <a:rPr lang="ja-JP" altLang="en-US" smtClean="0"/>
              <a:pPr>
                <a:defRPr/>
              </a:pPr>
              <a:t>2011/10/17</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71876F36-ED28-47E4-AEE9-27D8579CD1DE}" type="slidenum">
              <a:rPr lang="ja-JP" altLang="en-US"/>
              <a:pPr>
                <a:defRPr/>
              </a:pPr>
              <a:t>&lt;#&gt;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342900" y="2419564"/>
            <a:ext cx="3028950" cy="6843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3486150" y="2419564"/>
            <a:ext cx="3028950" cy="6843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878E4065-67BA-4688-81FA-B3988B5D6BFF}" type="datetime1">
              <a:rPr lang="ja-JP" altLang="en-US" smtClean="0"/>
              <a:pPr>
                <a:defRPr/>
              </a:pPr>
              <a:t>2011/10/17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F9866099-B3FF-42C7-9474-62961AA0F28F}" type="slidenum">
              <a:rPr lang="ja-JP" altLang="en-US"/>
              <a:pPr>
                <a:defRPr/>
              </a:pPr>
              <a:t>&lt;#&gt;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342900" y="2321148"/>
            <a:ext cx="3030141" cy="96734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342900" y="3288492"/>
            <a:ext cx="3030141" cy="59744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3483769" y="2321148"/>
            <a:ext cx="3031332" cy="96734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3483769" y="3288492"/>
            <a:ext cx="3031332" cy="59744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fld id="{35833A6A-00AB-493B-978F-314E25024ACF}" type="datetime1">
              <a:rPr lang="ja-JP" altLang="en-US" smtClean="0"/>
              <a:pPr>
                <a:defRPr/>
              </a:pPr>
              <a:t>2011/10/17</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4AEB8F92-9E7D-4E56-950D-61726A47C20B}" type="slidenum">
              <a:rPr lang="ja-JP" altLang="en-US"/>
              <a:pPr>
                <a:defRPr/>
              </a:pPr>
              <a:t>&lt;#&gt;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fld id="{F7ED9729-63E4-4DAF-91B5-48A84BF1C0AA}" type="datetime1">
              <a:rPr lang="ja-JP" altLang="en-US" smtClean="0"/>
              <a:pPr>
                <a:defRPr/>
              </a:pPr>
              <a:t>2011/10/17</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A4AC33F8-C3CA-4FEF-9599-17FBAE2CF424}" type="slidenum">
              <a:rPr lang="ja-JP" altLang="en-US"/>
              <a:pPr>
                <a:defRPr/>
              </a:pPr>
              <a:t>&lt;#&gt;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3500C4AD-8BB3-4CA5-A7A1-DF423A467379}" type="datetime1">
              <a:rPr lang="ja-JP" altLang="en-US" smtClean="0"/>
              <a:pPr>
                <a:defRPr/>
              </a:pPr>
              <a:t>2011/10/17</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90E5B9F3-E530-4191-B34F-EDEFD70EDB1F}" type="slidenum">
              <a:rPr lang="ja-JP" altLang="en-US"/>
              <a:pPr>
                <a:defRPr/>
              </a:pPr>
              <a:t>&lt;#&gt;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2" y="412862"/>
            <a:ext cx="2256235" cy="1757063"/>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2681288" y="412864"/>
            <a:ext cx="3833812" cy="88501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342902" y="2169926"/>
            <a:ext cx="2256235" cy="709306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22FDAD49-42FC-48AC-AB68-DFB26AEE357F}" type="datetime1">
              <a:rPr lang="ja-JP" altLang="en-US" smtClean="0"/>
              <a:pPr>
                <a:defRPr/>
              </a:pPr>
              <a:t>2011/10/17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10147798-2A7D-4DEE-BC10-C0DBC2A300B3}" type="slidenum">
              <a:rPr lang="ja-JP" altLang="en-US"/>
              <a:pPr>
                <a:defRPr/>
              </a:pPr>
              <a:t>&lt;#&gt;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7258685"/>
            <a:ext cx="4114800" cy="856930"/>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344216" y="926538"/>
            <a:ext cx="4114800" cy="622173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344216" y="8115614"/>
            <a:ext cx="4114800" cy="1216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8BAE747E-CFEB-4257-A8F8-B17AD5AD199A}" type="datetime1">
              <a:rPr lang="ja-JP" altLang="en-US" smtClean="0"/>
              <a:pPr>
                <a:defRPr/>
              </a:pPr>
              <a:t>2011/10/17</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1720C5BA-A075-4458-88A4-92C1D5D4A602}" type="slidenum">
              <a:rPr lang="ja-JP" altLang="en-US"/>
              <a:pPr>
                <a:defRPr/>
              </a:pPr>
              <a:t>&lt;#&gt;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342900" y="415925"/>
            <a:ext cx="6172200" cy="17287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342900" y="2419350"/>
            <a:ext cx="6172200" cy="6843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342900" y="9610725"/>
            <a:ext cx="1600200" cy="554038"/>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390E4291-F0C9-4430-9E3B-8E3BBCDACB11}" type="datetime1">
              <a:rPr lang="ja-JP" altLang="en-US" smtClean="0"/>
              <a:pPr>
                <a:defRPr/>
              </a:pPr>
              <a:t>2011/10/17</a:t>
            </a:fld>
            <a:endParaRPr lang="ja-JP" altLang="en-US"/>
          </a:p>
        </p:txBody>
      </p:sp>
      <p:sp>
        <p:nvSpPr>
          <p:cNvPr id="5" name="フッター プレースホルダ 4"/>
          <p:cNvSpPr>
            <a:spLocks noGrp="1"/>
          </p:cNvSpPr>
          <p:nvPr>
            <p:ph type="ftr" sz="quarter" idx="3"/>
          </p:nvPr>
        </p:nvSpPr>
        <p:spPr>
          <a:xfrm>
            <a:off x="2343150" y="9610725"/>
            <a:ext cx="2171700" cy="554038"/>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4914900" y="9610725"/>
            <a:ext cx="1600200" cy="554038"/>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CCB2A161-018A-4FF0-A34D-D73FAC9E0ADF}"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chart" Target="../charts/chart1.xml"/><Relationship Id="rId5" Type="http://schemas.openxmlformats.org/officeDocument/2006/relationships/oleObject" Target="../embeddings/oleObject1.bin"/><Relationship Id="rId4" Type="http://schemas.openxmlformats.org/officeDocument/2006/relationships/image" Target="../media/image12.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sangyouletter@nm.maff.go.jp"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1" name="図 5" descr="ポスター用logo高画質.bmp"/>
          <p:cNvPicPr>
            <a:picLocks noChangeAspect="1"/>
          </p:cNvPicPr>
          <p:nvPr/>
        </p:nvPicPr>
        <p:blipFill>
          <a:blip r:embed="rId3" cstate="print"/>
          <a:srcRect/>
          <a:stretch>
            <a:fillRect/>
          </a:stretch>
        </p:blipFill>
        <p:spPr bwMode="auto">
          <a:xfrm>
            <a:off x="2889250" y="10137775"/>
            <a:ext cx="1079500" cy="141288"/>
          </a:xfrm>
          <a:prstGeom prst="rect">
            <a:avLst/>
          </a:prstGeom>
          <a:noFill/>
          <a:ln w="9525">
            <a:noFill/>
            <a:miter lim="800000"/>
            <a:headEnd/>
            <a:tailEnd/>
          </a:ln>
        </p:spPr>
      </p:pic>
      <p:sp>
        <p:nvSpPr>
          <p:cNvPr id="6" name="正方形/長方形 5"/>
          <p:cNvSpPr/>
          <p:nvPr/>
        </p:nvSpPr>
        <p:spPr>
          <a:xfrm>
            <a:off x="260647" y="864295"/>
            <a:ext cx="6408711" cy="707886"/>
          </a:xfrm>
          <a:prstGeom prst="rect">
            <a:avLst/>
          </a:prstGeom>
          <a:noFill/>
        </p:spPr>
        <p:txBody>
          <a:bodyPr wrap="square" lIns="91440" tIns="45720" rIns="91440" bIns="45720">
            <a:spAutoFit/>
          </a:bodyPr>
          <a:lstStyle/>
          <a:p>
            <a:r>
              <a:rPr lang="ja-JP" altLang="en-US" sz="4000" b="1" dirty="0" smtClean="0">
                <a:ln w="12700">
                  <a:solidFill>
                    <a:schemeClr val="tx1"/>
                  </a:solidFill>
                  <a:prstDash val="solid"/>
                </a:ln>
                <a:effectLst>
                  <a:outerShdw blurRad="41275" dist="20320" dir="1800000" algn="tl" rotWithShape="0">
                    <a:srgbClr val="000000">
                      <a:alpha val="40000"/>
                    </a:srgbClr>
                  </a:outerShdw>
                </a:effectLst>
                <a:latin typeface="HG丸ｺﾞｼｯｸM-PRO" pitchFamily="50" charset="-128"/>
                <a:ea typeface="HG丸ｺﾞｼｯｸM-PRO" pitchFamily="50" charset="-128"/>
              </a:rPr>
              <a:t>食料産業</a:t>
            </a:r>
            <a:r>
              <a:rPr lang="ja-JP" altLang="en-US" sz="4000" b="1" dirty="0" smtClean="0">
                <a:ln w="12700">
                  <a:solidFill>
                    <a:schemeClr val="tx1"/>
                  </a:solidFill>
                  <a:prstDash val="solid"/>
                </a:ln>
                <a:latin typeface="HG丸ｺﾞｼｯｸM-PRO" pitchFamily="50" charset="-128"/>
                <a:ea typeface="HG丸ｺﾞｼｯｸM-PRO" pitchFamily="50" charset="-128"/>
              </a:rPr>
              <a:t>レター</a:t>
            </a:r>
            <a:endParaRPr lang="ja-JP" altLang="en-US" sz="4000" b="1" dirty="0">
              <a:ln w="12700">
                <a:solidFill>
                  <a:schemeClr val="tx1"/>
                </a:solidFill>
                <a:prstDash val="solid"/>
              </a:ln>
              <a:latin typeface="HG丸ｺﾞｼｯｸM-PRO" pitchFamily="50" charset="-128"/>
              <a:ea typeface="HG丸ｺﾞｼｯｸM-PRO" pitchFamily="50" charset="-128"/>
            </a:endParaRPr>
          </a:p>
        </p:txBody>
      </p:sp>
      <p:sp>
        <p:nvSpPr>
          <p:cNvPr id="8" name="Rectangle 7"/>
          <p:cNvSpPr>
            <a:spLocks noChangeArrowheads="1"/>
          </p:cNvSpPr>
          <p:nvPr/>
        </p:nvSpPr>
        <p:spPr bwMode="auto">
          <a:xfrm>
            <a:off x="-27384" y="1821621"/>
            <a:ext cx="6885384" cy="159156"/>
          </a:xfrm>
          <a:prstGeom prst="rect">
            <a:avLst/>
          </a:prstGeom>
          <a:gradFill flip="none" rotWithShape="1">
            <a:gsLst>
              <a:gs pos="0">
                <a:srgbClr val="00B050"/>
              </a:gs>
              <a:gs pos="50000">
                <a:srgbClr val="92D050"/>
              </a:gs>
              <a:gs pos="100000">
                <a:schemeClr val="accent3">
                  <a:lumMod val="95000"/>
                </a:schemeClr>
              </a:gs>
            </a:gsLst>
            <a:lin ang="16200000" scaled="1"/>
            <a:tileRect/>
          </a:gradFill>
          <a:ln w="9525" algn="ctr">
            <a:noFill/>
            <a:miter lim="800000"/>
            <a:headEnd/>
            <a:tailEnd/>
          </a:ln>
        </p:spPr>
        <p:txBody>
          <a:bodyPr anchor="ctr"/>
          <a:lstStyle/>
          <a:p>
            <a:pPr algn="ctr">
              <a:spcBef>
                <a:spcPct val="50000"/>
              </a:spcBef>
              <a:defRPr/>
            </a:pPr>
            <a:endParaRPr lang="ja-JP" altLang="en-US" dirty="0">
              <a:ea typeface="ＭＳ Ｐ明朝" pitchFamily="18" charset="-128"/>
            </a:endParaRPr>
          </a:p>
        </p:txBody>
      </p:sp>
      <p:sp>
        <p:nvSpPr>
          <p:cNvPr id="9" name="テキスト ボックス 8"/>
          <p:cNvSpPr txBox="1"/>
          <p:nvPr/>
        </p:nvSpPr>
        <p:spPr>
          <a:xfrm>
            <a:off x="4695234" y="972665"/>
            <a:ext cx="2262158" cy="1200329"/>
          </a:xfrm>
          <a:prstGeom prst="rect">
            <a:avLst/>
          </a:prstGeom>
          <a:noFill/>
        </p:spPr>
        <p:txBody>
          <a:bodyPr wrap="none" rtlCol="0">
            <a:spAutoFit/>
          </a:bodyPr>
          <a:lstStyle/>
          <a:p>
            <a:r>
              <a:rPr kumimoji="1" lang="ja-JP" altLang="en-US" dirty="0" smtClean="0"/>
              <a:t>発行日　</a:t>
            </a:r>
            <a:r>
              <a:rPr kumimoji="1" lang="en-US" altLang="ja-JP" dirty="0" smtClean="0"/>
              <a:t>10</a:t>
            </a:r>
            <a:r>
              <a:rPr kumimoji="1" lang="ja-JP" altLang="en-US" dirty="0" smtClean="0"/>
              <a:t>月</a:t>
            </a:r>
            <a:r>
              <a:rPr kumimoji="1" lang="en-US" altLang="ja-JP" dirty="0" smtClean="0"/>
              <a:t>14</a:t>
            </a:r>
            <a:r>
              <a:rPr kumimoji="1" lang="ja-JP" altLang="en-US" dirty="0" smtClean="0"/>
              <a:t>日</a:t>
            </a:r>
            <a:endParaRPr kumimoji="1" lang="en-US" altLang="ja-JP" dirty="0" smtClean="0"/>
          </a:p>
          <a:p>
            <a:r>
              <a:rPr lang="ja-JP" altLang="en-US" dirty="0" smtClean="0"/>
              <a:t>発行者　</a:t>
            </a:r>
            <a:r>
              <a:rPr kumimoji="1" lang="ja-JP" altLang="en-US" dirty="0" smtClean="0"/>
              <a:t>農林水産省</a:t>
            </a:r>
            <a:endParaRPr kumimoji="1" lang="en-US" altLang="ja-JP" dirty="0" smtClean="0"/>
          </a:p>
          <a:p>
            <a:r>
              <a:rPr lang="ja-JP" altLang="en-US" dirty="0" smtClean="0"/>
              <a:t>　　　　　　</a:t>
            </a:r>
            <a:r>
              <a:rPr kumimoji="1" lang="ja-JP" altLang="en-US" dirty="0" smtClean="0"/>
              <a:t>食料産業局</a:t>
            </a:r>
            <a:endParaRPr kumimoji="1" lang="en-US" altLang="ja-JP" dirty="0" smtClean="0"/>
          </a:p>
          <a:p>
            <a:endParaRPr kumimoji="1" lang="ja-JP" altLang="en-US" dirty="0"/>
          </a:p>
        </p:txBody>
      </p:sp>
      <p:cxnSp>
        <p:nvCxnSpPr>
          <p:cNvPr id="10" name="直線コネクタ 9"/>
          <p:cNvCxnSpPr/>
          <p:nvPr/>
        </p:nvCxnSpPr>
        <p:spPr>
          <a:xfrm>
            <a:off x="4623226" y="972665"/>
            <a:ext cx="2088232" cy="1588"/>
          </a:xfrm>
          <a:prstGeom prst="line">
            <a:avLst/>
          </a:prstGeom>
          <a:ln>
            <a:solidFill>
              <a:srgbClr val="00B050"/>
            </a:solidFill>
          </a:ln>
        </p:spPr>
        <p:style>
          <a:lnRef idx="3">
            <a:schemeClr val="accent3"/>
          </a:lnRef>
          <a:fillRef idx="0">
            <a:schemeClr val="accent3"/>
          </a:fillRef>
          <a:effectRef idx="2">
            <a:schemeClr val="accent3"/>
          </a:effectRef>
          <a:fontRef idx="minor">
            <a:schemeClr val="tx1"/>
          </a:fontRef>
        </p:style>
      </p:cxnSp>
      <p:sp>
        <p:nvSpPr>
          <p:cNvPr id="11" name="テキスト ボックス 10"/>
          <p:cNvSpPr txBox="1"/>
          <p:nvPr/>
        </p:nvSpPr>
        <p:spPr>
          <a:xfrm>
            <a:off x="4598507" y="649137"/>
            <a:ext cx="2040943" cy="369332"/>
          </a:xfrm>
          <a:prstGeom prst="rect">
            <a:avLst/>
          </a:prstGeom>
          <a:noFill/>
        </p:spPr>
        <p:txBody>
          <a:bodyPr wrap="none" rtlCol="0">
            <a:spAutoFit/>
          </a:bodyPr>
          <a:lstStyle/>
          <a:p>
            <a:r>
              <a:rPr kumimoji="1" lang="en-US" altLang="ja-JP" dirty="0" smtClean="0"/>
              <a:t>2011</a:t>
            </a:r>
            <a:r>
              <a:rPr kumimoji="1" lang="ja-JP" altLang="en-US" dirty="0" smtClean="0"/>
              <a:t>年</a:t>
            </a:r>
            <a:r>
              <a:rPr kumimoji="1" lang="en-US" altLang="ja-JP" dirty="0" smtClean="0"/>
              <a:t>10</a:t>
            </a:r>
            <a:r>
              <a:rPr kumimoji="1" lang="ja-JP" altLang="en-US" dirty="0" smtClean="0"/>
              <a:t>月</a:t>
            </a:r>
            <a:r>
              <a:rPr kumimoji="1" lang="ja-JP" altLang="en-US" b="1" dirty="0" smtClean="0"/>
              <a:t>創刊号</a:t>
            </a:r>
            <a:endParaRPr kumimoji="1" lang="ja-JP" altLang="en-US" b="1" dirty="0"/>
          </a:p>
        </p:txBody>
      </p:sp>
      <p:sp>
        <p:nvSpPr>
          <p:cNvPr id="12" name="角丸四角形 512"/>
          <p:cNvSpPr>
            <a:spLocks noChangeArrowheads="1"/>
          </p:cNvSpPr>
          <p:nvPr/>
        </p:nvSpPr>
        <p:spPr bwMode="auto">
          <a:xfrm>
            <a:off x="0" y="2196801"/>
            <a:ext cx="6741368" cy="864096"/>
          </a:xfrm>
          <a:prstGeom prst="roundRect">
            <a:avLst>
              <a:gd name="adj" fmla="val 2111"/>
            </a:avLst>
          </a:prstGeom>
          <a:gradFill rotWithShape="1">
            <a:gsLst>
              <a:gs pos="0">
                <a:schemeClr val="accent5"/>
              </a:gs>
              <a:gs pos="50000">
                <a:srgbClr val="FFFFFF"/>
              </a:gs>
              <a:gs pos="100000">
                <a:schemeClr val="accent5"/>
              </a:gs>
            </a:gsLst>
            <a:lin ang="5400000" scaled="1"/>
          </a:gradFill>
          <a:ln w="12700" algn="ctr">
            <a:solidFill>
              <a:schemeClr val="accent5"/>
            </a:solidFill>
            <a:round/>
            <a:headEnd/>
            <a:tailEnd/>
          </a:ln>
        </p:spPr>
        <p:txBody>
          <a:bodyPr anchor="ctr"/>
          <a:lstStyle/>
          <a:p>
            <a:pPr>
              <a:defRPr/>
            </a:pPr>
            <a:r>
              <a:rPr lang="ja-JP" altLang="en-US" sz="2800" b="1" dirty="0" smtClean="0">
                <a:latin typeface="HG丸ｺﾞｼｯｸM-PRO" pitchFamily="50" charset="-128"/>
                <a:ea typeface="HG丸ｺﾞｼｯｸM-PRO" pitchFamily="50" charset="-128"/>
              </a:rPr>
              <a:t>１　農山漁村にイノベーションを起こし　</a:t>
            </a:r>
            <a:endParaRPr lang="en-US" altLang="ja-JP" sz="2800" b="1" dirty="0" smtClean="0">
              <a:latin typeface="HG丸ｺﾞｼｯｸM-PRO" pitchFamily="50" charset="-128"/>
              <a:ea typeface="HG丸ｺﾞｼｯｸM-PRO" pitchFamily="50" charset="-128"/>
            </a:endParaRPr>
          </a:p>
          <a:p>
            <a:pPr>
              <a:defRPr/>
            </a:pPr>
            <a:r>
              <a:rPr lang="ja-JP" altLang="en-US" sz="2800" b="1" dirty="0" smtClean="0">
                <a:latin typeface="HG丸ｺﾞｼｯｸM-PRO" pitchFamily="50" charset="-128"/>
                <a:ea typeface="HG丸ｺﾞｼｯｸM-PRO" pitchFamily="50" charset="-128"/>
              </a:rPr>
              <a:t>　農林漁業を成長産業化するために</a:t>
            </a:r>
            <a:endParaRPr lang="ja-JP" altLang="en-US" sz="2800" b="1" dirty="0">
              <a:effectLst>
                <a:outerShdw blurRad="38100" dist="38100" dir="2700000" algn="tl">
                  <a:srgbClr val="C0C0C0"/>
                </a:outerShdw>
              </a:effectLst>
              <a:latin typeface="HG丸ｺﾞｼｯｸM-PRO" pitchFamily="50" charset="-128"/>
              <a:ea typeface="HG丸ｺﾞｼｯｸM-PRO" pitchFamily="50" charset="-128"/>
            </a:endParaRPr>
          </a:p>
        </p:txBody>
      </p:sp>
      <p:sp>
        <p:nvSpPr>
          <p:cNvPr id="13" name="テキスト ボックス 12"/>
          <p:cNvSpPr txBox="1"/>
          <p:nvPr/>
        </p:nvSpPr>
        <p:spPr>
          <a:xfrm>
            <a:off x="-243408" y="3204913"/>
            <a:ext cx="7101408" cy="2308324"/>
          </a:xfrm>
          <a:prstGeom prst="rect">
            <a:avLst/>
          </a:prstGeom>
          <a:noFill/>
        </p:spPr>
        <p:txBody>
          <a:bodyPr wrap="square" rtlCol="0">
            <a:spAutoFit/>
          </a:bodyPr>
          <a:lstStyle/>
          <a:p>
            <a:pPr marL="285750" indent="-285750"/>
            <a:r>
              <a:rPr lang="ja-JP" altLang="en-US" sz="1600" dirty="0" smtClean="0">
                <a:latin typeface="HG丸ｺﾞｼｯｸM-PRO" pitchFamily="50" charset="-128"/>
                <a:ea typeface="HG丸ｺﾞｼｯｸM-PRO" pitchFamily="50" charset="-128"/>
              </a:rPr>
              <a:t>　　　　山漁村には、食料としての農林水産物はもとより、土地、水、風、　</a:t>
            </a:r>
            <a:endParaRPr lang="en-US" altLang="ja-JP" sz="1600" dirty="0" smtClean="0">
              <a:latin typeface="HG丸ｺﾞｼｯｸM-PRO" pitchFamily="50" charset="-128"/>
              <a:ea typeface="HG丸ｺﾞｼｯｸM-PRO" pitchFamily="50" charset="-128"/>
            </a:endParaRPr>
          </a:p>
          <a:p>
            <a:pPr marL="285750" indent="-285750"/>
            <a:r>
              <a:rPr lang="ja-JP" altLang="en-US" sz="1600" dirty="0" smtClean="0">
                <a:latin typeface="HG丸ｺﾞｼｯｸM-PRO" pitchFamily="50" charset="-128"/>
                <a:ea typeface="HG丸ｺﾞｼｯｸM-PRO" pitchFamily="50" charset="-128"/>
              </a:rPr>
              <a:t>　　　　熱、生物資源、歴史・文化など豊富な資源が存在します。これらは、今後の経済成長へ向けた希少資源として、わが国の最大の強みのひとつと言えます。しかしながら、１次産業と２次・３次産業の価値連鎖を結合する仕組みの弱さゆえ、そのポテンシャルが活かされていない状況にあります。</a:t>
            </a:r>
            <a:endParaRPr lang="en-US" altLang="ja-JP" sz="1600" dirty="0" smtClean="0">
              <a:latin typeface="HG丸ｺﾞｼｯｸM-PRO" pitchFamily="50" charset="-128"/>
              <a:ea typeface="HG丸ｺﾞｼｯｸM-PRO" pitchFamily="50" charset="-128"/>
            </a:endParaRPr>
          </a:p>
          <a:p>
            <a:pPr marL="285750" indent="-285750"/>
            <a:r>
              <a:rPr lang="ja-JP" altLang="en-US" sz="1600" dirty="0" smtClean="0">
                <a:latin typeface="HG丸ｺﾞｼｯｸM-PRO" pitchFamily="50" charset="-128"/>
                <a:ea typeface="HG丸ｺﾞｼｯｸM-PRO" pitchFamily="50" charset="-128"/>
              </a:rPr>
              <a:t> 　　農林漁業者と他産業との新たな連携を構築し、生産・加工・販売・観光等が一体化したアグリビジネスの展開や、先端技術を活用した新産業の育成、再生可能エネルギーの導入などを進めていく必要があります。</a:t>
            </a:r>
            <a:endParaRPr kumimoji="1" lang="ja-JP" altLang="en-US" sz="1600" dirty="0">
              <a:latin typeface="HG丸ｺﾞｼｯｸM-PRO" pitchFamily="50" charset="-128"/>
              <a:ea typeface="HG丸ｺﾞｼｯｸM-PRO" pitchFamily="50" charset="-128"/>
            </a:endParaRPr>
          </a:p>
        </p:txBody>
      </p:sp>
      <p:sp>
        <p:nvSpPr>
          <p:cNvPr id="14" name="ドーナツ 13"/>
          <p:cNvSpPr/>
          <p:nvPr/>
        </p:nvSpPr>
        <p:spPr>
          <a:xfrm>
            <a:off x="3493596" y="6515776"/>
            <a:ext cx="2398595" cy="2303378"/>
          </a:xfrm>
          <a:prstGeom prst="donut">
            <a:avLst>
              <a:gd name="adj" fmla="val 15957"/>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wrap="none" rtlCol="0" anchor="ctr"/>
          <a:lstStyle/>
          <a:p>
            <a:pPr algn="ctr"/>
            <a:r>
              <a:rPr kumimoji="1" lang="ja-JP" altLang="en-US" dirty="0" smtClean="0">
                <a:solidFill>
                  <a:schemeClr val="tx1"/>
                </a:solidFill>
              </a:rPr>
              <a:t>１次・２次・３次</a:t>
            </a:r>
            <a:endParaRPr kumimoji="1" lang="en-US" altLang="ja-JP" dirty="0" smtClean="0">
              <a:solidFill>
                <a:schemeClr val="tx1"/>
              </a:solidFill>
            </a:endParaRPr>
          </a:p>
          <a:p>
            <a:pPr algn="ctr"/>
            <a:r>
              <a:rPr lang="ja-JP" altLang="en-US" dirty="0" smtClean="0">
                <a:solidFill>
                  <a:schemeClr val="tx1"/>
                </a:solidFill>
              </a:rPr>
              <a:t>産業の連携</a:t>
            </a:r>
            <a:endParaRPr kumimoji="1" lang="ja-JP" altLang="en-US" dirty="0">
              <a:solidFill>
                <a:schemeClr val="tx1"/>
              </a:solidFill>
            </a:endParaRPr>
          </a:p>
        </p:txBody>
      </p:sp>
      <p:sp>
        <p:nvSpPr>
          <p:cNvPr id="15" name="ドーナツ 14"/>
          <p:cNvSpPr/>
          <p:nvPr/>
        </p:nvSpPr>
        <p:spPr>
          <a:xfrm>
            <a:off x="2742699" y="5907179"/>
            <a:ext cx="3832872" cy="3461713"/>
          </a:xfrm>
          <a:prstGeom prst="donut">
            <a:avLst>
              <a:gd name="adj" fmla="val 11917"/>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solidFill>
                <a:schemeClr val="tx1"/>
              </a:solidFill>
            </a:endParaRPr>
          </a:p>
        </p:txBody>
      </p:sp>
      <p:pic>
        <p:nvPicPr>
          <p:cNvPr id="16" name="Picture 5"/>
          <p:cNvPicPr>
            <a:picLocks noChangeAspect="1" noChangeArrowheads="1"/>
          </p:cNvPicPr>
          <p:nvPr/>
        </p:nvPicPr>
        <p:blipFill>
          <a:blip r:embed="rId4" cstate="print">
            <a:extLst>
              <a:ext uri="{28A0092B-C50C-407E-A947-70E740481C1C}">
                <a14:useLocalDpi xmlns="" xmlns:a14="http://schemas.microsoft.com/office/drawing/2010/main"/>
              </a:ext>
            </a:extLst>
          </a:blip>
          <a:srcRect/>
          <a:stretch>
            <a:fillRect/>
          </a:stretch>
        </p:blipFill>
        <p:spPr bwMode="auto">
          <a:xfrm>
            <a:off x="1051379" y="5581177"/>
            <a:ext cx="2762892" cy="9345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7" name="Picture 6"/>
          <p:cNvPicPr>
            <a:picLocks noChangeAspect="1" noChangeArrowheads="1"/>
          </p:cNvPicPr>
          <p:nvPr/>
        </p:nvPicPr>
        <p:blipFill rotWithShape="1">
          <a:blip r:embed="rId5" cstate="print">
            <a:extLst>
              <a:ext uri="{28A0092B-C50C-407E-A947-70E740481C1C}">
                <a14:useLocalDpi xmlns="" xmlns:a14="http://schemas.microsoft.com/office/drawing/2010/main"/>
              </a:ext>
            </a:extLst>
          </a:blip>
          <a:srcRect r="3373"/>
          <a:stretch/>
        </p:blipFill>
        <p:spPr bwMode="auto">
          <a:xfrm>
            <a:off x="1061055" y="6598350"/>
            <a:ext cx="2753135" cy="1047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8" name="Picture 7"/>
          <p:cNvPicPr>
            <a:picLocks noChangeAspect="1" noChangeArrowheads="1"/>
          </p:cNvPicPr>
          <p:nvPr/>
        </p:nvPicPr>
        <p:blipFill>
          <a:blip r:embed="rId6" cstate="print">
            <a:extLst>
              <a:ext uri="{28A0092B-C50C-407E-A947-70E740481C1C}">
                <a14:useLocalDpi xmlns="" xmlns:a14="http://schemas.microsoft.com/office/drawing/2010/main"/>
              </a:ext>
            </a:extLst>
          </a:blip>
          <a:srcRect/>
          <a:stretch>
            <a:fillRect/>
          </a:stretch>
        </p:blipFill>
        <p:spPr bwMode="auto">
          <a:xfrm>
            <a:off x="1080826" y="7659742"/>
            <a:ext cx="2733445" cy="94333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9" name="Picture 8"/>
          <p:cNvPicPr>
            <a:picLocks noChangeAspect="1" noChangeArrowheads="1"/>
          </p:cNvPicPr>
          <p:nvPr/>
        </p:nvPicPr>
        <p:blipFill>
          <a:blip r:embed="rId7" cstate="print">
            <a:extLst>
              <a:ext uri="{28A0092B-C50C-407E-A947-70E740481C1C}">
                <a14:useLocalDpi xmlns="" xmlns:a14="http://schemas.microsoft.com/office/drawing/2010/main"/>
              </a:ext>
            </a:extLst>
          </a:blip>
          <a:srcRect/>
          <a:stretch>
            <a:fillRect/>
          </a:stretch>
        </p:blipFill>
        <p:spPr bwMode="auto">
          <a:xfrm>
            <a:off x="1079823" y="8692758"/>
            <a:ext cx="2734367" cy="9608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0" name="円柱 19"/>
          <p:cNvSpPr/>
          <p:nvPr/>
        </p:nvSpPr>
        <p:spPr>
          <a:xfrm>
            <a:off x="54141" y="5697602"/>
            <a:ext cx="961114" cy="708009"/>
          </a:xfrm>
          <a:prstGeom prst="ca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style>
          <a:lnRef idx="0">
            <a:schemeClr val="accent3"/>
          </a:lnRef>
          <a:fillRef idx="3">
            <a:schemeClr val="accent3"/>
          </a:fillRef>
          <a:effectRef idx="3">
            <a:schemeClr val="accent3"/>
          </a:effectRef>
          <a:fontRef idx="minor">
            <a:schemeClr val="lt1"/>
          </a:fontRef>
        </p:style>
        <p:txBody>
          <a:bodyPr rtlCol="0" anchor="ctr"/>
          <a:lstStyle/>
          <a:p>
            <a:pPr algn="ctr"/>
            <a:r>
              <a:rPr kumimoji="1" lang="ja-JP" altLang="en-US" sz="1600" dirty="0" smtClean="0">
                <a:latin typeface="HGP創英角ｺﾞｼｯｸUB" pitchFamily="50" charset="-128"/>
                <a:ea typeface="HGP創英角ｺﾞｼｯｸUB" pitchFamily="50" charset="-128"/>
              </a:rPr>
              <a:t>農林</a:t>
            </a:r>
            <a:endParaRPr kumimoji="1" lang="en-US" altLang="ja-JP" sz="1600" dirty="0" smtClean="0">
              <a:latin typeface="HGP創英角ｺﾞｼｯｸUB" pitchFamily="50" charset="-128"/>
              <a:ea typeface="HGP創英角ｺﾞｼｯｸUB" pitchFamily="50" charset="-128"/>
            </a:endParaRPr>
          </a:p>
          <a:p>
            <a:pPr algn="ctr"/>
            <a:r>
              <a:rPr kumimoji="1" lang="ja-JP" altLang="en-US" sz="1600" dirty="0" smtClean="0">
                <a:latin typeface="HGP創英角ｺﾞｼｯｸUB" pitchFamily="50" charset="-128"/>
                <a:ea typeface="HGP創英角ｺﾞｼｯｸUB" pitchFamily="50" charset="-128"/>
              </a:rPr>
              <a:t>水産物</a:t>
            </a:r>
            <a:endParaRPr kumimoji="1" lang="ja-JP" altLang="en-US" sz="1600" dirty="0">
              <a:latin typeface="HGP創英角ｺﾞｼｯｸUB" pitchFamily="50" charset="-128"/>
              <a:ea typeface="HGP創英角ｺﾞｼｯｸUB" pitchFamily="50" charset="-128"/>
            </a:endParaRPr>
          </a:p>
        </p:txBody>
      </p:sp>
      <p:sp>
        <p:nvSpPr>
          <p:cNvPr id="21" name="円柱 20"/>
          <p:cNvSpPr/>
          <p:nvPr/>
        </p:nvSpPr>
        <p:spPr>
          <a:xfrm>
            <a:off x="71387" y="6737122"/>
            <a:ext cx="961114" cy="708009"/>
          </a:xfrm>
          <a:prstGeom prst="ca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600" dirty="0" smtClean="0">
                <a:latin typeface="HGP創英角ｺﾞｼｯｸUB" pitchFamily="50" charset="-128"/>
                <a:ea typeface="HGP創英角ｺﾞｼｯｸUB" pitchFamily="50" charset="-128"/>
              </a:rPr>
              <a:t>バイオ　マス</a:t>
            </a:r>
            <a:endParaRPr kumimoji="1" lang="ja-JP" altLang="en-US" sz="1600" dirty="0">
              <a:latin typeface="HGP創英角ｺﾞｼｯｸUB" pitchFamily="50" charset="-128"/>
              <a:ea typeface="HGP創英角ｺﾞｼｯｸUB" pitchFamily="50" charset="-128"/>
            </a:endParaRPr>
          </a:p>
        </p:txBody>
      </p:sp>
      <p:sp>
        <p:nvSpPr>
          <p:cNvPr id="22" name="円柱 21"/>
          <p:cNvSpPr/>
          <p:nvPr/>
        </p:nvSpPr>
        <p:spPr>
          <a:xfrm>
            <a:off x="89209" y="7777405"/>
            <a:ext cx="961114" cy="708009"/>
          </a:xfrm>
          <a:prstGeom prst="ca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63500" h="25400"/>
          </a:sp3d>
        </p:spPr>
        <p:style>
          <a:lnRef idx="0">
            <a:schemeClr val="accent1"/>
          </a:lnRef>
          <a:fillRef idx="3">
            <a:schemeClr val="accent1"/>
          </a:fillRef>
          <a:effectRef idx="3">
            <a:schemeClr val="accent1"/>
          </a:effectRef>
          <a:fontRef idx="minor">
            <a:schemeClr val="lt1"/>
          </a:fontRef>
        </p:style>
        <p:txBody>
          <a:bodyPr wrap="none" rtlCol="0" anchor="ctr"/>
          <a:lstStyle/>
          <a:p>
            <a:pPr algn="ctr"/>
            <a:r>
              <a:rPr kumimoji="1" lang="ja-JP" altLang="en-US" sz="1600" dirty="0" smtClean="0">
                <a:latin typeface="HGP創英角ｺﾞｼｯｸUB" pitchFamily="50" charset="-128"/>
                <a:ea typeface="HGP創英角ｺﾞｼｯｸUB" pitchFamily="50" charset="-128"/>
              </a:rPr>
              <a:t>自然</a:t>
            </a:r>
            <a:endParaRPr kumimoji="1" lang="en-US" altLang="ja-JP" sz="1600" dirty="0" smtClean="0">
              <a:latin typeface="HGP創英角ｺﾞｼｯｸUB" pitchFamily="50" charset="-128"/>
              <a:ea typeface="HGP創英角ｺﾞｼｯｸUB" pitchFamily="50" charset="-128"/>
            </a:endParaRPr>
          </a:p>
          <a:p>
            <a:pPr algn="ctr"/>
            <a:r>
              <a:rPr kumimoji="1" lang="ja-JP" altLang="en-US" sz="1600" dirty="0" smtClean="0">
                <a:latin typeface="HGP創英角ｺﾞｼｯｸUB" pitchFamily="50" charset="-128"/>
                <a:ea typeface="HGP創英角ｺﾞｼｯｸUB" pitchFamily="50" charset="-128"/>
              </a:rPr>
              <a:t>ｴﾈﾙｷﾞｰ</a:t>
            </a:r>
            <a:endParaRPr kumimoji="1" lang="ja-JP" altLang="en-US" sz="1600" dirty="0">
              <a:latin typeface="HGP創英角ｺﾞｼｯｸUB" pitchFamily="50" charset="-128"/>
              <a:ea typeface="HGP創英角ｺﾞｼｯｸUB" pitchFamily="50" charset="-128"/>
            </a:endParaRPr>
          </a:p>
        </p:txBody>
      </p:sp>
      <p:sp>
        <p:nvSpPr>
          <p:cNvPr id="23" name="円柱 22"/>
          <p:cNvSpPr/>
          <p:nvPr/>
        </p:nvSpPr>
        <p:spPr>
          <a:xfrm>
            <a:off x="91622" y="8819154"/>
            <a:ext cx="961114" cy="708009"/>
          </a:xfrm>
          <a:prstGeom prst="ca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1">
            <a:schemeClr val="accent6"/>
          </a:lnRef>
          <a:fillRef idx="3">
            <a:schemeClr val="accent6"/>
          </a:fillRef>
          <a:effectRef idx="2">
            <a:schemeClr val="accent6"/>
          </a:effectRef>
          <a:fontRef idx="minor">
            <a:schemeClr val="lt1"/>
          </a:fontRef>
        </p:style>
        <p:txBody>
          <a:bodyPr wrap="none" rtlCol="0" anchor="ctr"/>
          <a:lstStyle/>
          <a:p>
            <a:pPr algn="ctr"/>
            <a:r>
              <a:rPr kumimoji="1" lang="ja-JP" altLang="en-US" sz="1600" dirty="0" smtClean="0">
                <a:latin typeface="HGP創英角ｺﾞｼｯｸUB" pitchFamily="50" charset="-128"/>
                <a:ea typeface="HGP創英角ｺﾞｼｯｸUB" pitchFamily="50" charset="-128"/>
              </a:rPr>
              <a:t>風景</a:t>
            </a:r>
            <a:endParaRPr kumimoji="1" lang="en-US" altLang="ja-JP" sz="1600" dirty="0" smtClean="0">
              <a:latin typeface="HGP創英角ｺﾞｼｯｸUB" pitchFamily="50" charset="-128"/>
              <a:ea typeface="HGP創英角ｺﾞｼｯｸUB" pitchFamily="50" charset="-128"/>
            </a:endParaRPr>
          </a:p>
          <a:p>
            <a:pPr algn="ctr"/>
            <a:r>
              <a:rPr lang="ja-JP" altLang="en-US" sz="1600" dirty="0">
                <a:latin typeface="HGP創英角ｺﾞｼｯｸUB" pitchFamily="50" charset="-128"/>
                <a:ea typeface="HGP創英角ｺﾞｼｯｸUB" pitchFamily="50" charset="-128"/>
              </a:rPr>
              <a:t>伝統文化</a:t>
            </a:r>
            <a:endParaRPr kumimoji="1" lang="ja-JP" altLang="en-US" sz="1600" dirty="0">
              <a:latin typeface="HGP創英角ｺﾞｼｯｸUB" pitchFamily="50" charset="-128"/>
              <a:ea typeface="HGP創英角ｺﾞｼｯｸUB" pitchFamily="50" charset="-128"/>
            </a:endParaRPr>
          </a:p>
        </p:txBody>
      </p:sp>
      <p:sp>
        <p:nvSpPr>
          <p:cNvPr id="24" name="円/楕円 23"/>
          <p:cNvSpPr/>
          <p:nvPr/>
        </p:nvSpPr>
        <p:spPr>
          <a:xfrm>
            <a:off x="3870912" y="5632458"/>
            <a:ext cx="1271555" cy="658627"/>
          </a:xfrm>
          <a:prstGeom prst="ellipse">
            <a:avLst/>
          </a:prstGeom>
          <a:gradFill>
            <a:gsLst>
              <a:gs pos="0">
                <a:srgbClr val="00B050"/>
              </a:gs>
              <a:gs pos="100000">
                <a:srgbClr val="00B050"/>
              </a:gs>
            </a:gsLst>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3"/>
          </a:lnRef>
          <a:fillRef idx="3">
            <a:schemeClr val="accent3"/>
          </a:fillRef>
          <a:effectRef idx="2">
            <a:schemeClr val="accent3"/>
          </a:effectRef>
          <a:fontRef idx="minor">
            <a:schemeClr val="lt1"/>
          </a:fontRef>
        </p:style>
        <p:txBody>
          <a:bodyPr wrap="none" rtlCol="0" anchor="ctr"/>
          <a:lstStyle/>
          <a:p>
            <a:pPr algn="ctr"/>
            <a:r>
              <a:rPr kumimoji="1" lang="ja-JP" altLang="en-US" sz="1600" dirty="0" smtClean="0"/>
              <a:t>食品産業</a:t>
            </a:r>
            <a:endParaRPr kumimoji="1" lang="ja-JP" altLang="en-US" sz="1600" dirty="0"/>
          </a:p>
        </p:txBody>
      </p:sp>
      <p:sp>
        <p:nvSpPr>
          <p:cNvPr id="25" name="円/楕円 24"/>
          <p:cNvSpPr/>
          <p:nvPr/>
        </p:nvSpPr>
        <p:spPr>
          <a:xfrm>
            <a:off x="5553101" y="6888734"/>
            <a:ext cx="1271555" cy="658627"/>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3">
            <a:schemeClr val="accent5"/>
          </a:fillRef>
          <a:effectRef idx="2">
            <a:schemeClr val="accent5"/>
          </a:effectRef>
          <a:fontRef idx="minor">
            <a:schemeClr val="lt1"/>
          </a:fontRef>
        </p:style>
        <p:txBody>
          <a:bodyPr wrap="none" rtlCol="0" anchor="ctr"/>
          <a:lstStyle/>
          <a:p>
            <a:pPr algn="ctr"/>
            <a:r>
              <a:rPr lang="ja-JP" altLang="en-US" sz="1600" dirty="0" smtClean="0"/>
              <a:t>化粧品</a:t>
            </a:r>
            <a:endParaRPr lang="en-US" altLang="ja-JP" sz="1600" dirty="0" smtClean="0"/>
          </a:p>
          <a:p>
            <a:pPr algn="ctr"/>
            <a:r>
              <a:rPr kumimoji="1" lang="ja-JP" altLang="en-US" sz="1600" dirty="0"/>
              <a:t>医</a:t>
            </a:r>
            <a:r>
              <a:rPr kumimoji="1" lang="ja-JP" altLang="en-US" sz="1600" dirty="0" smtClean="0"/>
              <a:t>薬品</a:t>
            </a:r>
            <a:r>
              <a:rPr kumimoji="1" lang="ja-JP" altLang="en-US" sz="1600" dirty="0"/>
              <a:t>製造</a:t>
            </a:r>
          </a:p>
        </p:txBody>
      </p:sp>
      <p:sp>
        <p:nvSpPr>
          <p:cNvPr id="26" name="円/楕円 25"/>
          <p:cNvSpPr/>
          <p:nvPr/>
        </p:nvSpPr>
        <p:spPr>
          <a:xfrm>
            <a:off x="5553101" y="7805679"/>
            <a:ext cx="1271555" cy="658627"/>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ja-JP" altLang="en-US" sz="1600" dirty="0" smtClean="0"/>
              <a:t>エネルギー</a:t>
            </a:r>
            <a:endParaRPr lang="en-US" altLang="ja-JP" sz="1600" dirty="0" smtClean="0"/>
          </a:p>
          <a:p>
            <a:pPr algn="ctr"/>
            <a:r>
              <a:rPr kumimoji="1" lang="ja-JP" altLang="en-US" sz="1600" dirty="0"/>
              <a:t>産業</a:t>
            </a:r>
          </a:p>
        </p:txBody>
      </p:sp>
      <p:sp>
        <p:nvSpPr>
          <p:cNvPr id="27" name="円/楕円 26"/>
          <p:cNvSpPr/>
          <p:nvPr/>
        </p:nvSpPr>
        <p:spPr>
          <a:xfrm>
            <a:off x="5080783" y="6078494"/>
            <a:ext cx="1271555" cy="658627"/>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3">
            <a:schemeClr val="accent2"/>
          </a:fillRef>
          <a:effectRef idx="2">
            <a:schemeClr val="accent2"/>
          </a:effectRef>
          <a:fontRef idx="minor">
            <a:schemeClr val="lt1"/>
          </a:fontRef>
        </p:style>
        <p:txBody>
          <a:bodyPr wrap="none" rtlCol="0" anchor="ctr"/>
          <a:lstStyle/>
          <a:p>
            <a:pPr algn="ctr"/>
            <a:r>
              <a:rPr kumimoji="1" lang="ja-JP" altLang="en-US" sz="1600" dirty="0" smtClean="0"/>
              <a:t>輸出産業</a:t>
            </a:r>
            <a:endParaRPr kumimoji="1" lang="ja-JP" altLang="en-US" sz="1600" dirty="0"/>
          </a:p>
        </p:txBody>
      </p:sp>
      <p:sp>
        <p:nvSpPr>
          <p:cNvPr id="28" name="円/楕円 27"/>
          <p:cNvSpPr/>
          <p:nvPr/>
        </p:nvSpPr>
        <p:spPr>
          <a:xfrm>
            <a:off x="3868370" y="8991075"/>
            <a:ext cx="1271555" cy="658627"/>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3">
            <a:schemeClr val="accent6"/>
          </a:fillRef>
          <a:effectRef idx="2">
            <a:schemeClr val="accent6"/>
          </a:effectRef>
          <a:fontRef idx="minor">
            <a:schemeClr val="lt1"/>
          </a:fontRef>
        </p:style>
        <p:txBody>
          <a:bodyPr wrap="none" rtlCol="0" anchor="ctr"/>
          <a:lstStyle/>
          <a:p>
            <a:pPr algn="ctr"/>
            <a:r>
              <a:rPr kumimoji="1" lang="ja-JP" altLang="en-US" sz="1600" dirty="0" smtClean="0"/>
              <a:t>観光産業</a:t>
            </a:r>
            <a:endParaRPr kumimoji="1" lang="ja-JP" altLang="en-US" sz="1600" dirty="0"/>
          </a:p>
        </p:txBody>
      </p:sp>
      <p:sp>
        <p:nvSpPr>
          <p:cNvPr id="29" name="円/楕円 28"/>
          <p:cNvSpPr/>
          <p:nvPr/>
        </p:nvSpPr>
        <p:spPr>
          <a:xfrm>
            <a:off x="5139925" y="8637364"/>
            <a:ext cx="1283850" cy="658627"/>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3">
            <a:schemeClr val="accent4"/>
          </a:fillRef>
          <a:effectRef idx="2">
            <a:schemeClr val="accent4"/>
          </a:effectRef>
          <a:fontRef idx="minor">
            <a:schemeClr val="lt1"/>
          </a:fontRef>
        </p:style>
        <p:txBody>
          <a:bodyPr wrap="none" rtlCol="0" anchor="ctr"/>
          <a:lstStyle/>
          <a:p>
            <a:pPr algn="ctr"/>
            <a:r>
              <a:rPr kumimoji="1" lang="ja-JP" altLang="en-US" sz="1600" dirty="0" smtClean="0"/>
              <a:t>ＩＴ産業</a:t>
            </a:r>
            <a:endParaRPr kumimoji="1" lang="ja-JP" altLang="en-US" sz="1600" dirty="0"/>
          </a:p>
        </p:txBody>
      </p:sp>
      <p:sp>
        <p:nvSpPr>
          <p:cNvPr id="30" name="角丸四角形 29"/>
          <p:cNvSpPr/>
          <p:nvPr/>
        </p:nvSpPr>
        <p:spPr>
          <a:xfrm>
            <a:off x="94835" y="3276921"/>
            <a:ext cx="525853" cy="432048"/>
          </a:xfrm>
          <a:prstGeom prst="roundRect">
            <a:avLst/>
          </a:prstGeom>
          <a:ln/>
        </p:spPr>
        <p:style>
          <a:lnRef idx="0">
            <a:schemeClr val="accent3"/>
          </a:lnRef>
          <a:fillRef idx="3">
            <a:schemeClr val="accent3"/>
          </a:fillRef>
          <a:effectRef idx="3">
            <a:schemeClr val="accent3"/>
          </a:effectRef>
          <a:fontRef idx="minor">
            <a:schemeClr val="lt1"/>
          </a:fontRef>
        </p:style>
        <p:txBody>
          <a:bodyPr lIns="91407" tIns="45704" rIns="91407" bIns="45704" rtlCol="0" anchor="ctr"/>
          <a:lstStyle/>
          <a:p>
            <a:pPr algn="ctr"/>
            <a:r>
              <a:rPr lang="ja-JP" altLang="en-US" sz="2800" b="1" dirty="0" smtClean="0">
                <a:solidFill>
                  <a:schemeClr val="bg1"/>
                </a:solidFill>
              </a:rPr>
              <a:t>農</a:t>
            </a:r>
            <a:endParaRPr lang="en-US" altLang="ja-JP" sz="2800" b="1" dirty="0">
              <a:solidFill>
                <a:schemeClr val="bg1"/>
              </a:solidFill>
            </a:endParaRPr>
          </a:p>
        </p:txBody>
      </p:sp>
      <p:sp>
        <p:nvSpPr>
          <p:cNvPr id="31" name="テキスト ボックス 30"/>
          <p:cNvSpPr txBox="1"/>
          <p:nvPr/>
        </p:nvSpPr>
        <p:spPr>
          <a:xfrm>
            <a:off x="332656" y="1512367"/>
            <a:ext cx="4448654" cy="276999"/>
          </a:xfrm>
          <a:prstGeom prst="rect">
            <a:avLst/>
          </a:prstGeom>
          <a:noFill/>
        </p:spPr>
        <p:txBody>
          <a:bodyPr wrap="none" rtlCol="0">
            <a:spAutoFit/>
          </a:bodyPr>
          <a:lstStyle/>
          <a:p>
            <a:r>
              <a:rPr lang="ja-JP" altLang="en-US" sz="1200" dirty="0"/>
              <a:t>食・「食を作り出す農山漁村の資源や環境</a:t>
            </a:r>
            <a:r>
              <a:rPr lang="ja-JP" altLang="en-US" sz="1200" dirty="0" smtClean="0"/>
              <a:t>」に携わる方のために</a:t>
            </a:r>
            <a:endParaRPr kumimoji="1" lang="ja-JP" altLang="en-US" sz="1200" dirty="0"/>
          </a:p>
        </p:txBody>
      </p:sp>
      <p:pic>
        <p:nvPicPr>
          <p:cNvPr id="2053" name="Picture 5" descr="illust_06"/>
          <p:cNvPicPr>
            <a:picLocks noChangeAspect="1" noChangeArrowheads="1"/>
          </p:cNvPicPr>
          <p:nvPr/>
        </p:nvPicPr>
        <p:blipFill>
          <a:blip r:embed="rId8" cstate="print"/>
          <a:srcRect/>
          <a:stretch>
            <a:fillRect/>
          </a:stretch>
        </p:blipFill>
        <p:spPr bwMode="auto">
          <a:xfrm>
            <a:off x="404664" y="432247"/>
            <a:ext cx="1152128" cy="527893"/>
          </a:xfrm>
          <a:prstGeom prst="rect">
            <a:avLst/>
          </a:prstGeom>
          <a:noFill/>
          <a:ln w="9525">
            <a:noFill/>
            <a:miter lim="800000"/>
            <a:headEnd/>
            <a:tailEnd/>
          </a:ln>
        </p:spPr>
      </p:pic>
      <p:pic>
        <p:nvPicPr>
          <p:cNvPr id="33" name="Picture 4" descr="C:\Users\hiroshige_watanabe\AppData\Local\Microsoft\Windows\Temporary Internet Files\Content.IE5\WFSGO83R\MP900443414[1].jpg"/>
          <p:cNvPicPr>
            <a:picLocks noChangeAspect="1" noChangeArrowheads="1"/>
          </p:cNvPicPr>
          <p:nvPr/>
        </p:nvPicPr>
        <p:blipFill rotWithShape="1">
          <a:blip r:embed="rId9" cstate="print">
            <a:extLst>
              <a:ext uri="{28A0092B-C50C-407E-A947-70E740481C1C}">
                <a14:useLocalDpi xmlns:a14="http://schemas.microsoft.com/office/drawing/2010/main" xmlns="" val="0"/>
              </a:ext>
            </a:extLst>
          </a:blip>
          <a:srcRect l="-4682" r="-4682"/>
          <a:stretch/>
        </p:blipFill>
        <p:spPr bwMode="auto">
          <a:xfrm>
            <a:off x="1015200" y="7632000"/>
            <a:ext cx="1532403" cy="96015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243408" y="994742"/>
            <a:ext cx="7101408" cy="3293209"/>
          </a:xfrm>
          <a:prstGeom prst="rect">
            <a:avLst/>
          </a:prstGeom>
          <a:noFill/>
        </p:spPr>
        <p:txBody>
          <a:bodyPr wrap="square" rtlCol="0">
            <a:spAutoFit/>
          </a:bodyPr>
          <a:lstStyle/>
          <a:p>
            <a:pPr marL="285750" indent="-285750"/>
            <a:r>
              <a:rPr lang="ja-JP" altLang="en-US" sz="1600" dirty="0" smtClean="0">
                <a:latin typeface="HG丸ｺﾞｼｯｸM-PRO" pitchFamily="50" charset="-128"/>
                <a:ea typeface="HG丸ｺﾞｼｯｸM-PRO" pitchFamily="50" charset="-128"/>
              </a:rPr>
              <a:t>　　 ９月</a:t>
            </a:r>
            <a:r>
              <a:rPr lang="en-US" altLang="ja-JP" sz="1600" dirty="0" smtClean="0">
                <a:latin typeface="HG丸ｺﾞｼｯｸM-PRO" pitchFamily="50" charset="-128"/>
                <a:ea typeface="HG丸ｺﾞｼｯｸM-PRO" pitchFamily="50" charset="-128"/>
              </a:rPr>
              <a:t>1</a:t>
            </a:r>
            <a:r>
              <a:rPr lang="ja-JP" altLang="en-US" sz="1600" dirty="0" smtClean="0">
                <a:latin typeface="HG丸ｺﾞｼｯｸM-PRO" pitchFamily="50" charset="-128"/>
                <a:ea typeface="HG丸ｺﾞｼｯｸM-PRO" pitchFamily="50" charset="-128"/>
              </a:rPr>
              <a:t>日に農林水産省に設置された食料産業局は、「食」や「食を生み出す農山漁村の資源や環境」に関連する産業を幅広く所管します。</a:t>
            </a:r>
            <a:endParaRPr lang="en-US" altLang="ja-JP" sz="1600" dirty="0" smtClean="0">
              <a:latin typeface="HG丸ｺﾞｼｯｸM-PRO" pitchFamily="50" charset="-128"/>
              <a:ea typeface="HG丸ｺﾞｼｯｸM-PRO" pitchFamily="50" charset="-128"/>
            </a:endParaRPr>
          </a:p>
          <a:p>
            <a:pPr marL="285750" indent="-285750"/>
            <a:r>
              <a:rPr lang="ja-JP" altLang="en-US" sz="1600" dirty="0" smtClean="0">
                <a:latin typeface="HG丸ｺﾞｼｯｸM-PRO" pitchFamily="50" charset="-128"/>
                <a:ea typeface="HG丸ｺﾞｼｯｸM-PRO" pitchFamily="50" charset="-128"/>
              </a:rPr>
              <a:t>　　 従来、総合食料局が担当してきた食品産業分野が、新局が担当する重要な一翼を占めることは言うまでもありませんが、農山漁村の資源を活用した新しい産業を創出・育成するとともに、食や環境を通じて生産者と消費者の絆を強めるということも新局の重要な課題です。</a:t>
            </a:r>
            <a:endParaRPr lang="en-US" altLang="ja-JP" sz="1600" dirty="0" smtClean="0">
              <a:latin typeface="HG丸ｺﾞｼｯｸM-PRO" pitchFamily="50" charset="-128"/>
              <a:ea typeface="HG丸ｺﾞｼｯｸM-PRO" pitchFamily="50" charset="-128"/>
            </a:endParaRPr>
          </a:p>
          <a:p>
            <a:pPr marL="285750" indent="-285750"/>
            <a:r>
              <a:rPr lang="ja-JP" altLang="en-US" sz="1600" dirty="0" smtClean="0">
                <a:latin typeface="HG丸ｺﾞｼｯｸM-PRO" pitchFamily="50" charset="-128"/>
                <a:ea typeface="HG丸ｺﾞｼｯｸM-PRO" pitchFamily="50" charset="-128"/>
              </a:rPr>
              <a:t>　　</a:t>
            </a:r>
            <a:endParaRPr lang="en-US" altLang="ja-JP" sz="1600" dirty="0" smtClean="0">
              <a:latin typeface="HG丸ｺﾞｼｯｸM-PRO" pitchFamily="50" charset="-128"/>
              <a:ea typeface="HG丸ｺﾞｼｯｸM-PRO" pitchFamily="50" charset="-128"/>
            </a:endParaRPr>
          </a:p>
          <a:p>
            <a:pPr marL="285750" indent="-285750"/>
            <a:r>
              <a:rPr lang="ja-JP" altLang="en-US" sz="1600" dirty="0" smtClean="0">
                <a:latin typeface="HG丸ｺﾞｼｯｸM-PRO" pitchFamily="50" charset="-128"/>
                <a:ea typeface="HG丸ｺﾞｼｯｸM-PRO" pitchFamily="50" charset="-128"/>
              </a:rPr>
              <a:t>　　 既存の枠組みを超えた分野でのチャレンジが課題となる中で、幅広い関係者とのネットワークを構築していくことが不可欠となっています。</a:t>
            </a:r>
            <a:endParaRPr lang="en-US" altLang="ja-JP" sz="1600" dirty="0" smtClean="0">
              <a:latin typeface="HG丸ｺﾞｼｯｸM-PRO" pitchFamily="50" charset="-128"/>
              <a:ea typeface="HG丸ｺﾞｼｯｸM-PRO" pitchFamily="50" charset="-128"/>
            </a:endParaRPr>
          </a:p>
          <a:p>
            <a:pPr marL="285750" indent="-285750"/>
            <a:r>
              <a:rPr lang="ja-JP" altLang="en-US" sz="1600" dirty="0" smtClean="0">
                <a:latin typeface="HG丸ｺﾞｼｯｸM-PRO" pitchFamily="50" charset="-128"/>
                <a:ea typeface="HG丸ｺﾞｼｯｸM-PRO" pitchFamily="50" charset="-128"/>
              </a:rPr>
              <a:t>　 　この「食料産業レター」では、食料産業行政が目指す方向性や、具体的な施策、新たなビジネスの種等に関する情報を継続的に提供して参ります。</a:t>
            </a:r>
            <a:endParaRPr lang="en-US" altLang="ja-JP" sz="1600" dirty="0" smtClean="0">
              <a:latin typeface="HG丸ｺﾞｼｯｸM-PRO" pitchFamily="50" charset="-128"/>
              <a:ea typeface="HG丸ｺﾞｼｯｸM-PRO" pitchFamily="50" charset="-128"/>
            </a:endParaRPr>
          </a:p>
          <a:p>
            <a:pPr marL="285750" indent="-285750"/>
            <a:r>
              <a:rPr kumimoji="1" lang="ja-JP" altLang="en-US" sz="1600" dirty="0" smtClean="0">
                <a:latin typeface="HG丸ｺﾞｼｯｸM-PRO" pitchFamily="50" charset="-128"/>
                <a:ea typeface="HG丸ｺﾞｼｯｸM-PRO" pitchFamily="50" charset="-128"/>
              </a:rPr>
              <a:t>　</a:t>
            </a:r>
            <a:endParaRPr kumimoji="1" lang="ja-JP" altLang="en-US" sz="1600" dirty="0">
              <a:latin typeface="HG丸ｺﾞｼｯｸM-PRO" pitchFamily="50" charset="-128"/>
              <a:ea typeface="HG丸ｺﾞｼｯｸM-PRO" pitchFamily="50" charset="-128"/>
            </a:endParaRPr>
          </a:p>
        </p:txBody>
      </p:sp>
      <p:grpSp>
        <p:nvGrpSpPr>
          <p:cNvPr id="7" name="グループ化 6"/>
          <p:cNvGrpSpPr/>
          <p:nvPr/>
        </p:nvGrpSpPr>
        <p:grpSpPr>
          <a:xfrm>
            <a:off x="3951399" y="4518864"/>
            <a:ext cx="2856235" cy="5229977"/>
            <a:chOff x="6616659" y="1703089"/>
            <a:chExt cx="3758402" cy="4687159"/>
          </a:xfrm>
        </p:grpSpPr>
        <p:sp>
          <p:nvSpPr>
            <p:cNvPr id="8" name="角丸四角形 7"/>
            <p:cNvSpPr/>
            <p:nvPr/>
          </p:nvSpPr>
          <p:spPr>
            <a:xfrm>
              <a:off x="6616659" y="1703089"/>
              <a:ext cx="3758402" cy="4687159"/>
            </a:xfrm>
            <a:prstGeom prst="roundRect">
              <a:avLst>
                <a:gd name="adj" fmla="val 4526"/>
              </a:avLst>
            </a:prstGeom>
            <a:ln/>
          </p:spPr>
          <p:style>
            <a:lnRef idx="1">
              <a:schemeClr val="accent3"/>
            </a:lnRef>
            <a:fillRef idx="2">
              <a:schemeClr val="accent3"/>
            </a:fillRef>
            <a:effectRef idx="1">
              <a:schemeClr val="accent3"/>
            </a:effectRef>
            <a:fontRef idx="minor">
              <a:schemeClr val="dk1"/>
            </a:fontRef>
          </p:style>
          <p:txBody>
            <a:bodyPr lIns="91407" tIns="45704" rIns="91407" bIns="45704" rtlCol="0" anchor="ctr"/>
            <a:lstStyle/>
            <a:p>
              <a:pPr algn="ctr"/>
              <a:endParaRPr kumimoji="1" lang="ja-JP" altLang="en-US" sz="3200" dirty="0"/>
            </a:p>
          </p:txBody>
        </p:sp>
        <p:sp>
          <p:nvSpPr>
            <p:cNvPr id="9" name="テキスト ボックス 8"/>
            <p:cNvSpPr txBox="1"/>
            <p:nvPr/>
          </p:nvSpPr>
          <p:spPr>
            <a:xfrm>
              <a:off x="6635694" y="1735570"/>
              <a:ext cx="3701190" cy="358553"/>
            </a:xfrm>
            <a:prstGeom prst="rect">
              <a:avLst/>
            </a:prstGeom>
            <a:noFill/>
          </p:spPr>
          <p:txBody>
            <a:bodyPr wrap="square" lIns="91407" tIns="45704" rIns="91407" bIns="45704" rtlCol="0">
              <a:spAutoFit/>
            </a:bodyPr>
            <a:lstStyle/>
            <a:p>
              <a:pPr algn="ctr"/>
              <a:r>
                <a:rPr lang="ja-JP" altLang="en-US" sz="2000" b="1" dirty="0" smtClean="0">
                  <a:latin typeface="HGP創英角ｺﾞｼｯｸUB" pitchFamily="50" charset="-128"/>
                  <a:ea typeface="HGP創英角ｺﾞｼｯｸUB" pitchFamily="50" charset="-128"/>
                </a:rPr>
                <a:t>＜組　　織＞</a:t>
              </a:r>
              <a:endParaRPr lang="ja-JP" altLang="en-US" sz="2000" b="1" dirty="0">
                <a:latin typeface="HGP創英角ｺﾞｼｯｸUB" pitchFamily="50" charset="-128"/>
                <a:ea typeface="HGP創英角ｺﾞｼｯｸUB" pitchFamily="50" charset="-128"/>
              </a:endParaRPr>
            </a:p>
          </p:txBody>
        </p:sp>
      </p:grpSp>
      <p:sp>
        <p:nvSpPr>
          <p:cNvPr id="10" name="角丸四角形 9"/>
          <p:cNvSpPr/>
          <p:nvPr/>
        </p:nvSpPr>
        <p:spPr>
          <a:xfrm>
            <a:off x="44624" y="4536703"/>
            <a:ext cx="3888432" cy="4450928"/>
          </a:xfrm>
          <a:prstGeom prst="roundRect">
            <a:avLst>
              <a:gd name="adj" fmla="val 4220"/>
            </a:avLst>
          </a:prstGeom>
          <a:ln/>
        </p:spPr>
        <p:style>
          <a:lnRef idx="1">
            <a:schemeClr val="accent1"/>
          </a:lnRef>
          <a:fillRef idx="2">
            <a:schemeClr val="accent1"/>
          </a:fillRef>
          <a:effectRef idx="1">
            <a:schemeClr val="accent1"/>
          </a:effectRef>
          <a:fontRef idx="minor">
            <a:schemeClr val="dk1"/>
          </a:fontRef>
        </p:style>
        <p:txBody>
          <a:bodyPr lIns="91407" tIns="45704" rIns="91407" bIns="45704" rtlCol="0" anchor="ctr"/>
          <a:lstStyle/>
          <a:p>
            <a:pPr algn="ctr"/>
            <a:endParaRPr kumimoji="1" lang="ja-JP" altLang="en-US" sz="3200" dirty="0"/>
          </a:p>
        </p:txBody>
      </p:sp>
      <p:cxnSp>
        <p:nvCxnSpPr>
          <p:cNvPr id="11" name="直線コネクタ 10"/>
          <p:cNvCxnSpPr/>
          <p:nvPr/>
        </p:nvCxnSpPr>
        <p:spPr>
          <a:xfrm>
            <a:off x="286632" y="6029080"/>
            <a:ext cx="0" cy="74410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735870" y="6173721"/>
            <a:ext cx="0" cy="599459"/>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1095260" y="6029080"/>
            <a:ext cx="0" cy="74410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1544498" y="6024901"/>
            <a:ext cx="0" cy="74410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2532821" y="6029080"/>
            <a:ext cx="0" cy="74410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a:endCxn id="29" idx="0"/>
          </p:cNvCxnSpPr>
          <p:nvPr/>
        </p:nvCxnSpPr>
        <p:spPr>
          <a:xfrm>
            <a:off x="3116830" y="6029080"/>
            <a:ext cx="0" cy="44228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3645024" y="6169908"/>
            <a:ext cx="0" cy="301457"/>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776060" y="4559508"/>
            <a:ext cx="2452849" cy="400077"/>
          </a:xfrm>
          <a:prstGeom prst="rect">
            <a:avLst/>
          </a:prstGeom>
          <a:noFill/>
        </p:spPr>
        <p:txBody>
          <a:bodyPr wrap="none" lIns="91407" tIns="45704" rIns="91407" bIns="45704" rtlCol="0">
            <a:spAutoFit/>
          </a:bodyPr>
          <a:lstStyle/>
          <a:p>
            <a:r>
              <a:rPr lang="ja-JP" altLang="en-US" sz="2000" b="1" dirty="0">
                <a:latin typeface="HGP創英角ｺﾞｼｯｸUB" pitchFamily="50" charset="-128"/>
                <a:ea typeface="HGP創英角ｺﾞｼｯｸUB" pitchFamily="50" charset="-128"/>
              </a:rPr>
              <a:t>＜政策のフィールド＞</a:t>
            </a:r>
          </a:p>
        </p:txBody>
      </p:sp>
      <p:cxnSp>
        <p:nvCxnSpPr>
          <p:cNvPr id="19" name="直線コネクタ 18"/>
          <p:cNvCxnSpPr/>
          <p:nvPr/>
        </p:nvCxnSpPr>
        <p:spPr>
          <a:xfrm>
            <a:off x="1634344" y="5875701"/>
            <a:ext cx="359390" cy="74448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角丸四角形 19"/>
          <p:cNvSpPr/>
          <p:nvPr/>
        </p:nvSpPr>
        <p:spPr>
          <a:xfrm>
            <a:off x="106936" y="4983164"/>
            <a:ext cx="1787039" cy="118674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7" tIns="45704" rIns="91407" bIns="45704" rtlCol="0" anchor="ctr"/>
          <a:lstStyle/>
          <a:p>
            <a:r>
              <a:rPr lang="ja-JP" altLang="en-US" sz="1600" b="1" dirty="0">
                <a:solidFill>
                  <a:srgbClr val="0070C0"/>
                </a:solidFill>
                <a:latin typeface="HG丸ｺﾞｼｯｸM-PRO" pitchFamily="50" charset="-128"/>
                <a:ea typeface="HG丸ｺﾞｼｯｸM-PRO" pitchFamily="50" charset="-128"/>
              </a:rPr>
              <a:t>農山漁村の資源</a:t>
            </a:r>
            <a:r>
              <a:rPr lang="ja-JP" altLang="en-US" sz="1600" b="1" dirty="0">
                <a:solidFill>
                  <a:schemeClr val="tx1"/>
                </a:solidFill>
                <a:latin typeface="HG丸ｺﾞｼｯｸM-PRO" pitchFamily="50" charset="-128"/>
                <a:ea typeface="HG丸ｺﾞｼｯｸM-PRO" pitchFamily="50" charset="-128"/>
              </a:rPr>
              <a:t>を活用した産業を育成する</a:t>
            </a:r>
          </a:p>
        </p:txBody>
      </p:sp>
      <p:cxnSp>
        <p:nvCxnSpPr>
          <p:cNvPr id="21" name="直線コネクタ 20"/>
          <p:cNvCxnSpPr/>
          <p:nvPr/>
        </p:nvCxnSpPr>
        <p:spPr>
          <a:xfrm flipH="1">
            <a:off x="1993740" y="5947127"/>
            <a:ext cx="359387" cy="673054"/>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角丸四角形 21"/>
          <p:cNvSpPr/>
          <p:nvPr/>
        </p:nvSpPr>
        <p:spPr>
          <a:xfrm>
            <a:off x="1993736" y="4983164"/>
            <a:ext cx="1886798" cy="118674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7" tIns="45704" rIns="91407" bIns="45704" rtlCol="0" anchor="ctr"/>
          <a:lstStyle/>
          <a:p>
            <a:r>
              <a:rPr lang="ja-JP" altLang="en-US" sz="1600" b="1" dirty="0">
                <a:solidFill>
                  <a:srgbClr val="0070C0"/>
                </a:solidFill>
                <a:latin typeface="HG丸ｺﾞｼｯｸM-PRO" pitchFamily="50" charset="-128"/>
                <a:ea typeface="HG丸ｺﾞｼｯｸM-PRO" pitchFamily="50" charset="-128"/>
              </a:rPr>
              <a:t>食や環境を通じ</a:t>
            </a:r>
            <a:r>
              <a:rPr lang="ja-JP" altLang="en-US" sz="1600" b="1" dirty="0">
                <a:solidFill>
                  <a:schemeClr val="tx1"/>
                </a:solidFill>
                <a:latin typeface="HG丸ｺﾞｼｯｸM-PRO" pitchFamily="50" charset="-128"/>
                <a:ea typeface="HG丸ｺﾞｼｯｸM-PRO" pitchFamily="50" charset="-128"/>
              </a:rPr>
              <a:t>て生産者と消費者の絆を強める</a:t>
            </a:r>
          </a:p>
        </p:txBody>
      </p:sp>
      <p:sp>
        <p:nvSpPr>
          <p:cNvPr id="23" name="円/楕円 22"/>
          <p:cNvSpPr/>
          <p:nvPr/>
        </p:nvSpPr>
        <p:spPr>
          <a:xfrm>
            <a:off x="106938" y="6487114"/>
            <a:ext cx="351777" cy="230604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91407" tIns="45704" rIns="91407" bIns="45704" rtlCol="0" anchor="ctr"/>
          <a:lstStyle/>
          <a:p>
            <a:pPr algn="ctr"/>
            <a:endParaRPr lang="ja-JP" altLang="en-US" sz="1400" dirty="0">
              <a:solidFill>
                <a:schemeClr val="bg1"/>
              </a:solidFill>
            </a:endParaRPr>
          </a:p>
        </p:txBody>
      </p:sp>
      <p:sp>
        <p:nvSpPr>
          <p:cNvPr id="24" name="円/楕円 23"/>
          <p:cNvSpPr/>
          <p:nvPr/>
        </p:nvSpPr>
        <p:spPr>
          <a:xfrm>
            <a:off x="556175" y="6471368"/>
            <a:ext cx="314466" cy="232179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91407" tIns="45704" rIns="91407" bIns="45704" rtlCol="0" anchor="ctr"/>
          <a:lstStyle/>
          <a:p>
            <a:pPr algn="ctr"/>
            <a:r>
              <a:rPr lang="ja-JP" altLang="en-US" b="1" dirty="0">
                <a:solidFill>
                  <a:schemeClr val="bg1"/>
                </a:solidFill>
              </a:rPr>
              <a:t>バイオマス</a:t>
            </a:r>
          </a:p>
        </p:txBody>
      </p:sp>
      <p:sp>
        <p:nvSpPr>
          <p:cNvPr id="25" name="円/楕円 24"/>
          <p:cNvSpPr/>
          <p:nvPr/>
        </p:nvSpPr>
        <p:spPr>
          <a:xfrm>
            <a:off x="915565" y="6471368"/>
            <a:ext cx="359390" cy="2321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91407" tIns="45704" rIns="91407" bIns="45704" rtlCol="0" anchor="ctr"/>
          <a:lstStyle/>
          <a:p>
            <a:pPr algn="ctr"/>
            <a:r>
              <a:rPr lang="ja-JP" altLang="en-US" b="1" dirty="0" smtClean="0">
                <a:solidFill>
                  <a:schemeClr val="bg1"/>
                </a:solidFill>
              </a:rPr>
              <a:t>６次</a:t>
            </a:r>
            <a:r>
              <a:rPr lang="ja-JP" altLang="en-US" b="1" dirty="0">
                <a:solidFill>
                  <a:schemeClr val="bg1"/>
                </a:solidFill>
              </a:rPr>
              <a:t>産業化</a:t>
            </a:r>
          </a:p>
        </p:txBody>
      </p:sp>
      <p:sp>
        <p:nvSpPr>
          <p:cNvPr id="26" name="円/楕円 25"/>
          <p:cNvSpPr/>
          <p:nvPr/>
        </p:nvSpPr>
        <p:spPr>
          <a:xfrm>
            <a:off x="1823550" y="6550816"/>
            <a:ext cx="359390" cy="2242342"/>
          </a:xfrm>
          <a:prstGeom prst="ellipse">
            <a:avLst/>
          </a:prstGeom>
          <a:solidFill>
            <a:schemeClr val="bg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vert="eaVert" lIns="91407" tIns="45704" rIns="91407" bIns="45704" rtlCol="0" anchor="ctr"/>
          <a:lstStyle/>
          <a:p>
            <a:pPr algn="ctr"/>
            <a:endParaRPr lang="ja-JP" altLang="en-US" sz="1400" dirty="0">
              <a:solidFill>
                <a:schemeClr val="bg1"/>
              </a:solidFill>
            </a:endParaRPr>
          </a:p>
        </p:txBody>
      </p:sp>
      <p:sp>
        <p:nvSpPr>
          <p:cNvPr id="27" name="円/楕円 26"/>
          <p:cNvSpPr/>
          <p:nvPr/>
        </p:nvSpPr>
        <p:spPr>
          <a:xfrm>
            <a:off x="1354890" y="6471368"/>
            <a:ext cx="359390" cy="232179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91407" tIns="45704" rIns="91407" bIns="45704" rtlCol="0" anchor="ctr"/>
          <a:lstStyle/>
          <a:p>
            <a:pPr algn="ctr"/>
            <a:r>
              <a:rPr lang="ja-JP" altLang="en-US" b="1" dirty="0">
                <a:solidFill>
                  <a:schemeClr val="bg1"/>
                </a:solidFill>
              </a:rPr>
              <a:t>輸出産業</a:t>
            </a:r>
          </a:p>
        </p:txBody>
      </p:sp>
      <p:sp>
        <p:nvSpPr>
          <p:cNvPr id="28" name="円/楕円 27"/>
          <p:cNvSpPr/>
          <p:nvPr/>
        </p:nvSpPr>
        <p:spPr>
          <a:xfrm>
            <a:off x="2343279" y="6471368"/>
            <a:ext cx="459086" cy="232179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91407" tIns="45704" rIns="91407" bIns="45704" rtlCol="0" anchor="ctr"/>
          <a:lstStyle/>
          <a:p>
            <a:pPr algn="ctr"/>
            <a:r>
              <a:rPr lang="ja-JP" altLang="en-US" b="1" dirty="0">
                <a:solidFill>
                  <a:schemeClr val="bg1"/>
                </a:solidFill>
              </a:rPr>
              <a:t>観光</a:t>
            </a:r>
          </a:p>
        </p:txBody>
      </p:sp>
      <p:sp>
        <p:nvSpPr>
          <p:cNvPr id="29" name="円/楕円 28"/>
          <p:cNvSpPr/>
          <p:nvPr/>
        </p:nvSpPr>
        <p:spPr>
          <a:xfrm>
            <a:off x="2892210" y="6471368"/>
            <a:ext cx="449238" cy="232179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91407" tIns="45704" rIns="91407" bIns="45704" rtlCol="0" anchor="ctr"/>
          <a:lstStyle/>
          <a:p>
            <a:pPr algn="ctr"/>
            <a:r>
              <a:rPr lang="ja-JP" altLang="en-US" b="1" dirty="0">
                <a:solidFill>
                  <a:schemeClr val="bg1"/>
                </a:solidFill>
              </a:rPr>
              <a:t>食品産業</a:t>
            </a:r>
          </a:p>
        </p:txBody>
      </p:sp>
      <p:sp>
        <p:nvSpPr>
          <p:cNvPr id="30" name="円/楕円 29"/>
          <p:cNvSpPr/>
          <p:nvPr/>
        </p:nvSpPr>
        <p:spPr>
          <a:xfrm>
            <a:off x="3418724" y="6471368"/>
            <a:ext cx="461810" cy="232179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91407" tIns="45704" rIns="91407" bIns="45704" rtlCol="0" anchor="ctr"/>
          <a:lstStyle/>
          <a:p>
            <a:pPr algn="ctr"/>
            <a:r>
              <a:rPr lang="ja-JP" altLang="en-US" b="1" dirty="0">
                <a:solidFill>
                  <a:schemeClr val="bg1"/>
                </a:solidFill>
              </a:rPr>
              <a:t>物流産業</a:t>
            </a:r>
          </a:p>
        </p:txBody>
      </p:sp>
      <p:sp>
        <p:nvSpPr>
          <p:cNvPr id="31" name="テキスト ボックス 30"/>
          <p:cNvSpPr txBox="1"/>
          <p:nvPr/>
        </p:nvSpPr>
        <p:spPr>
          <a:xfrm>
            <a:off x="51362" y="6606534"/>
            <a:ext cx="461598" cy="2365537"/>
          </a:xfrm>
          <a:prstGeom prst="rect">
            <a:avLst/>
          </a:prstGeom>
          <a:noFill/>
          <a:ln>
            <a:noFill/>
          </a:ln>
        </p:spPr>
        <p:txBody>
          <a:bodyPr vert="eaVert" wrap="square" lIns="91407" tIns="45704" rIns="91407" bIns="45704" rtlCol="0">
            <a:spAutoFit/>
          </a:bodyPr>
          <a:lstStyle/>
          <a:p>
            <a:pPr algn="ctr"/>
            <a:r>
              <a:rPr lang="ja-JP" altLang="en-US" b="1" dirty="0">
                <a:solidFill>
                  <a:schemeClr val="bg1"/>
                </a:solidFill>
              </a:rPr>
              <a:t>再生可能エネルギー</a:t>
            </a:r>
          </a:p>
        </p:txBody>
      </p:sp>
      <p:sp>
        <p:nvSpPr>
          <p:cNvPr id="32" name="テキスト ボックス 31"/>
          <p:cNvSpPr txBox="1"/>
          <p:nvPr/>
        </p:nvSpPr>
        <p:spPr>
          <a:xfrm>
            <a:off x="1790337" y="6867221"/>
            <a:ext cx="461598" cy="1626375"/>
          </a:xfrm>
          <a:prstGeom prst="rect">
            <a:avLst/>
          </a:prstGeom>
          <a:noFill/>
          <a:ln w="38100" cmpd="sng">
            <a:noFill/>
          </a:ln>
        </p:spPr>
        <p:txBody>
          <a:bodyPr vert="eaVert" wrap="none" lIns="91407" tIns="45704" rIns="91407" bIns="45704" rtlCol="0">
            <a:spAutoFit/>
          </a:bodyPr>
          <a:lstStyle/>
          <a:p>
            <a:pPr algn="ctr"/>
            <a:r>
              <a:rPr lang="ja-JP" altLang="en-US" b="1" dirty="0">
                <a:solidFill>
                  <a:srgbClr val="0070C0"/>
                </a:solidFill>
              </a:rPr>
              <a:t>新しい産業分野</a:t>
            </a:r>
            <a:endParaRPr lang="ja-JP" altLang="en-US" b="1" dirty="0">
              <a:solidFill>
                <a:schemeClr val="bg1"/>
              </a:solidFill>
            </a:endParaRPr>
          </a:p>
        </p:txBody>
      </p:sp>
      <p:sp>
        <p:nvSpPr>
          <p:cNvPr id="33" name="角丸四角形 32"/>
          <p:cNvSpPr/>
          <p:nvPr/>
        </p:nvSpPr>
        <p:spPr>
          <a:xfrm>
            <a:off x="765448" y="4019078"/>
            <a:ext cx="5327848" cy="469260"/>
          </a:xfrm>
          <a:prstGeom prst="roundRect">
            <a:avLst/>
          </a:prstGeom>
          <a:ln/>
        </p:spPr>
        <p:style>
          <a:lnRef idx="0">
            <a:schemeClr val="accent1"/>
          </a:lnRef>
          <a:fillRef idx="3">
            <a:schemeClr val="accent1"/>
          </a:fillRef>
          <a:effectRef idx="3">
            <a:schemeClr val="accent1"/>
          </a:effectRef>
          <a:fontRef idx="minor">
            <a:schemeClr val="lt1"/>
          </a:fontRef>
        </p:style>
        <p:txBody>
          <a:bodyPr lIns="91407" tIns="45704" rIns="91407" bIns="45704" rtlCol="0" anchor="ctr"/>
          <a:lstStyle/>
          <a:p>
            <a:pPr algn="ctr"/>
            <a:r>
              <a:rPr lang="ja-JP" altLang="en-US" sz="2800" b="1" dirty="0">
                <a:solidFill>
                  <a:schemeClr val="bg1"/>
                </a:solidFill>
              </a:rPr>
              <a:t>食料産業局の</a:t>
            </a:r>
            <a:r>
              <a:rPr lang="ja-JP" altLang="en-US" sz="2800" b="1" dirty="0" smtClean="0">
                <a:solidFill>
                  <a:schemeClr val="bg1"/>
                </a:solidFill>
              </a:rPr>
              <a:t>創設（</a:t>
            </a:r>
            <a:r>
              <a:rPr lang="en-US" altLang="ja-JP" sz="2800" b="1" dirty="0" smtClean="0">
                <a:solidFill>
                  <a:schemeClr val="bg1"/>
                </a:solidFill>
              </a:rPr>
              <a:t>2011.9.1</a:t>
            </a:r>
            <a:r>
              <a:rPr lang="ja-JP" altLang="en-US" sz="2800" b="1" dirty="0" smtClean="0">
                <a:solidFill>
                  <a:schemeClr val="bg1"/>
                </a:solidFill>
              </a:rPr>
              <a:t>）</a:t>
            </a:r>
            <a:endParaRPr lang="en-US" altLang="ja-JP" sz="2800" b="1" dirty="0">
              <a:solidFill>
                <a:schemeClr val="bg1"/>
              </a:solidFill>
            </a:endParaRPr>
          </a:p>
        </p:txBody>
      </p:sp>
      <p:sp>
        <p:nvSpPr>
          <p:cNvPr id="34" name="フリーフォーム 33"/>
          <p:cNvSpPr/>
          <p:nvPr/>
        </p:nvSpPr>
        <p:spPr>
          <a:xfrm>
            <a:off x="4185624" y="5257932"/>
            <a:ext cx="563526" cy="4019107"/>
          </a:xfrm>
          <a:custGeom>
            <a:avLst/>
            <a:gdLst>
              <a:gd name="connsiteX0" fmla="*/ 0 w 563526"/>
              <a:gd name="connsiteY0" fmla="*/ 0 h 4019107"/>
              <a:gd name="connsiteX1" fmla="*/ 0 w 563526"/>
              <a:gd name="connsiteY1" fmla="*/ 4019107 h 4019107"/>
              <a:gd name="connsiteX2" fmla="*/ 563526 w 563526"/>
              <a:gd name="connsiteY2" fmla="*/ 4019107 h 4019107"/>
            </a:gdLst>
            <a:ahLst/>
            <a:cxnLst>
              <a:cxn ang="0">
                <a:pos x="connsiteX0" y="connsiteY0"/>
              </a:cxn>
              <a:cxn ang="0">
                <a:pos x="connsiteX1" y="connsiteY1"/>
              </a:cxn>
              <a:cxn ang="0">
                <a:pos x="connsiteX2" y="connsiteY2"/>
              </a:cxn>
            </a:cxnLst>
            <a:rect l="l" t="t" r="r" b="b"/>
            <a:pathLst>
              <a:path w="563526" h="4019107">
                <a:moveTo>
                  <a:pt x="0" y="0"/>
                </a:moveTo>
                <a:lnTo>
                  <a:pt x="0" y="4019107"/>
                </a:lnTo>
                <a:lnTo>
                  <a:pt x="563526" y="4019107"/>
                </a:lnTo>
              </a:path>
            </a:pathLst>
          </a:cu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5" name="正方形/長方形 34"/>
          <p:cNvSpPr/>
          <p:nvPr/>
        </p:nvSpPr>
        <p:spPr>
          <a:xfrm>
            <a:off x="4028038" y="4997284"/>
            <a:ext cx="1583141" cy="37946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sz="1600" b="1" dirty="0" smtClean="0"/>
              <a:t>食料産業局</a:t>
            </a:r>
          </a:p>
        </p:txBody>
      </p:sp>
      <p:cxnSp>
        <p:nvCxnSpPr>
          <p:cNvPr id="36" name="直線コネクタ 35"/>
          <p:cNvCxnSpPr>
            <a:stCxn id="45" idx="1"/>
          </p:cNvCxnSpPr>
          <p:nvPr/>
        </p:nvCxnSpPr>
        <p:spPr>
          <a:xfrm flipH="1" flipV="1">
            <a:off x="4185624" y="5613201"/>
            <a:ext cx="317347" cy="1"/>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flipH="1" flipV="1">
            <a:off x="4210428" y="5988894"/>
            <a:ext cx="317347" cy="1"/>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flipH="1" flipV="1">
            <a:off x="4192700" y="6385853"/>
            <a:ext cx="317347" cy="1"/>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flipH="1" flipV="1">
            <a:off x="4206871" y="6814711"/>
            <a:ext cx="317347" cy="1"/>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flipH="1" flipV="1">
            <a:off x="4210409" y="7232936"/>
            <a:ext cx="317347" cy="1"/>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flipH="1" flipV="1">
            <a:off x="4203314" y="7619262"/>
            <a:ext cx="317347" cy="1"/>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H="1" flipV="1">
            <a:off x="4203333" y="8033968"/>
            <a:ext cx="317347" cy="1"/>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H="1" flipV="1">
            <a:off x="4206871" y="8430927"/>
            <a:ext cx="317347" cy="1"/>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flipH="1" flipV="1">
            <a:off x="4210409" y="8849152"/>
            <a:ext cx="317347" cy="1"/>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5" name="角丸四角形 44"/>
          <p:cNvSpPr/>
          <p:nvPr/>
        </p:nvSpPr>
        <p:spPr>
          <a:xfrm>
            <a:off x="4502971" y="5463988"/>
            <a:ext cx="2232434" cy="29842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kumimoji="1" lang="ja-JP" altLang="en-US" sz="1400" b="1" dirty="0" smtClean="0"/>
              <a:t>総務課</a:t>
            </a:r>
          </a:p>
        </p:txBody>
      </p:sp>
      <p:sp>
        <p:nvSpPr>
          <p:cNvPr id="46" name="角丸四角形 45"/>
          <p:cNvSpPr/>
          <p:nvPr/>
        </p:nvSpPr>
        <p:spPr>
          <a:xfrm>
            <a:off x="4505243" y="5848404"/>
            <a:ext cx="2232434" cy="29842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kumimoji="1" lang="ja-JP" altLang="en-US" sz="1400" b="1" dirty="0" smtClean="0"/>
              <a:t>再生可能ｴﾈﾙｷﾞｰｸﾞﾙｰﾌﾟ</a:t>
            </a:r>
          </a:p>
        </p:txBody>
      </p:sp>
      <p:sp>
        <p:nvSpPr>
          <p:cNvPr id="47" name="角丸四角形 46"/>
          <p:cNvSpPr/>
          <p:nvPr/>
        </p:nvSpPr>
        <p:spPr>
          <a:xfrm>
            <a:off x="4507515" y="6246468"/>
            <a:ext cx="2232434" cy="29842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kumimoji="1" lang="ja-JP" altLang="en-US" sz="1400" b="1" dirty="0" smtClean="0"/>
              <a:t>企画課</a:t>
            </a:r>
          </a:p>
        </p:txBody>
      </p:sp>
      <p:sp>
        <p:nvSpPr>
          <p:cNvPr id="48" name="角丸四角形 47"/>
          <p:cNvSpPr/>
          <p:nvPr/>
        </p:nvSpPr>
        <p:spPr>
          <a:xfrm>
            <a:off x="4516166" y="6664975"/>
            <a:ext cx="2232434" cy="29842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kumimoji="1" lang="ja-JP" altLang="en-US" sz="1400" b="1" dirty="0" smtClean="0"/>
              <a:t>商品取引グループ</a:t>
            </a:r>
          </a:p>
        </p:txBody>
      </p:sp>
      <p:sp>
        <p:nvSpPr>
          <p:cNvPr id="49" name="角丸四角形 48"/>
          <p:cNvSpPr/>
          <p:nvPr/>
        </p:nvSpPr>
        <p:spPr>
          <a:xfrm>
            <a:off x="4516166" y="7074675"/>
            <a:ext cx="2232434" cy="29842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kumimoji="1" lang="ja-JP" altLang="en-US" sz="1400" b="1" dirty="0" smtClean="0"/>
              <a:t>新事業創出課</a:t>
            </a:r>
          </a:p>
        </p:txBody>
      </p:sp>
      <p:sp>
        <p:nvSpPr>
          <p:cNvPr id="50" name="角丸四角形 49"/>
          <p:cNvSpPr/>
          <p:nvPr/>
        </p:nvSpPr>
        <p:spPr>
          <a:xfrm>
            <a:off x="4516308" y="7469146"/>
            <a:ext cx="2232434" cy="29842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kumimoji="1" lang="ja-JP" altLang="en-US" sz="1400" b="1" dirty="0" smtClean="0"/>
              <a:t>産業連携課</a:t>
            </a:r>
          </a:p>
        </p:txBody>
      </p:sp>
      <p:sp>
        <p:nvSpPr>
          <p:cNvPr id="51" name="角丸四角形 50"/>
          <p:cNvSpPr/>
          <p:nvPr/>
        </p:nvSpPr>
        <p:spPr>
          <a:xfrm>
            <a:off x="4521014" y="7878407"/>
            <a:ext cx="2232434" cy="29842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kumimoji="1" lang="ja-JP" altLang="en-US" sz="1400" b="1" dirty="0" smtClean="0"/>
              <a:t>輸出促進グループ</a:t>
            </a:r>
          </a:p>
        </p:txBody>
      </p:sp>
      <p:sp>
        <p:nvSpPr>
          <p:cNvPr id="52" name="角丸四角形 51"/>
          <p:cNvSpPr/>
          <p:nvPr/>
        </p:nvSpPr>
        <p:spPr>
          <a:xfrm>
            <a:off x="4514189" y="8281508"/>
            <a:ext cx="2232434" cy="29842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kumimoji="1" lang="ja-JP" altLang="en-US" sz="1400" b="1" dirty="0" smtClean="0"/>
              <a:t>バイオマス循環資源課</a:t>
            </a:r>
          </a:p>
        </p:txBody>
      </p:sp>
      <p:sp>
        <p:nvSpPr>
          <p:cNvPr id="53" name="角丸四角形 52"/>
          <p:cNvSpPr/>
          <p:nvPr/>
        </p:nvSpPr>
        <p:spPr>
          <a:xfrm>
            <a:off x="4505241" y="8699782"/>
            <a:ext cx="2232434" cy="29842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kumimoji="1" lang="ja-JP" altLang="en-US" sz="1400" b="1" dirty="0" smtClean="0"/>
              <a:t>食品小売サービス課</a:t>
            </a:r>
          </a:p>
        </p:txBody>
      </p:sp>
      <p:sp>
        <p:nvSpPr>
          <p:cNvPr id="54" name="角丸四角形 53"/>
          <p:cNvSpPr/>
          <p:nvPr/>
        </p:nvSpPr>
        <p:spPr>
          <a:xfrm>
            <a:off x="4507513" y="9097846"/>
            <a:ext cx="2232434" cy="29842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kumimoji="1" lang="ja-JP" altLang="en-US" sz="1400" b="1" dirty="0" smtClean="0"/>
              <a:t>食品製造卸売課</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16632" y="2016423"/>
            <a:ext cx="6741368" cy="1569660"/>
          </a:xfrm>
          <a:prstGeom prst="rect">
            <a:avLst/>
          </a:prstGeom>
          <a:noFill/>
        </p:spPr>
        <p:txBody>
          <a:bodyPr wrap="square" lIns="0" rIns="0" rtlCol="0">
            <a:spAutoFit/>
          </a:bodyPr>
          <a:lstStyle/>
          <a:p>
            <a:r>
              <a:rPr lang="ja-JP" altLang="en-US" sz="1600" dirty="0" smtClean="0">
                <a:latin typeface="HG丸ｺﾞｼｯｸM-PRO" pitchFamily="50" charset="-128"/>
                <a:ea typeface="HG丸ｺﾞｼｯｸM-PRO" pitchFamily="50" charset="-128"/>
              </a:rPr>
              <a:t>　日本の１次産業の生産額は１０兆円規模ですが、関連産業では１００兆円規模です。６次産業化の推進が日本経済の成長を牽引するポテンシャルは絶大と言えます。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r>
              <a:rPr lang="en-US" altLang="ja-JP" sz="1600" dirty="0" smtClean="0">
                <a:latin typeface="HG丸ｺﾞｼｯｸM-PRO" pitchFamily="50" charset="-128"/>
                <a:ea typeface="HG丸ｺﾞｼｯｸM-PRO" pitchFamily="50" charset="-128"/>
              </a:rPr>
              <a:t>5</a:t>
            </a:r>
            <a:r>
              <a:rPr lang="ja-JP" altLang="en-US" sz="1600" dirty="0" smtClean="0">
                <a:latin typeface="HG丸ｺﾞｼｯｸM-PRO" pitchFamily="50" charset="-128"/>
                <a:ea typeface="HG丸ｺﾞｼｯｸM-PRO" pitchFamily="50" charset="-128"/>
              </a:rPr>
              <a:t>年間で</a:t>
            </a:r>
            <a:r>
              <a:rPr lang="en-US" altLang="ja-JP" sz="1600" dirty="0" smtClean="0">
                <a:latin typeface="HG丸ｺﾞｼｯｸM-PRO" pitchFamily="50" charset="-128"/>
                <a:ea typeface="HG丸ｺﾞｼｯｸM-PRO" pitchFamily="50" charset="-128"/>
              </a:rPr>
              <a:t>6</a:t>
            </a:r>
            <a:r>
              <a:rPr lang="ja-JP" altLang="en-US" sz="1600" dirty="0" smtClean="0">
                <a:latin typeface="HG丸ｺﾞｼｯｸM-PRO" pitchFamily="50" charset="-128"/>
                <a:ea typeface="HG丸ｺﾞｼｯｸM-PRO" pitchFamily="50" charset="-128"/>
              </a:rPr>
              <a:t>次産業の市場規模を、現行（</a:t>
            </a:r>
            <a:r>
              <a:rPr lang="en-US" altLang="ja-JP" sz="1600" dirty="0" smtClean="0">
                <a:latin typeface="HG丸ｺﾞｼｯｸM-PRO" pitchFamily="50" charset="-128"/>
                <a:ea typeface="HG丸ｺﾞｼｯｸM-PRO" pitchFamily="50" charset="-128"/>
              </a:rPr>
              <a:t>1</a:t>
            </a:r>
            <a:r>
              <a:rPr lang="ja-JP" altLang="en-US" sz="1600" dirty="0" smtClean="0">
                <a:latin typeface="HG丸ｺﾞｼｯｸM-PRO" pitchFamily="50" charset="-128"/>
                <a:ea typeface="HG丸ｺﾞｼｯｸM-PRO" pitchFamily="50" charset="-128"/>
              </a:rPr>
              <a:t>兆円）から</a:t>
            </a:r>
            <a:r>
              <a:rPr lang="en-US" altLang="ja-JP" sz="1600" dirty="0" smtClean="0">
                <a:latin typeface="HG丸ｺﾞｼｯｸM-PRO" pitchFamily="50" charset="-128"/>
                <a:ea typeface="HG丸ｺﾞｼｯｸM-PRO" pitchFamily="50" charset="-128"/>
              </a:rPr>
              <a:t>3</a:t>
            </a:r>
            <a:r>
              <a:rPr lang="ja-JP" altLang="en-US" sz="1600" dirty="0" smtClean="0">
                <a:latin typeface="HG丸ｺﾞｼｯｸM-PRO" pitchFamily="50" charset="-128"/>
                <a:ea typeface="HG丸ｺﾞｼｯｸM-PRO" pitchFamily="50" charset="-128"/>
              </a:rPr>
              <a:t>倍（</a:t>
            </a:r>
            <a:r>
              <a:rPr lang="en-US" altLang="ja-JP" sz="1600" dirty="0" smtClean="0">
                <a:latin typeface="HG丸ｺﾞｼｯｸM-PRO" pitchFamily="50" charset="-128"/>
                <a:ea typeface="HG丸ｺﾞｼｯｸM-PRO" pitchFamily="50" charset="-128"/>
              </a:rPr>
              <a:t>3</a:t>
            </a:r>
            <a:r>
              <a:rPr lang="ja-JP" altLang="en-US" sz="1600" dirty="0" smtClean="0">
                <a:latin typeface="HG丸ｺﾞｼｯｸM-PRO" pitchFamily="50" charset="-128"/>
                <a:ea typeface="HG丸ｺﾞｼｯｸM-PRO" pitchFamily="50" charset="-128"/>
              </a:rPr>
              <a:t>兆円）に拡大し、</a:t>
            </a:r>
            <a:r>
              <a:rPr lang="en-US" altLang="ja-JP" sz="1600" dirty="0" smtClean="0">
                <a:latin typeface="HG丸ｺﾞｼｯｸM-PRO" pitchFamily="50" charset="-128"/>
                <a:ea typeface="HG丸ｺﾞｼｯｸM-PRO" pitchFamily="50" charset="-128"/>
              </a:rPr>
              <a:t>10</a:t>
            </a:r>
            <a:r>
              <a:rPr lang="ja-JP" altLang="en-US" sz="1600" dirty="0" smtClean="0">
                <a:latin typeface="HG丸ｺﾞｼｯｸM-PRO" pitchFamily="50" charset="-128"/>
                <a:ea typeface="HG丸ｺﾞｼｯｸM-PRO" pitchFamily="50" charset="-128"/>
              </a:rPr>
              <a:t>年後には農林水産業と同程度の</a:t>
            </a:r>
            <a:r>
              <a:rPr lang="en-US" altLang="ja-JP" sz="1600" dirty="0" smtClean="0">
                <a:latin typeface="HG丸ｺﾞｼｯｸM-PRO" pitchFamily="50" charset="-128"/>
                <a:ea typeface="HG丸ｺﾞｼｯｸM-PRO" pitchFamily="50" charset="-128"/>
              </a:rPr>
              <a:t>10</a:t>
            </a:r>
            <a:r>
              <a:rPr lang="ja-JP" altLang="en-US" sz="1600" dirty="0" smtClean="0">
                <a:latin typeface="HG丸ｺﾞｼｯｸM-PRO" pitchFamily="50" charset="-128"/>
                <a:ea typeface="HG丸ｺﾞｼｯｸM-PRO" pitchFamily="50" charset="-128"/>
              </a:rPr>
              <a:t>兆円規模の市場育成を目指します。</a:t>
            </a:r>
          </a:p>
        </p:txBody>
      </p:sp>
      <p:sp>
        <p:nvSpPr>
          <p:cNvPr id="7" name="角丸四角形 512"/>
          <p:cNvSpPr>
            <a:spLocks noChangeArrowheads="1"/>
          </p:cNvSpPr>
          <p:nvPr/>
        </p:nvSpPr>
        <p:spPr bwMode="auto">
          <a:xfrm>
            <a:off x="0" y="672076"/>
            <a:ext cx="6858000" cy="864096"/>
          </a:xfrm>
          <a:prstGeom prst="roundRect">
            <a:avLst>
              <a:gd name="adj" fmla="val 2111"/>
            </a:avLst>
          </a:prstGeom>
          <a:gradFill rotWithShape="1">
            <a:gsLst>
              <a:gs pos="0">
                <a:schemeClr val="accent5"/>
              </a:gs>
              <a:gs pos="50000">
                <a:srgbClr val="FFFFFF"/>
              </a:gs>
              <a:gs pos="100000">
                <a:schemeClr val="accent5"/>
              </a:gs>
            </a:gsLst>
            <a:lin ang="5400000" scaled="1"/>
          </a:gradFill>
          <a:ln w="12700" algn="ctr">
            <a:solidFill>
              <a:schemeClr val="accent5"/>
            </a:solidFill>
            <a:round/>
            <a:headEnd/>
            <a:tailEnd/>
          </a:ln>
        </p:spPr>
        <p:txBody>
          <a:bodyPr anchor="ctr"/>
          <a:lstStyle/>
          <a:p>
            <a:pPr>
              <a:defRPr/>
            </a:pPr>
            <a:r>
              <a:rPr lang="ja-JP" altLang="en-US" sz="2800" b="1" dirty="0" smtClean="0">
                <a:latin typeface="HG丸ｺﾞｼｯｸM-PRO" pitchFamily="50" charset="-128"/>
                <a:ea typeface="HG丸ｺﾞｼｯｸM-PRO" pitchFamily="50" charset="-128"/>
              </a:rPr>
              <a:t>２　食料産業局の目標　</a:t>
            </a:r>
            <a:endParaRPr lang="en-US" altLang="ja-JP" sz="2800" b="1" dirty="0" smtClean="0">
              <a:latin typeface="HG丸ｺﾞｼｯｸM-PRO" pitchFamily="50" charset="-128"/>
              <a:ea typeface="HG丸ｺﾞｼｯｸM-PRO" pitchFamily="50" charset="-128"/>
            </a:endParaRPr>
          </a:p>
          <a:p>
            <a:pPr>
              <a:defRPr/>
            </a:pPr>
            <a:r>
              <a:rPr lang="ja-JP" altLang="en-US" sz="2800" b="1" dirty="0" err="1" smtClean="0">
                <a:latin typeface="HG丸ｺﾞｼｯｸM-PRO" pitchFamily="50" charset="-128"/>
                <a:ea typeface="HG丸ｺﾞｼｯｸM-PRO" pitchFamily="50" charset="-128"/>
              </a:rPr>
              <a:t>ｰ</a:t>
            </a:r>
            <a:r>
              <a:rPr lang="en-US" altLang="ja-JP" sz="2800" b="1" dirty="0" smtClean="0">
                <a:latin typeface="HG丸ｺﾞｼｯｸM-PRO" pitchFamily="50" charset="-128"/>
                <a:ea typeface="HG丸ｺﾞｼｯｸM-PRO" pitchFamily="50" charset="-128"/>
              </a:rPr>
              <a:t>100</a:t>
            </a:r>
            <a:r>
              <a:rPr lang="ja-JP" altLang="en-US" sz="2800" b="1" dirty="0" smtClean="0">
                <a:latin typeface="HG丸ｺﾞｼｯｸM-PRO" pitchFamily="50" charset="-128"/>
                <a:ea typeface="HG丸ｺﾞｼｯｸM-PRO" pitchFamily="50" charset="-128"/>
              </a:rPr>
              <a:t>兆円規模の関連産業を更に大きく</a:t>
            </a:r>
            <a:r>
              <a:rPr lang="en-US" altLang="ja-JP" sz="2800" b="1" dirty="0" smtClean="0">
                <a:latin typeface="HG丸ｺﾞｼｯｸM-PRO" pitchFamily="50" charset="-128"/>
                <a:ea typeface="HG丸ｺﾞｼｯｸM-PRO" pitchFamily="50" charset="-128"/>
              </a:rPr>
              <a:t>-</a:t>
            </a:r>
            <a:endParaRPr lang="ja-JP" altLang="en-US" sz="2800" b="1" dirty="0">
              <a:effectLst>
                <a:outerShdw blurRad="38100" dist="38100" dir="2700000" algn="tl">
                  <a:srgbClr val="C0C0C0"/>
                </a:outerShdw>
              </a:effectLst>
              <a:latin typeface="HG丸ｺﾞｼｯｸM-PRO" pitchFamily="50" charset="-128"/>
              <a:ea typeface="HG丸ｺﾞｼｯｸM-PRO" pitchFamily="50" charset="-128"/>
            </a:endParaRPr>
          </a:p>
        </p:txBody>
      </p:sp>
      <p:sp>
        <p:nvSpPr>
          <p:cNvPr id="8" name="正方形/長方形 7"/>
          <p:cNvSpPr/>
          <p:nvPr/>
        </p:nvSpPr>
        <p:spPr>
          <a:xfrm>
            <a:off x="41275" y="1610411"/>
            <a:ext cx="2739653" cy="436727"/>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b="1" dirty="0" smtClean="0"/>
              <a:t>（１）６次産業化</a:t>
            </a:r>
          </a:p>
        </p:txBody>
      </p:sp>
      <p:sp>
        <p:nvSpPr>
          <p:cNvPr id="9" name="テキスト ボックス 8"/>
          <p:cNvSpPr txBox="1"/>
          <p:nvPr/>
        </p:nvSpPr>
        <p:spPr>
          <a:xfrm>
            <a:off x="116632" y="4029157"/>
            <a:ext cx="6741368" cy="1923604"/>
          </a:xfrm>
          <a:prstGeom prst="rect">
            <a:avLst/>
          </a:prstGeom>
          <a:noFill/>
        </p:spPr>
        <p:txBody>
          <a:bodyPr wrap="square" lIns="0" rIns="0" rtlCol="0">
            <a:spAutoFit/>
          </a:bodyPr>
          <a:lstStyle/>
          <a:p>
            <a:r>
              <a:rPr lang="ja-JP" altLang="en-US" sz="1600" dirty="0" smtClean="0">
                <a:latin typeface="HG丸ｺﾞｼｯｸM-PRO" pitchFamily="50" charset="-128"/>
                <a:ea typeface="HG丸ｺﾞｼｯｸM-PRO" pitchFamily="50" charset="-128"/>
              </a:rPr>
              <a:t>　「緑と水の環境技術革命総合戦略」（</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）で、今後１０年間で合計６兆円規模の新事業を創出することを目指します。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そのうち、素材分野で１兆円（毎年１千億円の市場開拓</a:t>
            </a:r>
            <a:r>
              <a:rPr lang="en-US" altLang="ja-JP" sz="1600" dirty="0" smtClean="0">
                <a:latin typeface="HG丸ｺﾞｼｯｸM-PRO" pitchFamily="50" charset="-128"/>
                <a:ea typeface="HG丸ｺﾞｼｯｸM-PRO" pitchFamily="50" charset="-128"/>
              </a:rPr>
              <a:t>)</a:t>
            </a:r>
            <a:r>
              <a:rPr lang="ja-JP" altLang="en-US" sz="1600" dirty="0" err="1"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医薬品分野で０．６兆円（毎年６００億円の市場開拓）を目指します。</a:t>
            </a:r>
            <a:endParaRPr lang="en-US" altLang="ja-JP" sz="1600" dirty="0" smtClean="0">
              <a:latin typeface="HG丸ｺﾞｼｯｸM-PRO" pitchFamily="50" charset="-128"/>
              <a:ea typeface="HG丸ｺﾞｼｯｸM-PRO" pitchFamily="50" charset="-128"/>
            </a:endParaRPr>
          </a:p>
          <a:p>
            <a:r>
              <a:rPr lang="en-US" altLang="ja-JP" sz="1300" dirty="0" smtClean="0">
                <a:latin typeface="HG丸ｺﾞｼｯｸM-PRO" pitchFamily="50" charset="-128"/>
                <a:ea typeface="HG丸ｺﾞｼｯｸM-PRO" pitchFamily="50" charset="-128"/>
              </a:rPr>
              <a:t>※</a:t>
            </a:r>
            <a:r>
              <a:rPr lang="ja-JP" altLang="en-US" sz="1300" dirty="0" smtClean="0">
                <a:latin typeface="HG丸ｺﾞｼｯｸM-PRO" pitchFamily="50" charset="-128"/>
                <a:ea typeface="HG丸ｺﾞｼｯｸM-PRO" pitchFamily="50" charset="-128"/>
              </a:rPr>
              <a:t>「緑と水の環境技術革命」・・・農業・農村の６次産業化の一つの柱として、食料・</a:t>
            </a:r>
            <a:endParaRPr lang="en-US" altLang="ja-JP" sz="1300" dirty="0" smtClean="0">
              <a:latin typeface="HG丸ｺﾞｼｯｸM-PRO" pitchFamily="50" charset="-128"/>
              <a:ea typeface="HG丸ｺﾞｼｯｸM-PRO" pitchFamily="50" charset="-128"/>
            </a:endParaRPr>
          </a:p>
          <a:p>
            <a:r>
              <a:rPr lang="ja-JP" altLang="en-US" sz="1300" dirty="0" smtClean="0">
                <a:latin typeface="HG丸ｺﾞｼｯｸM-PRO" pitchFamily="50" charset="-128"/>
                <a:ea typeface="HG丸ｺﾞｼｯｸM-PRO" pitchFamily="50" charset="-128"/>
              </a:rPr>
              <a:t>　農業・農村基本計画（</a:t>
            </a:r>
            <a:r>
              <a:rPr lang="en-US" altLang="ja-JP" sz="1300" dirty="0" smtClean="0">
                <a:latin typeface="HG丸ｺﾞｼｯｸM-PRO" pitchFamily="50" charset="-128"/>
                <a:ea typeface="HG丸ｺﾞｼｯｸM-PRO" pitchFamily="50" charset="-128"/>
              </a:rPr>
              <a:t>2010</a:t>
            </a:r>
            <a:r>
              <a:rPr lang="ja-JP" altLang="en-US" sz="1300" dirty="0" smtClean="0">
                <a:latin typeface="HG丸ｺﾞｼｯｸM-PRO" pitchFamily="50" charset="-128"/>
                <a:ea typeface="HG丸ｺﾞｼｯｸM-PRO" pitchFamily="50" charset="-128"/>
              </a:rPr>
              <a:t>年</a:t>
            </a:r>
            <a:r>
              <a:rPr lang="en-US" altLang="ja-JP" sz="1300" dirty="0" smtClean="0">
                <a:latin typeface="HG丸ｺﾞｼｯｸM-PRO" pitchFamily="50" charset="-128"/>
                <a:ea typeface="HG丸ｺﾞｼｯｸM-PRO" pitchFamily="50" charset="-128"/>
              </a:rPr>
              <a:t>3</a:t>
            </a:r>
            <a:r>
              <a:rPr lang="ja-JP" altLang="en-US" sz="1300" dirty="0" smtClean="0">
                <a:latin typeface="HG丸ｺﾞｼｯｸM-PRO" pitchFamily="50" charset="-128"/>
                <a:ea typeface="HG丸ｺﾞｼｯｸM-PRO" pitchFamily="50" charset="-128"/>
              </a:rPr>
              <a:t>月閣議決定）に位置付けられている。また、新成長戦</a:t>
            </a:r>
            <a:endParaRPr lang="en-US" altLang="ja-JP" sz="1300" dirty="0" smtClean="0">
              <a:latin typeface="HG丸ｺﾞｼｯｸM-PRO" pitchFamily="50" charset="-128"/>
              <a:ea typeface="HG丸ｺﾞｼｯｸM-PRO" pitchFamily="50" charset="-128"/>
            </a:endParaRPr>
          </a:p>
          <a:p>
            <a:r>
              <a:rPr lang="ja-JP" altLang="en-US" sz="1300" dirty="0" smtClean="0">
                <a:latin typeface="HG丸ｺﾞｼｯｸM-PRO" pitchFamily="50" charset="-128"/>
                <a:ea typeface="HG丸ｺﾞｼｯｸM-PRO" pitchFamily="50" charset="-128"/>
              </a:rPr>
              <a:t>　略（</a:t>
            </a:r>
            <a:r>
              <a:rPr lang="en-US" altLang="ja-JP" sz="1300" dirty="0" smtClean="0">
                <a:latin typeface="HG丸ｺﾞｼｯｸM-PRO" pitchFamily="50" charset="-128"/>
                <a:ea typeface="HG丸ｺﾞｼｯｸM-PRO" pitchFamily="50" charset="-128"/>
              </a:rPr>
              <a:t>2010</a:t>
            </a:r>
            <a:r>
              <a:rPr lang="ja-JP" altLang="en-US" sz="1300" dirty="0" smtClean="0">
                <a:latin typeface="HG丸ｺﾞｼｯｸM-PRO" pitchFamily="50" charset="-128"/>
                <a:ea typeface="HG丸ｺﾞｼｯｸM-PRO" pitchFamily="50" charset="-128"/>
              </a:rPr>
              <a:t>年</a:t>
            </a:r>
            <a:r>
              <a:rPr lang="en-US" altLang="ja-JP" sz="1300" dirty="0" smtClean="0">
                <a:latin typeface="HG丸ｺﾞｼｯｸM-PRO" pitchFamily="50" charset="-128"/>
                <a:ea typeface="HG丸ｺﾞｼｯｸM-PRO" pitchFamily="50" charset="-128"/>
              </a:rPr>
              <a:t>6</a:t>
            </a:r>
            <a:r>
              <a:rPr lang="ja-JP" altLang="en-US" sz="1300" dirty="0" smtClean="0">
                <a:latin typeface="HG丸ｺﾞｼｯｸM-PRO" pitchFamily="50" charset="-128"/>
                <a:ea typeface="HG丸ｺﾞｼｯｸM-PRO" pitchFamily="50" charset="-128"/>
              </a:rPr>
              <a:t>月・</a:t>
            </a:r>
            <a:r>
              <a:rPr lang="en-US" altLang="ja-JP" sz="1300" dirty="0" smtClean="0">
                <a:latin typeface="HG丸ｺﾞｼｯｸM-PRO" pitchFamily="50" charset="-128"/>
                <a:ea typeface="HG丸ｺﾞｼｯｸM-PRO" pitchFamily="50" charset="-128"/>
              </a:rPr>
              <a:t>2011</a:t>
            </a:r>
            <a:r>
              <a:rPr lang="ja-JP" altLang="en-US" sz="1300" dirty="0" smtClean="0">
                <a:latin typeface="HG丸ｺﾞｼｯｸM-PRO" pitchFamily="50" charset="-128"/>
                <a:ea typeface="HG丸ｺﾞｼｯｸM-PRO" pitchFamily="50" charset="-128"/>
              </a:rPr>
              <a:t>年</a:t>
            </a:r>
            <a:r>
              <a:rPr lang="en-US" altLang="ja-JP" sz="1300" dirty="0" smtClean="0">
                <a:latin typeface="HG丸ｺﾞｼｯｸM-PRO" pitchFamily="50" charset="-128"/>
                <a:ea typeface="HG丸ｺﾞｼｯｸM-PRO" pitchFamily="50" charset="-128"/>
              </a:rPr>
              <a:t>1</a:t>
            </a:r>
            <a:r>
              <a:rPr lang="ja-JP" altLang="en-US" sz="1300" dirty="0" smtClean="0">
                <a:latin typeface="HG丸ｺﾞｼｯｸM-PRO" pitchFamily="50" charset="-128"/>
                <a:ea typeface="HG丸ｺﾞｼｯｸM-PRO" pitchFamily="50" charset="-128"/>
              </a:rPr>
              <a:t>月閣議決定）においても、「農林水産分野の成長産業</a:t>
            </a:r>
            <a:endParaRPr lang="en-US" altLang="ja-JP" sz="1300" dirty="0" smtClean="0">
              <a:latin typeface="HG丸ｺﾞｼｯｸM-PRO" pitchFamily="50" charset="-128"/>
              <a:ea typeface="HG丸ｺﾞｼｯｸM-PRO" pitchFamily="50" charset="-128"/>
            </a:endParaRPr>
          </a:p>
          <a:p>
            <a:r>
              <a:rPr lang="ja-JP" altLang="en-US" sz="1300" dirty="0" smtClean="0">
                <a:latin typeface="HG丸ｺﾞｼｯｸM-PRO" pitchFamily="50" charset="-128"/>
                <a:ea typeface="HG丸ｺﾞｼｯｸM-PRO" pitchFamily="50" charset="-128"/>
              </a:rPr>
              <a:t>　化」「観光・地域活性化」への取組として位置付けられている。</a:t>
            </a:r>
            <a:endParaRPr lang="en-US" altLang="ja-JP" sz="1300" b="1" dirty="0" smtClean="0"/>
          </a:p>
        </p:txBody>
      </p:sp>
      <p:sp>
        <p:nvSpPr>
          <p:cNvPr id="10" name="正方形/長方形 9"/>
          <p:cNvSpPr/>
          <p:nvPr/>
        </p:nvSpPr>
        <p:spPr>
          <a:xfrm>
            <a:off x="41275" y="3591855"/>
            <a:ext cx="2667645" cy="436727"/>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b="1" dirty="0" smtClean="0"/>
              <a:t>（２）新事業創出</a:t>
            </a:r>
          </a:p>
        </p:txBody>
      </p:sp>
      <p:sp>
        <p:nvSpPr>
          <p:cNvPr id="11" name="テキスト ボックス 10"/>
          <p:cNvSpPr txBox="1"/>
          <p:nvPr/>
        </p:nvSpPr>
        <p:spPr>
          <a:xfrm>
            <a:off x="144016" y="6333413"/>
            <a:ext cx="6713984" cy="1323439"/>
          </a:xfrm>
          <a:prstGeom prst="rect">
            <a:avLst/>
          </a:prstGeom>
          <a:noFill/>
        </p:spPr>
        <p:txBody>
          <a:bodyPr wrap="square" lIns="0" rIns="0" rtlCol="0">
            <a:normAutofit/>
          </a:bodyPr>
          <a:lstStyle/>
          <a:p>
            <a:r>
              <a:rPr lang="ja-JP" altLang="en-US" sz="1600" dirty="0" smtClean="0">
                <a:latin typeface="HG丸ｺﾞｼｯｸM-PRO" pitchFamily="50" charset="-128"/>
                <a:ea typeface="HG丸ｺﾞｼｯｸM-PRO" pitchFamily="50" charset="-128"/>
              </a:rPr>
              <a:t>　発電電力量の約４３％という農山漁村の再生可能エネルギー供給ポテンシャルを引き出し、２０２０年代初頭までに再生可能エネルギー比率２０％の実現に貢献していきます。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発電電力量に占める再生可能エネルギー（大規模水力を除く）の割合を、今後３年間で３倍にすることを目指します。</a:t>
            </a:r>
            <a:endParaRPr lang="en-US" altLang="ja-JP" sz="1600" dirty="0" smtClean="0">
              <a:latin typeface="HG丸ｺﾞｼｯｸM-PRO" pitchFamily="50" charset="-128"/>
              <a:ea typeface="HG丸ｺﾞｼｯｸM-PRO" pitchFamily="50" charset="-128"/>
            </a:endParaRPr>
          </a:p>
        </p:txBody>
      </p:sp>
      <p:sp>
        <p:nvSpPr>
          <p:cNvPr id="12" name="正方形/長方形 11"/>
          <p:cNvSpPr/>
          <p:nvPr/>
        </p:nvSpPr>
        <p:spPr>
          <a:xfrm>
            <a:off x="41275" y="5896111"/>
            <a:ext cx="2667645" cy="436727"/>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b="1" dirty="0" smtClean="0"/>
              <a:t>（３）再生可能エネルギー</a:t>
            </a:r>
          </a:p>
        </p:txBody>
      </p:sp>
      <p:pic>
        <p:nvPicPr>
          <p:cNvPr id="13" name="Picture 2" descr="C:\Documents and Settings\osamu_minakawa\My Documents\My Pictures\図1.png"/>
          <p:cNvPicPr>
            <a:picLocks noChangeAspect="1" noChangeArrowheads="1"/>
          </p:cNvPicPr>
          <p:nvPr/>
        </p:nvPicPr>
        <p:blipFill>
          <a:blip r:embed="rId2" cstate="print"/>
          <a:srcRect/>
          <a:stretch>
            <a:fillRect/>
          </a:stretch>
        </p:blipFill>
        <p:spPr bwMode="auto">
          <a:xfrm>
            <a:off x="1340768" y="7633047"/>
            <a:ext cx="4221241" cy="221954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243408" y="1562222"/>
            <a:ext cx="7101408" cy="584775"/>
          </a:xfrm>
          <a:prstGeom prst="rect">
            <a:avLst/>
          </a:prstGeom>
          <a:noFill/>
        </p:spPr>
        <p:txBody>
          <a:bodyPr wrap="square" rtlCol="0">
            <a:spAutoFit/>
          </a:bodyPr>
          <a:lstStyle/>
          <a:p>
            <a:r>
              <a:rPr lang="ja-JP" altLang="en-US" sz="1600" dirty="0" smtClean="0">
                <a:latin typeface="HG丸ｺﾞｼｯｸM-PRO" pitchFamily="50" charset="-128"/>
                <a:ea typeface="HG丸ｺﾞｼｯｸM-PRO" pitchFamily="50" charset="-128"/>
              </a:rPr>
              <a:t>　　　９月</a:t>
            </a:r>
            <a:r>
              <a:rPr lang="en-US" altLang="ja-JP" sz="1600" dirty="0" smtClean="0">
                <a:latin typeface="HG丸ｺﾞｼｯｸM-PRO" pitchFamily="50" charset="-128"/>
                <a:ea typeface="HG丸ｺﾞｼｯｸM-PRO" pitchFamily="50" charset="-128"/>
              </a:rPr>
              <a:t>30</a:t>
            </a:r>
            <a:r>
              <a:rPr lang="ja-JP" altLang="en-US" sz="1600" dirty="0" smtClean="0">
                <a:latin typeface="HG丸ｺﾞｼｯｸM-PRO" pitchFamily="50" charset="-128"/>
                <a:ea typeface="HG丸ｺﾞｼｯｸM-PRO" pitchFamily="50" charset="-128"/>
              </a:rPr>
              <a:t>日、農林水産省は、平成</a:t>
            </a:r>
            <a:r>
              <a:rPr lang="en-US" altLang="ja-JP" sz="1600" dirty="0" smtClean="0">
                <a:latin typeface="HG丸ｺﾞｼｯｸM-PRO" pitchFamily="50" charset="-128"/>
                <a:ea typeface="HG丸ｺﾞｼｯｸM-PRO" pitchFamily="50" charset="-128"/>
              </a:rPr>
              <a:t>24</a:t>
            </a:r>
            <a:r>
              <a:rPr lang="ja-JP" altLang="en-US" sz="1600" dirty="0" smtClean="0">
                <a:latin typeface="HG丸ｺﾞｼｯｸM-PRO" pitchFamily="50" charset="-128"/>
                <a:ea typeface="HG丸ｺﾞｼｯｸM-PRO" pitchFamily="50" charset="-128"/>
              </a:rPr>
              <a:t>年度予算の概算要求を公表しまし</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た。食料産業局関係の要求のポイントは次のとおりです。</a:t>
            </a:r>
            <a:endParaRPr lang="en-US" altLang="ja-JP" sz="1600" dirty="0" smtClean="0">
              <a:latin typeface="HG丸ｺﾞｼｯｸM-PRO" pitchFamily="50" charset="-128"/>
              <a:ea typeface="HG丸ｺﾞｼｯｸM-PRO" pitchFamily="50" charset="-128"/>
            </a:endParaRPr>
          </a:p>
        </p:txBody>
      </p:sp>
      <p:sp>
        <p:nvSpPr>
          <p:cNvPr id="7" name="角丸四角形 512"/>
          <p:cNvSpPr>
            <a:spLocks noChangeArrowheads="1"/>
          </p:cNvSpPr>
          <p:nvPr/>
        </p:nvSpPr>
        <p:spPr bwMode="auto">
          <a:xfrm>
            <a:off x="0" y="626118"/>
            <a:ext cx="6858000" cy="864096"/>
          </a:xfrm>
          <a:prstGeom prst="roundRect">
            <a:avLst>
              <a:gd name="adj" fmla="val 2111"/>
            </a:avLst>
          </a:prstGeom>
          <a:gradFill rotWithShape="1">
            <a:gsLst>
              <a:gs pos="0">
                <a:schemeClr val="accent5"/>
              </a:gs>
              <a:gs pos="50000">
                <a:srgbClr val="FFFFFF"/>
              </a:gs>
              <a:gs pos="100000">
                <a:schemeClr val="accent5"/>
              </a:gs>
            </a:gsLst>
            <a:lin ang="5400000" scaled="1"/>
          </a:gradFill>
          <a:ln w="12700" algn="ctr">
            <a:solidFill>
              <a:schemeClr val="accent5"/>
            </a:solidFill>
            <a:round/>
            <a:headEnd/>
            <a:tailEnd/>
          </a:ln>
        </p:spPr>
        <p:txBody>
          <a:bodyPr anchor="ctr"/>
          <a:lstStyle/>
          <a:p>
            <a:pPr>
              <a:defRPr/>
            </a:pPr>
            <a:r>
              <a:rPr lang="ja-JP" altLang="en-US" sz="2800" b="1" dirty="0" smtClean="0">
                <a:latin typeface="HG丸ｺﾞｼｯｸM-PRO" pitchFamily="50" charset="-128"/>
                <a:ea typeface="HG丸ｺﾞｼｯｸM-PRO" pitchFamily="50" charset="-128"/>
              </a:rPr>
              <a:t>３　平成</a:t>
            </a:r>
            <a:r>
              <a:rPr lang="en-US" altLang="ja-JP" sz="2800" b="1" dirty="0" smtClean="0">
                <a:latin typeface="HG丸ｺﾞｼｯｸM-PRO" pitchFamily="50" charset="-128"/>
                <a:ea typeface="HG丸ｺﾞｼｯｸM-PRO" pitchFamily="50" charset="-128"/>
              </a:rPr>
              <a:t>24</a:t>
            </a:r>
            <a:r>
              <a:rPr lang="ja-JP" altLang="en-US" sz="2800" b="1" dirty="0" smtClean="0">
                <a:latin typeface="HG丸ｺﾞｼｯｸM-PRO" pitchFamily="50" charset="-128"/>
                <a:ea typeface="HG丸ｺﾞｼｯｸM-PRO" pitchFamily="50" charset="-128"/>
              </a:rPr>
              <a:t>年度予算概算要求等の概要</a:t>
            </a:r>
            <a:endParaRPr lang="ja-JP" altLang="en-US" sz="2800" b="1" dirty="0">
              <a:effectLst>
                <a:outerShdw blurRad="38100" dist="38100" dir="2700000" algn="tl">
                  <a:srgbClr val="C0C0C0"/>
                </a:outerShdw>
              </a:effectLst>
              <a:latin typeface="HG丸ｺﾞｼｯｸM-PRO" pitchFamily="50" charset="-128"/>
              <a:ea typeface="HG丸ｺﾞｼｯｸM-PRO" pitchFamily="50" charset="-128"/>
            </a:endParaRPr>
          </a:p>
        </p:txBody>
      </p:sp>
      <p:sp>
        <p:nvSpPr>
          <p:cNvPr id="8" name="テキスト ボックス 7"/>
          <p:cNvSpPr txBox="1"/>
          <p:nvPr/>
        </p:nvSpPr>
        <p:spPr>
          <a:xfrm>
            <a:off x="-243408" y="2827670"/>
            <a:ext cx="7101408" cy="3293209"/>
          </a:xfrm>
          <a:prstGeom prst="rect">
            <a:avLst/>
          </a:prstGeom>
          <a:noFill/>
        </p:spPr>
        <p:txBody>
          <a:bodyPr wrap="square" rtlCol="0">
            <a:spAutoFit/>
          </a:bodyPr>
          <a:lstStyle/>
          <a:p>
            <a:r>
              <a:rPr lang="ja-JP" altLang="en-US" sz="1600" dirty="0" smtClean="0">
                <a:latin typeface="HG丸ｺﾞｼｯｸM-PRO" pitchFamily="50" charset="-128"/>
                <a:ea typeface="HG丸ｺﾞｼｯｸM-PRO" pitchFamily="50" charset="-128"/>
              </a:rPr>
              <a:t>　　　６次産業化に取り組む農林漁業者等は、加工・販売施設等の資金需要</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が大きくなる一方で、資本力の弱さが大型設備投資や異業種との連携の</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障害となっています。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農林水産物の加工・販売、農山漁村の環境・資源を活かした観光・商</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品化、小水力発電等に取り組む６次産業化事業者への成長資本の提供や</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ハンズオン支援</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手とり足とりでの直接的な経営支援</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を一体的に実施す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るため、国及び民間の出資により農林漁業成長産業化ファンド</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仮称</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を</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創設します。</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ファンド運営組織は検討中。</a:t>
            </a:r>
            <a:r>
              <a:rPr lang="en-US" altLang="ja-JP" sz="1600" dirty="0" smtClean="0">
                <a:latin typeface="HG丸ｺﾞｼｯｸM-PRO" pitchFamily="50" charset="-128"/>
                <a:ea typeface="HG丸ｺﾞｼｯｸM-PRO" pitchFamily="50" charset="-128"/>
              </a:rPr>
              <a:t>)</a:t>
            </a:r>
          </a:p>
          <a:p>
            <a:r>
              <a:rPr lang="ja-JP" altLang="en-US" sz="1600" dirty="0" smtClean="0">
                <a:latin typeface="HG丸ｺﾞｼｯｸM-PRO" pitchFamily="50" charset="-128"/>
                <a:ea typeface="HG丸ｺﾞｼｯｸM-PRO" pitchFamily="50" charset="-128"/>
              </a:rPr>
              <a:t>　　　ファンドの運用については、地域における農林漁業の成長産業化の取</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組を推進するため、公募により選定された地域ファンドに対し、ファン</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ド及び地元企業、地方公共団体等から出資を行い、地域ファンドが６次</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産業化事業者に出資を行うことを基本とします。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２００</a:t>
            </a:r>
            <a:r>
              <a:rPr lang="en-US" altLang="ja-JP" sz="1600" dirty="0" smtClean="0">
                <a:latin typeface="HG丸ｺﾞｼｯｸM-PRO" pitchFamily="50" charset="-128"/>
                <a:ea typeface="HG丸ｺﾞｼｯｸM-PRO" pitchFamily="50" charset="-128"/>
              </a:rPr>
              <a:t>〔0〕</a:t>
            </a:r>
            <a:r>
              <a:rPr lang="ja-JP" altLang="en-US" sz="1600" dirty="0" smtClean="0">
                <a:latin typeface="HG丸ｺﾞｼｯｸM-PRO" pitchFamily="50" charset="-128"/>
                <a:ea typeface="HG丸ｺﾞｼｯｸM-PRO" pitchFamily="50" charset="-128"/>
              </a:rPr>
              <a:t>億円</a:t>
            </a:r>
            <a:r>
              <a:rPr lang="en-US" altLang="ja-JP" sz="1600" dirty="0" smtClean="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財投資金</a:t>
            </a:r>
            <a:endParaRPr lang="en-US" altLang="ja-JP" sz="1600" dirty="0" smtClean="0">
              <a:latin typeface="HG丸ｺﾞｼｯｸM-PRO" pitchFamily="50" charset="-128"/>
              <a:ea typeface="HG丸ｺﾞｼｯｸM-PRO" pitchFamily="50" charset="-128"/>
            </a:endParaRPr>
          </a:p>
        </p:txBody>
      </p:sp>
      <p:sp>
        <p:nvSpPr>
          <p:cNvPr id="9" name="テキスト ボックス 8"/>
          <p:cNvSpPr txBox="1"/>
          <p:nvPr/>
        </p:nvSpPr>
        <p:spPr>
          <a:xfrm>
            <a:off x="60879" y="2439179"/>
            <a:ext cx="5600369" cy="369332"/>
          </a:xfrm>
          <a:prstGeom prst="rect">
            <a:avLst/>
          </a:prstGeom>
          <a:gradFill>
            <a:gsLst>
              <a:gs pos="0">
                <a:srgbClr val="00CCFF"/>
              </a:gs>
              <a:gs pos="65000">
                <a:schemeClr val="bg1"/>
              </a:gs>
              <a:gs pos="50000">
                <a:schemeClr val="bg1"/>
              </a:gs>
              <a:gs pos="35000">
                <a:schemeClr val="bg1"/>
              </a:gs>
              <a:gs pos="100000">
                <a:srgbClr val="00CCFF"/>
              </a:gs>
            </a:gsLst>
            <a:lin ang="5400000" scaled="0"/>
          </a:gradFill>
          <a:ln>
            <a:solidFill>
              <a:schemeClr val="tx1"/>
            </a:solidFill>
          </a:ln>
        </p:spPr>
        <p:txBody>
          <a:bodyPr wrap="square" rtlCol="0">
            <a:spAutoFit/>
          </a:bodyPr>
          <a:lstStyle/>
          <a:p>
            <a:r>
              <a:rPr lang="ja-JP" altLang="en-US" b="1" dirty="0" smtClean="0">
                <a:solidFill>
                  <a:srgbClr val="0033CC"/>
                </a:solidFill>
                <a:latin typeface="+mj-ea"/>
              </a:rPr>
              <a:t>（１）農林</a:t>
            </a:r>
            <a:r>
              <a:rPr lang="ja-JP" altLang="en-US" b="1" dirty="0">
                <a:solidFill>
                  <a:srgbClr val="0033CC"/>
                </a:solidFill>
                <a:latin typeface="+mj-ea"/>
              </a:rPr>
              <a:t>漁業成長産業化</a:t>
            </a:r>
            <a:r>
              <a:rPr lang="ja-JP" altLang="en-US" b="1" dirty="0" smtClean="0">
                <a:solidFill>
                  <a:srgbClr val="0033CC"/>
                </a:solidFill>
                <a:latin typeface="+mj-ea"/>
              </a:rPr>
              <a:t>ファンド（仮称）の創設</a:t>
            </a:r>
            <a:endParaRPr lang="ja-JP" altLang="en-US" b="1" dirty="0">
              <a:solidFill>
                <a:srgbClr val="0033CC"/>
              </a:solidFill>
              <a:latin typeface="+mj-ea"/>
            </a:endParaRPr>
          </a:p>
        </p:txBody>
      </p:sp>
      <p:sp>
        <p:nvSpPr>
          <p:cNvPr id="10" name="正方形/長方形 3"/>
          <p:cNvSpPr>
            <a:spLocks noChangeArrowheads="1"/>
          </p:cNvSpPr>
          <p:nvPr/>
        </p:nvSpPr>
        <p:spPr bwMode="auto">
          <a:xfrm>
            <a:off x="725888" y="6275185"/>
            <a:ext cx="5418089" cy="3590110"/>
          </a:xfrm>
          <a:prstGeom prst="rect">
            <a:avLst/>
          </a:prstGeom>
          <a:noFill/>
          <a:ln w="31750" algn="ctr">
            <a:noFill/>
            <a:miter lim="800000"/>
            <a:headEnd/>
            <a:tailEnd/>
          </a:ln>
        </p:spPr>
        <p:txBody>
          <a:bodyPr lIns="91429" tIns="45715" rIns="91429" bIns="45715" anchor="ctr"/>
          <a:lstStyle/>
          <a:p>
            <a:pPr algn="ctr" defTabSz="912813">
              <a:defRPr/>
            </a:pPr>
            <a:endParaRPr lang="ja-JP" altLang="en-US" sz="1200">
              <a:solidFill>
                <a:srgbClr val="FFFFFF"/>
              </a:solidFill>
            </a:endParaRPr>
          </a:p>
        </p:txBody>
      </p:sp>
      <p:sp>
        <p:nvSpPr>
          <p:cNvPr id="11" name="Text Box 12"/>
          <p:cNvSpPr txBox="1">
            <a:spLocks noChangeArrowheads="1"/>
          </p:cNvSpPr>
          <p:nvPr/>
        </p:nvSpPr>
        <p:spPr bwMode="auto">
          <a:xfrm>
            <a:off x="4594512" y="7095652"/>
            <a:ext cx="723276" cy="307777"/>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oAutofit/>
          </a:bodyPr>
          <a:lstStyle/>
          <a:p>
            <a:pPr algn="ctr">
              <a:defRPr/>
            </a:pPr>
            <a:r>
              <a:rPr lang="ja-JP" altLang="en-US" sz="1400" b="1" i="1" dirty="0">
                <a:latin typeface="+mn-ea"/>
              </a:rPr>
              <a:t>一体的</a:t>
            </a:r>
          </a:p>
        </p:txBody>
      </p:sp>
      <p:sp>
        <p:nvSpPr>
          <p:cNvPr id="12" name="角丸四角形 11"/>
          <p:cNvSpPr/>
          <p:nvPr/>
        </p:nvSpPr>
        <p:spPr bwMode="auto">
          <a:xfrm>
            <a:off x="1944756" y="6181024"/>
            <a:ext cx="1216454" cy="2494436"/>
          </a:xfrm>
          <a:prstGeom prst="roundRect">
            <a:avLst>
              <a:gd name="adj" fmla="val 7211"/>
            </a:avLst>
          </a:prstGeom>
          <a:ln>
            <a:headEnd/>
            <a:tailEnd/>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sz="1200" b="1" dirty="0">
              <a:solidFill>
                <a:schemeClr val="bg1"/>
              </a:solidFill>
              <a:latin typeface="ＭＳ Ｐゴシック" pitchFamily="50" charset="-128"/>
            </a:endParaRPr>
          </a:p>
        </p:txBody>
      </p:sp>
      <p:sp>
        <p:nvSpPr>
          <p:cNvPr id="13" name="AutoShape 3"/>
          <p:cNvSpPr>
            <a:spLocks noChangeArrowheads="1"/>
          </p:cNvSpPr>
          <p:nvPr/>
        </p:nvSpPr>
        <p:spPr bwMode="auto">
          <a:xfrm>
            <a:off x="5508233" y="6696942"/>
            <a:ext cx="633508" cy="3006853"/>
          </a:xfrm>
          <a:prstGeom prst="roundRect">
            <a:avLst>
              <a:gd name="adj" fmla="val 13708"/>
            </a:avLst>
          </a:prstGeom>
          <a:ln>
            <a:headEnd/>
            <a:tailEnd/>
          </a:ln>
        </p:spPr>
        <p:style>
          <a:lnRef idx="1">
            <a:schemeClr val="accent3"/>
          </a:lnRef>
          <a:fillRef idx="2">
            <a:schemeClr val="accent3"/>
          </a:fillRef>
          <a:effectRef idx="1">
            <a:schemeClr val="accent3"/>
          </a:effectRef>
          <a:fontRef idx="minor">
            <a:schemeClr val="dk1"/>
          </a:fontRef>
        </p:style>
        <p:txBody>
          <a:bodyPr anchor="ctr"/>
          <a:lstStyle/>
          <a:p>
            <a:pPr algn="ctr"/>
            <a:endParaRPr lang="en-US" altLang="ja-JP" sz="1600" b="1" dirty="0">
              <a:solidFill>
                <a:srgbClr val="000000"/>
              </a:solidFill>
              <a:latin typeface="ＭＳ Ｐゴシック" pitchFamily="50" charset="-128"/>
            </a:endParaRPr>
          </a:p>
        </p:txBody>
      </p:sp>
      <p:sp>
        <p:nvSpPr>
          <p:cNvPr id="14" name="AutoShape 3"/>
          <p:cNvSpPr>
            <a:spLocks noChangeArrowheads="1"/>
          </p:cNvSpPr>
          <p:nvPr/>
        </p:nvSpPr>
        <p:spPr bwMode="auto">
          <a:xfrm>
            <a:off x="745683" y="6192038"/>
            <a:ext cx="613994" cy="1735092"/>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ja-JP" altLang="en-US" sz="1600" b="1" dirty="0">
                <a:solidFill>
                  <a:srgbClr val="000000"/>
                </a:solidFill>
                <a:latin typeface="ＭＳ Ｐゴシック" pitchFamily="50" charset="-128"/>
              </a:rPr>
              <a:t>国</a:t>
            </a:r>
            <a:endParaRPr lang="en-US" altLang="ja-JP" sz="1600" b="1" dirty="0">
              <a:solidFill>
                <a:srgbClr val="000000"/>
              </a:solidFill>
              <a:latin typeface="ＭＳ Ｐゴシック" pitchFamily="50" charset="-128"/>
            </a:endParaRPr>
          </a:p>
        </p:txBody>
      </p:sp>
      <p:sp>
        <p:nvSpPr>
          <p:cNvPr id="15" name="AutoShape 3"/>
          <p:cNvSpPr>
            <a:spLocks noChangeArrowheads="1"/>
          </p:cNvSpPr>
          <p:nvPr/>
        </p:nvSpPr>
        <p:spPr bwMode="auto">
          <a:xfrm>
            <a:off x="1588409" y="9174348"/>
            <a:ext cx="1940115" cy="527605"/>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lvl="1" algn="r"/>
            <a:r>
              <a:rPr lang="ja-JP" altLang="en-US" sz="1200" b="1" dirty="0" smtClean="0">
                <a:solidFill>
                  <a:srgbClr val="000000"/>
                </a:solidFill>
                <a:latin typeface="ＭＳ Ｐゴシック" pitchFamily="50" charset="-128"/>
              </a:rPr>
              <a:t>６次産業化プランナー </a:t>
            </a:r>
            <a:endParaRPr lang="en-US" altLang="ja-JP" sz="1200" b="1" dirty="0" smtClean="0">
              <a:solidFill>
                <a:srgbClr val="000000"/>
              </a:solidFill>
              <a:latin typeface="ＭＳ Ｐゴシック" pitchFamily="50" charset="-128"/>
            </a:endParaRPr>
          </a:p>
          <a:p>
            <a:pPr lvl="1" algn="r"/>
            <a:r>
              <a:rPr lang="ja-JP" altLang="en-US" sz="1200" b="1" dirty="0" smtClean="0">
                <a:solidFill>
                  <a:srgbClr val="000000"/>
                </a:solidFill>
                <a:latin typeface="ＭＳ Ｐゴシック" pitchFamily="50" charset="-128"/>
              </a:rPr>
              <a:t>ボランタリー・プランナー</a:t>
            </a:r>
            <a:endParaRPr lang="en-US" altLang="ja-JP" sz="1200" b="1" dirty="0">
              <a:solidFill>
                <a:srgbClr val="000000"/>
              </a:solidFill>
              <a:latin typeface="ＭＳ Ｐゴシック" pitchFamily="50" charset="-128"/>
            </a:endParaRPr>
          </a:p>
        </p:txBody>
      </p:sp>
      <p:sp>
        <p:nvSpPr>
          <p:cNvPr id="16" name="正方形/長方形 15"/>
          <p:cNvSpPr/>
          <p:nvPr/>
        </p:nvSpPr>
        <p:spPr bwMode="auto">
          <a:xfrm>
            <a:off x="2012996" y="6721486"/>
            <a:ext cx="1117189" cy="1371940"/>
          </a:xfrm>
          <a:prstGeom prst="rect">
            <a:avLst/>
          </a:prstGeom>
          <a:noFill/>
          <a:ln w="9525">
            <a:noFill/>
            <a:round/>
            <a:headEnd/>
            <a:tailEnd/>
          </a:ln>
        </p:spPr>
        <p:txBody>
          <a:bodyPr rtlCol="0" anchor="ctr"/>
          <a:lstStyle/>
          <a:p>
            <a:pPr algn="dist"/>
            <a:r>
              <a:rPr lang="ja-JP" altLang="en-US" sz="1400" b="1" dirty="0" smtClean="0">
                <a:latin typeface="ＭＳ Ｐゴシック" pitchFamily="50" charset="-128"/>
              </a:rPr>
              <a:t>農林漁業</a:t>
            </a:r>
            <a:endParaRPr lang="en-US" altLang="ja-JP" sz="1400" b="1" dirty="0" smtClean="0">
              <a:latin typeface="ＭＳ Ｐゴシック" pitchFamily="50" charset="-128"/>
            </a:endParaRPr>
          </a:p>
          <a:p>
            <a:pPr algn="dist"/>
            <a:r>
              <a:rPr lang="ja-JP" altLang="en-US" sz="1400" b="1" dirty="0" smtClean="0">
                <a:latin typeface="ＭＳ Ｐゴシック" pitchFamily="50" charset="-128"/>
              </a:rPr>
              <a:t>成長産業化</a:t>
            </a:r>
            <a:endParaRPr lang="en-US" altLang="ja-JP" sz="1400" b="1" dirty="0" smtClean="0">
              <a:latin typeface="ＭＳ Ｐゴシック" pitchFamily="50" charset="-128"/>
            </a:endParaRPr>
          </a:p>
          <a:p>
            <a:pPr algn="dist"/>
            <a:r>
              <a:rPr lang="ja-JP" altLang="en-US" sz="1400" b="1" dirty="0" smtClean="0">
                <a:latin typeface="ＭＳ Ｐゴシック" pitchFamily="50" charset="-128"/>
              </a:rPr>
              <a:t>ファンド</a:t>
            </a:r>
            <a:endParaRPr lang="en-US" altLang="ja-JP" sz="1400" b="1" dirty="0" smtClean="0">
              <a:latin typeface="ＭＳ Ｐゴシック" pitchFamily="50" charset="-128"/>
            </a:endParaRPr>
          </a:p>
          <a:p>
            <a:pPr algn="dist"/>
            <a:r>
              <a:rPr lang="ja-JP" altLang="en-US" sz="1200" b="1" dirty="0" smtClean="0">
                <a:latin typeface="ＭＳ Ｐゴシック" pitchFamily="50" charset="-128"/>
              </a:rPr>
              <a:t>  （</a:t>
            </a:r>
            <a:r>
              <a:rPr kumimoji="1" lang="ja-JP" altLang="en-US" sz="1200" b="1" dirty="0" smtClean="0">
                <a:latin typeface="ＭＳ Ｐゴシック" pitchFamily="50" charset="-128"/>
              </a:rPr>
              <a:t>仮称）</a:t>
            </a:r>
            <a:endParaRPr kumimoji="1" lang="ja-JP" altLang="en-US" sz="1200" b="1" dirty="0">
              <a:latin typeface="ＭＳ Ｐゴシック" pitchFamily="50" charset="-128"/>
            </a:endParaRPr>
          </a:p>
        </p:txBody>
      </p:sp>
      <p:sp>
        <p:nvSpPr>
          <p:cNvPr id="17" name="Text Box 12"/>
          <p:cNvSpPr txBox="1">
            <a:spLocks noChangeArrowheads="1"/>
          </p:cNvSpPr>
          <p:nvPr/>
        </p:nvSpPr>
        <p:spPr bwMode="auto">
          <a:xfrm>
            <a:off x="2657451" y="8800183"/>
            <a:ext cx="446855" cy="288702"/>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defRPr/>
            </a:pPr>
            <a:r>
              <a:rPr lang="ja-JP" altLang="en-US" sz="1400" dirty="0" smtClean="0"/>
              <a:t>連携</a:t>
            </a:r>
            <a:endParaRPr lang="ja-JP" altLang="en-US" sz="1400" dirty="0"/>
          </a:p>
        </p:txBody>
      </p:sp>
      <p:sp>
        <p:nvSpPr>
          <p:cNvPr id="18" name="AutoShape 3"/>
          <p:cNvSpPr>
            <a:spLocks noChangeArrowheads="1"/>
          </p:cNvSpPr>
          <p:nvPr/>
        </p:nvSpPr>
        <p:spPr bwMode="auto">
          <a:xfrm>
            <a:off x="745683" y="8010278"/>
            <a:ext cx="605161" cy="95620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anchor="ctr"/>
          <a:lstStyle/>
          <a:p>
            <a:pPr algn="ctr"/>
            <a:r>
              <a:rPr lang="ja-JP" altLang="en-US" sz="1400" b="1" dirty="0" smtClean="0">
                <a:solidFill>
                  <a:srgbClr val="000000"/>
                </a:solidFill>
                <a:latin typeface="ＭＳ Ｐゴシック" pitchFamily="50" charset="-128"/>
              </a:rPr>
              <a:t>民 間</a:t>
            </a:r>
            <a:endParaRPr lang="en-US" altLang="ja-JP" sz="1400" b="1" dirty="0" smtClean="0">
              <a:solidFill>
                <a:srgbClr val="000000"/>
              </a:solidFill>
              <a:latin typeface="ＭＳ Ｐゴシック" pitchFamily="50" charset="-128"/>
            </a:endParaRPr>
          </a:p>
          <a:p>
            <a:pPr algn="ctr"/>
            <a:r>
              <a:rPr lang="ja-JP" altLang="en-US" sz="1400" b="1" dirty="0" smtClean="0">
                <a:solidFill>
                  <a:srgbClr val="000000"/>
                </a:solidFill>
                <a:latin typeface="ＭＳ Ｐゴシック" pitchFamily="50" charset="-128"/>
              </a:rPr>
              <a:t>資 金</a:t>
            </a:r>
            <a:endParaRPr lang="en-US" altLang="ja-JP" sz="1400" b="1" dirty="0" smtClean="0">
              <a:solidFill>
                <a:srgbClr val="000000"/>
              </a:solidFill>
              <a:latin typeface="ＭＳ Ｐゴシック" pitchFamily="50" charset="-128"/>
            </a:endParaRPr>
          </a:p>
        </p:txBody>
      </p:sp>
      <p:sp>
        <p:nvSpPr>
          <p:cNvPr id="19" name="AutoShape 3"/>
          <p:cNvSpPr>
            <a:spLocks noChangeArrowheads="1"/>
          </p:cNvSpPr>
          <p:nvPr/>
        </p:nvSpPr>
        <p:spPr bwMode="auto">
          <a:xfrm>
            <a:off x="5666610" y="7054077"/>
            <a:ext cx="349856" cy="1912401"/>
          </a:xfrm>
          <a:prstGeom prst="roundRect">
            <a:avLst>
              <a:gd name="adj" fmla="val 16667"/>
            </a:avLst>
          </a:prstGeom>
          <a:noFill/>
          <a:ln w="9525">
            <a:noFill/>
            <a:round/>
            <a:headEnd/>
            <a:tailEnd/>
          </a:ln>
        </p:spPr>
        <p:txBody>
          <a:bodyPr vert="eaVert" wrap="none" anchor="ctr"/>
          <a:lstStyle/>
          <a:p>
            <a:pPr algn="dist"/>
            <a:r>
              <a:rPr lang="ja-JP" altLang="en-US" sz="1400" b="1" dirty="0" smtClean="0">
                <a:latin typeface="ＭＳ Ｐゴシック" pitchFamily="50" charset="-128"/>
              </a:rPr>
              <a:t>６ 次 産 業 化 事 業 者</a:t>
            </a:r>
            <a:endParaRPr lang="en-US" altLang="ja-JP" sz="1400" b="1" dirty="0" smtClean="0">
              <a:latin typeface="ＭＳ Ｐゴシック" pitchFamily="50" charset="-128"/>
            </a:endParaRPr>
          </a:p>
        </p:txBody>
      </p:sp>
      <p:sp>
        <p:nvSpPr>
          <p:cNvPr id="20" name="正方形/長方形 19"/>
          <p:cNvSpPr/>
          <p:nvPr/>
        </p:nvSpPr>
        <p:spPr>
          <a:xfrm>
            <a:off x="3816631" y="7442521"/>
            <a:ext cx="726080" cy="862039"/>
          </a:xfrm>
          <a:prstGeom prst="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sz="1200"/>
          </a:p>
        </p:txBody>
      </p:sp>
      <p:sp>
        <p:nvSpPr>
          <p:cNvPr id="21" name="正方形/長方形 20"/>
          <p:cNvSpPr/>
          <p:nvPr/>
        </p:nvSpPr>
        <p:spPr>
          <a:xfrm>
            <a:off x="3723795" y="7525669"/>
            <a:ext cx="717529" cy="862039"/>
          </a:xfrm>
          <a:prstGeom prst="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sz="1200"/>
          </a:p>
        </p:txBody>
      </p:sp>
      <p:sp>
        <p:nvSpPr>
          <p:cNvPr id="22" name="正方形/長方形 21"/>
          <p:cNvSpPr/>
          <p:nvPr/>
        </p:nvSpPr>
        <p:spPr>
          <a:xfrm>
            <a:off x="3551770" y="7636113"/>
            <a:ext cx="805268" cy="903613"/>
          </a:xfrm>
          <a:prstGeom prst="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sz="1200">
              <a:solidFill>
                <a:schemeClr val="bg1"/>
              </a:solidFill>
            </a:endParaRPr>
          </a:p>
        </p:txBody>
      </p:sp>
      <p:sp>
        <p:nvSpPr>
          <p:cNvPr id="23" name="Text Box 12"/>
          <p:cNvSpPr txBox="1">
            <a:spLocks noChangeArrowheads="1"/>
          </p:cNvSpPr>
          <p:nvPr/>
        </p:nvSpPr>
        <p:spPr bwMode="auto">
          <a:xfrm>
            <a:off x="3613393" y="7816686"/>
            <a:ext cx="750526" cy="523220"/>
          </a:xfrm>
          <a:prstGeom prst="rect">
            <a:avLst/>
          </a:prstGeom>
          <a:noFill/>
          <a:ln w="9525">
            <a:noFill/>
            <a:miter lim="800000"/>
            <a:headEnd/>
            <a:tailEnd/>
          </a:ln>
          <a:effectLst>
            <a:prstShdw prst="shdw17" dist="17961" dir="2700000">
              <a:schemeClr val="accent1">
                <a:gamma/>
                <a:shade val="60000"/>
                <a:invGamma/>
              </a:schemeClr>
            </a:prstShdw>
          </a:effectLst>
          <a:scene3d>
            <a:camera prst="orthographicFront"/>
            <a:lightRig rig="threePt" dir="t"/>
          </a:scene3d>
          <a:sp3d>
            <a:bevelT/>
          </a:sp3d>
        </p:spPr>
        <p:txBody>
          <a:bodyPr wrap="none">
            <a:noAutofit/>
          </a:bodyPr>
          <a:lstStyle/>
          <a:p>
            <a:pPr algn="ctr">
              <a:defRPr/>
            </a:pPr>
            <a:r>
              <a:rPr lang="ja-JP" altLang="en-US" sz="1400" b="1" dirty="0" smtClean="0"/>
              <a:t>地域</a:t>
            </a:r>
            <a:endParaRPr lang="en-US" altLang="ja-JP" sz="1400" b="1" dirty="0" smtClean="0"/>
          </a:p>
          <a:p>
            <a:pPr algn="dist">
              <a:defRPr/>
            </a:pPr>
            <a:r>
              <a:rPr lang="ja-JP" altLang="en-US" sz="1400" b="1" dirty="0" smtClean="0"/>
              <a:t>ファンド</a:t>
            </a:r>
            <a:endParaRPr lang="ja-JP" altLang="en-US" sz="1400" b="1" dirty="0"/>
          </a:p>
        </p:txBody>
      </p:sp>
      <p:sp>
        <p:nvSpPr>
          <p:cNvPr id="24" name="AutoShape 3"/>
          <p:cNvSpPr>
            <a:spLocks noChangeArrowheads="1"/>
          </p:cNvSpPr>
          <p:nvPr/>
        </p:nvSpPr>
        <p:spPr bwMode="auto">
          <a:xfrm>
            <a:off x="3454169" y="6181024"/>
            <a:ext cx="1820970" cy="527605"/>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anchor="ctr"/>
          <a:lstStyle/>
          <a:p>
            <a:pPr algn="ctr"/>
            <a:r>
              <a:rPr lang="ja-JP" altLang="en-US" sz="1400" b="1" dirty="0" smtClean="0">
                <a:solidFill>
                  <a:srgbClr val="000000"/>
                </a:solidFill>
                <a:latin typeface="ＭＳ Ｐゴシック" pitchFamily="50" charset="-128"/>
              </a:rPr>
              <a:t>民　間</a:t>
            </a:r>
            <a:endParaRPr lang="en-US" altLang="ja-JP" sz="1400" b="1" dirty="0" smtClean="0">
              <a:solidFill>
                <a:srgbClr val="000000"/>
              </a:solidFill>
              <a:latin typeface="ＭＳ Ｐゴシック" pitchFamily="50" charset="-128"/>
            </a:endParaRPr>
          </a:p>
          <a:p>
            <a:pPr algn="ctr">
              <a:lnSpc>
                <a:spcPct val="150000"/>
              </a:lnSpc>
            </a:pPr>
            <a:r>
              <a:rPr lang="en-US" altLang="ja-JP" sz="1000" dirty="0" smtClean="0">
                <a:solidFill>
                  <a:srgbClr val="000000"/>
                </a:solidFill>
                <a:latin typeface="ＭＳ Ｐゴシック" pitchFamily="50" charset="-128"/>
              </a:rPr>
              <a:t>(</a:t>
            </a:r>
            <a:r>
              <a:rPr lang="ja-JP" altLang="en-US" sz="1000" dirty="0" smtClean="0">
                <a:solidFill>
                  <a:srgbClr val="000000"/>
                </a:solidFill>
                <a:latin typeface="ＭＳ Ｐゴシック" pitchFamily="50" charset="-128"/>
              </a:rPr>
              <a:t>地元企業、地方公共団体等</a:t>
            </a:r>
            <a:r>
              <a:rPr lang="en-US" altLang="ja-JP" sz="900" dirty="0" smtClean="0">
                <a:solidFill>
                  <a:srgbClr val="000000"/>
                </a:solidFill>
                <a:latin typeface="ＭＳ Ｐゴシック" pitchFamily="50" charset="-128"/>
              </a:rPr>
              <a:t>)</a:t>
            </a:r>
            <a:endParaRPr lang="en-US" altLang="ja-JP" sz="900" dirty="0">
              <a:solidFill>
                <a:srgbClr val="000000"/>
              </a:solidFill>
              <a:latin typeface="ＭＳ Ｐゴシック" pitchFamily="50" charset="-128"/>
            </a:endParaRPr>
          </a:p>
        </p:txBody>
      </p:sp>
      <p:sp>
        <p:nvSpPr>
          <p:cNvPr id="25" name="左右矢印 24"/>
          <p:cNvSpPr/>
          <p:nvPr/>
        </p:nvSpPr>
        <p:spPr>
          <a:xfrm rot="16200000">
            <a:off x="2269428" y="8746731"/>
            <a:ext cx="498887" cy="356348"/>
          </a:xfrm>
          <a:prstGeom prst="leftRightArrow">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sz="1200"/>
          </a:p>
        </p:txBody>
      </p:sp>
      <p:sp>
        <p:nvSpPr>
          <p:cNvPr id="26" name="右矢印 15"/>
          <p:cNvSpPr>
            <a:spLocks noChangeArrowheads="1"/>
          </p:cNvSpPr>
          <p:nvPr/>
        </p:nvSpPr>
        <p:spPr bwMode="auto">
          <a:xfrm>
            <a:off x="3568118" y="9174348"/>
            <a:ext cx="1900521" cy="498887"/>
          </a:xfrm>
          <a:prstGeom prst="rightArrow">
            <a:avLst>
              <a:gd name="adj1" fmla="val 50000"/>
              <a:gd name="adj2" fmla="val 50056"/>
            </a:avLst>
          </a:prstGeom>
          <a:ln>
            <a:headEnd/>
            <a:tailEnd/>
          </a:ln>
        </p:spPr>
        <p:style>
          <a:lnRef idx="1">
            <a:schemeClr val="accent4"/>
          </a:lnRef>
          <a:fillRef idx="2">
            <a:schemeClr val="accent4"/>
          </a:fillRef>
          <a:effectRef idx="1">
            <a:schemeClr val="accent4"/>
          </a:effectRef>
          <a:fontRef idx="minor">
            <a:schemeClr val="dk1"/>
          </a:fontRef>
        </p:style>
        <p:txBody>
          <a:bodyPr anchor="ctr"/>
          <a:lstStyle/>
          <a:p>
            <a:pPr marL="174625" indent="-174625" algn="ctr"/>
            <a:r>
              <a:rPr lang="ja-JP" altLang="en-US" sz="1400" b="1" dirty="0" smtClean="0">
                <a:solidFill>
                  <a:srgbClr val="000000"/>
                </a:solidFill>
              </a:rPr>
              <a:t>ハンズオン</a:t>
            </a:r>
            <a:endParaRPr lang="ja-JP" altLang="en-US" sz="1400" b="1" dirty="0">
              <a:solidFill>
                <a:srgbClr val="000000"/>
              </a:solidFill>
            </a:endParaRPr>
          </a:p>
        </p:txBody>
      </p:sp>
      <p:sp>
        <p:nvSpPr>
          <p:cNvPr id="27" name="Text Box 12"/>
          <p:cNvSpPr txBox="1">
            <a:spLocks noChangeArrowheads="1"/>
          </p:cNvSpPr>
          <p:nvPr/>
        </p:nvSpPr>
        <p:spPr bwMode="auto">
          <a:xfrm>
            <a:off x="5549557" y="6245731"/>
            <a:ext cx="543739" cy="523220"/>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oAutofit/>
          </a:bodyPr>
          <a:lstStyle/>
          <a:p>
            <a:pPr>
              <a:defRPr/>
            </a:pPr>
            <a:r>
              <a:rPr lang="ja-JP" altLang="en-US" sz="1400" dirty="0" smtClean="0"/>
              <a:t>支援</a:t>
            </a:r>
            <a:endParaRPr lang="en-US" altLang="ja-JP" sz="1400" dirty="0" smtClean="0"/>
          </a:p>
          <a:p>
            <a:pPr>
              <a:defRPr/>
            </a:pPr>
            <a:r>
              <a:rPr lang="ja-JP" altLang="en-US" sz="1400" dirty="0" smtClean="0"/>
              <a:t>対象</a:t>
            </a:r>
            <a:endParaRPr lang="ja-JP" altLang="en-US" sz="1400" dirty="0"/>
          </a:p>
        </p:txBody>
      </p:sp>
      <p:sp>
        <p:nvSpPr>
          <p:cNvPr id="28" name="右矢印 15"/>
          <p:cNvSpPr>
            <a:spLocks noChangeArrowheads="1"/>
          </p:cNvSpPr>
          <p:nvPr/>
        </p:nvSpPr>
        <p:spPr bwMode="auto">
          <a:xfrm rot="5400000">
            <a:off x="3805899" y="6842032"/>
            <a:ext cx="665183" cy="479941"/>
          </a:xfrm>
          <a:prstGeom prst="rightArrow">
            <a:avLst>
              <a:gd name="adj1" fmla="val 58063"/>
              <a:gd name="adj2" fmla="val 49770"/>
            </a:avLst>
          </a:prstGeom>
          <a:ln>
            <a:headEnd/>
            <a:tailEnd/>
          </a:ln>
        </p:spPr>
        <p:style>
          <a:lnRef idx="1">
            <a:schemeClr val="accent1"/>
          </a:lnRef>
          <a:fillRef idx="2">
            <a:schemeClr val="accent1"/>
          </a:fillRef>
          <a:effectRef idx="1">
            <a:schemeClr val="accent1"/>
          </a:effectRef>
          <a:fontRef idx="minor">
            <a:schemeClr val="dk1"/>
          </a:fontRef>
        </p:style>
        <p:txBody>
          <a:bodyPr anchor="ctr"/>
          <a:lstStyle/>
          <a:p>
            <a:pPr marL="174625" indent="-174625">
              <a:buFontTx/>
              <a:buBlip>
                <a:blip r:embed="rId2"/>
              </a:buBlip>
            </a:pPr>
            <a:endParaRPr lang="ja-JP" altLang="en-US" sz="1000" dirty="0">
              <a:solidFill>
                <a:srgbClr val="000000"/>
              </a:solidFill>
            </a:endParaRPr>
          </a:p>
        </p:txBody>
      </p:sp>
      <p:grpSp>
        <p:nvGrpSpPr>
          <p:cNvPr id="29" name="グループ化 28"/>
          <p:cNvGrpSpPr/>
          <p:nvPr/>
        </p:nvGrpSpPr>
        <p:grpSpPr>
          <a:xfrm>
            <a:off x="3117579" y="7552964"/>
            <a:ext cx="450535" cy="540461"/>
            <a:chOff x="4385621" y="3284984"/>
            <a:chExt cx="650941" cy="936104"/>
          </a:xfrm>
        </p:grpSpPr>
        <p:sp>
          <p:nvSpPr>
            <p:cNvPr id="30" name="右矢印 15"/>
            <p:cNvSpPr>
              <a:spLocks noChangeArrowheads="1"/>
            </p:cNvSpPr>
            <p:nvPr/>
          </p:nvSpPr>
          <p:spPr bwMode="auto">
            <a:xfrm>
              <a:off x="4464498" y="3284984"/>
              <a:ext cx="572064" cy="936104"/>
            </a:xfrm>
            <a:prstGeom prst="rightArrow">
              <a:avLst>
                <a:gd name="adj1" fmla="val 50000"/>
                <a:gd name="adj2" fmla="val 49950"/>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noAutofit/>
            </a:bodyPr>
            <a:lstStyle/>
            <a:p>
              <a:pPr marL="174625" indent="-174625">
                <a:buFontTx/>
                <a:buBlip>
                  <a:blip r:embed="rId2"/>
                </a:buBlip>
              </a:pPr>
              <a:endParaRPr lang="ja-JP" altLang="en-US" sz="1000">
                <a:solidFill>
                  <a:srgbClr val="000000"/>
                </a:solidFill>
              </a:endParaRPr>
            </a:p>
          </p:txBody>
        </p:sp>
        <p:sp>
          <p:nvSpPr>
            <p:cNvPr id="31" name="Text Box 12"/>
            <p:cNvSpPr txBox="1">
              <a:spLocks noChangeArrowheads="1"/>
            </p:cNvSpPr>
            <p:nvPr/>
          </p:nvSpPr>
          <p:spPr bwMode="auto">
            <a:xfrm>
              <a:off x="4385621" y="3549376"/>
              <a:ext cx="547301" cy="479775"/>
            </a:xfrm>
            <a:prstGeom prst="rect">
              <a:avLst/>
            </a:prstGeom>
            <a:noFill/>
            <a:ln>
              <a:noFill/>
              <a:headEnd/>
              <a:tailEnd/>
            </a:ln>
          </p:spPr>
          <p:style>
            <a:lnRef idx="1">
              <a:schemeClr val="accent2"/>
            </a:lnRef>
            <a:fillRef idx="2">
              <a:schemeClr val="accent2"/>
            </a:fillRef>
            <a:effectRef idx="1">
              <a:schemeClr val="accent2"/>
            </a:effectRef>
            <a:fontRef idx="minor">
              <a:schemeClr val="dk1"/>
            </a:fontRef>
          </p:style>
          <p:txBody>
            <a:bodyPr wrap="none">
              <a:noAutofit/>
            </a:bodyPr>
            <a:lstStyle/>
            <a:p>
              <a:pPr>
                <a:defRPr/>
              </a:pPr>
              <a:r>
                <a:rPr lang="ja-JP" altLang="en-US" sz="1200" dirty="0" smtClean="0"/>
                <a:t>出資</a:t>
              </a:r>
              <a:endParaRPr lang="ja-JP" altLang="en-US" sz="1200" dirty="0"/>
            </a:p>
          </p:txBody>
        </p:sp>
      </p:grpSp>
      <p:grpSp>
        <p:nvGrpSpPr>
          <p:cNvPr id="32" name="グループ化 31"/>
          <p:cNvGrpSpPr/>
          <p:nvPr/>
        </p:nvGrpSpPr>
        <p:grpSpPr>
          <a:xfrm>
            <a:off x="1414219" y="6804635"/>
            <a:ext cx="447374" cy="468327"/>
            <a:chOff x="4409216" y="2636912"/>
            <a:chExt cx="847368" cy="811164"/>
          </a:xfrm>
          <a:solidFill>
            <a:schemeClr val="bg1">
              <a:lumMod val="95000"/>
            </a:schemeClr>
          </a:solidFill>
        </p:grpSpPr>
        <p:sp>
          <p:nvSpPr>
            <p:cNvPr id="33" name="右矢印 15"/>
            <p:cNvSpPr>
              <a:spLocks noChangeArrowheads="1"/>
            </p:cNvSpPr>
            <p:nvPr/>
          </p:nvSpPr>
          <p:spPr bwMode="auto">
            <a:xfrm>
              <a:off x="4464496" y="2636912"/>
              <a:ext cx="792088" cy="811164"/>
            </a:xfrm>
            <a:prstGeom prst="rightArrow">
              <a:avLst>
                <a:gd name="adj1" fmla="val 50000"/>
                <a:gd name="adj2" fmla="val 49950"/>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noAutofit/>
            </a:bodyPr>
            <a:lstStyle/>
            <a:p>
              <a:pPr marL="174625" indent="-174625">
                <a:buFontTx/>
                <a:buBlip>
                  <a:blip r:embed="rId2"/>
                </a:buBlip>
              </a:pPr>
              <a:endParaRPr lang="ja-JP" altLang="en-US" sz="1000">
                <a:solidFill>
                  <a:srgbClr val="000000"/>
                </a:solidFill>
              </a:endParaRPr>
            </a:p>
          </p:txBody>
        </p:sp>
        <p:sp>
          <p:nvSpPr>
            <p:cNvPr id="34" name="Text Box 12"/>
            <p:cNvSpPr txBox="1">
              <a:spLocks noChangeArrowheads="1"/>
            </p:cNvSpPr>
            <p:nvPr/>
          </p:nvSpPr>
          <p:spPr bwMode="auto">
            <a:xfrm>
              <a:off x="4409216" y="2829296"/>
              <a:ext cx="717488" cy="479775"/>
            </a:xfrm>
            <a:prstGeom prst="rect">
              <a:avLst/>
            </a:prstGeom>
            <a:noFill/>
            <a:ln>
              <a:noFill/>
              <a:headEnd/>
              <a:tailEnd/>
            </a:ln>
          </p:spPr>
          <p:style>
            <a:lnRef idx="1">
              <a:schemeClr val="accent5"/>
            </a:lnRef>
            <a:fillRef idx="2">
              <a:schemeClr val="accent5"/>
            </a:fillRef>
            <a:effectRef idx="1">
              <a:schemeClr val="accent5"/>
            </a:effectRef>
            <a:fontRef idx="minor">
              <a:schemeClr val="dk1"/>
            </a:fontRef>
          </p:style>
          <p:txBody>
            <a:bodyPr wrap="none">
              <a:noAutofit/>
            </a:bodyPr>
            <a:lstStyle/>
            <a:p>
              <a:pPr>
                <a:defRPr/>
              </a:pPr>
              <a:r>
                <a:rPr lang="ja-JP" altLang="en-US" sz="1200" dirty="0" smtClean="0"/>
                <a:t>出資</a:t>
              </a:r>
              <a:endParaRPr lang="ja-JP" altLang="en-US" sz="1200" dirty="0"/>
            </a:p>
          </p:txBody>
        </p:sp>
      </p:grpSp>
      <p:grpSp>
        <p:nvGrpSpPr>
          <p:cNvPr id="35" name="グループ化 34"/>
          <p:cNvGrpSpPr/>
          <p:nvPr/>
        </p:nvGrpSpPr>
        <p:grpSpPr>
          <a:xfrm>
            <a:off x="1398109" y="8093427"/>
            <a:ext cx="461024" cy="468327"/>
            <a:chOff x="4387737" y="2636912"/>
            <a:chExt cx="815007" cy="811164"/>
          </a:xfrm>
        </p:grpSpPr>
        <p:sp>
          <p:nvSpPr>
            <p:cNvPr id="36" name="右矢印 15"/>
            <p:cNvSpPr>
              <a:spLocks noChangeArrowheads="1"/>
            </p:cNvSpPr>
            <p:nvPr/>
          </p:nvSpPr>
          <p:spPr bwMode="auto">
            <a:xfrm>
              <a:off x="4448947" y="2636912"/>
              <a:ext cx="753797" cy="811164"/>
            </a:xfrm>
            <a:prstGeom prst="rightArrow">
              <a:avLst>
                <a:gd name="adj1" fmla="val 50000"/>
                <a:gd name="adj2" fmla="val 49950"/>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noAutofit/>
            </a:bodyPr>
            <a:lstStyle/>
            <a:p>
              <a:pPr marL="174625" indent="-174625">
                <a:buFontTx/>
                <a:buBlip>
                  <a:blip r:embed="rId2"/>
                </a:buBlip>
              </a:pPr>
              <a:endParaRPr lang="ja-JP" altLang="en-US" sz="1000">
                <a:solidFill>
                  <a:srgbClr val="000000"/>
                </a:solidFill>
              </a:endParaRPr>
            </a:p>
          </p:txBody>
        </p:sp>
        <p:sp>
          <p:nvSpPr>
            <p:cNvPr id="37" name="Text Box 12"/>
            <p:cNvSpPr txBox="1">
              <a:spLocks noChangeArrowheads="1"/>
            </p:cNvSpPr>
            <p:nvPr/>
          </p:nvSpPr>
          <p:spPr bwMode="auto">
            <a:xfrm>
              <a:off x="4387737" y="2829296"/>
              <a:ext cx="669654" cy="479775"/>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wrap="none">
              <a:noAutofit/>
            </a:bodyPr>
            <a:lstStyle/>
            <a:p>
              <a:pPr>
                <a:defRPr/>
              </a:pPr>
              <a:r>
                <a:rPr lang="ja-JP" altLang="en-US" sz="1200" dirty="0" smtClean="0"/>
                <a:t>出資</a:t>
              </a:r>
              <a:endParaRPr lang="ja-JP" altLang="en-US" sz="1200" dirty="0"/>
            </a:p>
          </p:txBody>
        </p:sp>
      </p:grpSp>
      <p:grpSp>
        <p:nvGrpSpPr>
          <p:cNvPr id="38" name="グループ化 37"/>
          <p:cNvGrpSpPr/>
          <p:nvPr/>
        </p:nvGrpSpPr>
        <p:grpSpPr>
          <a:xfrm>
            <a:off x="4637161" y="7428243"/>
            <a:ext cx="776635" cy="557773"/>
            <a:chOff x="7257256" y="2204864"/>
            <a:chExt cx="1412428" cy="966089"/>
          </a:xfrm>
        </p:grpSpPr>
        <p:sp>
          <p:nvSpPr>
            <p:cNvPr id="39" name="右矢印 15"/>
            <p:cNvSpPr>
              <a:spLocks noChangeArrowheads="1"/>
            </p:cNvSpPr>
            <p:nvPr/>
          </p:nvSpPr>
          <p:spPr bwMode="auto">
            <a:xfrm>
              <a:off x="7257256" y="2204864"/>
              <a:ext cx="1412428" cy="811164"/>
            </a:xfrm>
            <a:prstGeom prst="rightArrow">
              <a:avLst>
                <a:gd name="adj1" fmla="val 50000"/>
                <a:gd name="adj2" fmla="val 49950"/>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noAutofit/>
            </a:bodyPr>
            <a:lstStyle/>
            <a:p>
              <a:pPr marL="174625" indent="-174625">
                <a:buFontTx/>
                <a:buBlip>
                  <a:blip r:embed="rId2"/>
                </a:buBlip>
              </a:pPr>
              <a:endParaRPr lang="ja-JP" altLang="en-US" sz="1000">
                <a:solidFill>
                  <a:srgbClr val="000000"/>
                </a:solidFill>
              </a:endParaRPr>
            </a:p>
          </p:txBody>
        </p:sp>
        <p:sp>
          <p:nvSpPr>
            <p:cNvPr id="40" name="Text Box 12"/>
            <p:cNvSpPr txBox="1">
              <a:spLocks noChangeArrowheads="1"/>
            </p:cNvSpPr>
            <p:nvPr/>
          </p:nvSpPr>
          <p:spPr bwMode="auto">
            <a:xfrm>
              <a:off x="7473280" y="2420887"/>
              <a:ext cx="720080" cy="750066"/>
            </a:xfrm>
            <a:prstGeom prst="rect">
              <a:avLst/>
            </a:prstGeom>
            <a:noFill/>
            <a:ln>
              <a:noFill/>
              <a:headEnd/>
              <a:tailEnd/>
            </a:ln>
          </p:spPr>
          <p:style>
            <a:lnRef idx="1">
              <a:schemeClr val="accent6"/>
            </a:lnRef>
            <a:fillRef idx="2">
              <a:schemeClr val="accent6"/>
            </a:fillRef>
            <a:effectRef idx="1">
              <a:schemeClr val="accent6"/>
            </a:effectRef>
            <a:fontRef idx="minor">
              <a:schemeClr val="dk1"/>
            </a:fontRef>
          </p:style>
          <p:txBody>
            <a:bodyPr wrap="none">
              <a:noAutofit/>
            </a:bodyPr>
            <a:lstStyle/>
            <a:p>
              <a:pPr>
                <a:defRPr/>
              </a:pPr>
              <a:r>
                <a:rPr lang="ja-JP" altLang="en-US" sz="1200" dirty="0" smtClean="0"/>
                <a:t>出資</a:t>
              </a:r>
              <a:endParaRPr lang="ja-JP" altLang="en-US" sz="1200" dirty="0"/>
            </a:p>
          </p:txBody>
        </p:sp>
      </p:grpSp>
      <p:grpSp>
        <p:nvGrpSpPr>
          <p:cNvPr id="41" name="グループ化 40"/>
          <p:cNvGrpSpPr/>
          <p:nvPr/>
        </p:nvGrpSpPr>
        <p:grpSpPr>
          <a:xfrm>
            <a:off x="4582569" y="7968704"/>
            <a:ext cx="806883" cy="468327"/>
            <a:chOff x="4383444" y="2636912"/>
            <a:chExt cx="968163" cy="811164"/>
          </a:xfrm>
          <a:gradFill>
            <a:gsLst>
              <a:gs pos="0">
                <a:srgbClr val="FFFFFF"/>
              </a:gs>
              <a:gs pos="7001">
                <a:srgbClr val="E6E6E6"/>
              </a:gs>
              <a:gs pos="32001">
                <a:srgbClr val="7D8496"/>
              </a:gs>
              <a:gs pos="47000">
                <a:srgbClr val="E6E6E6"/>
              </a:gs>
              <a:gs pos="85001">
                <a:srgbClr val="7D8496"/>
              </a:gs>
              <a:gs pos="100000">
                <a:srgbClr val="E6E6E6"/>
              </a:gs>
            </a:gsLst>
            <a:lin ang="12600000" scaled="0"/>
          </a:gradFill>
        </p:grpSpPr>
        <p:sp>
          <p:nvSpPr>
            <p:cNvPr id="42" name="右矢印 15"/>
            <p:cNvSpPr>
              <a:spLocks noChangeArrowheads="1"/>
            </p:cNvSpPr>
            <p:nvPr/>
          </p:nvSpPr>
          <p:spPr bwMode="auto">
            <a:xfrm>
              <a:off x="4464501" y="2636912"/>
              <a:ext cx="887106" cy="811164"/>
            </a:xfrm>
            <a:prstGeom prst="rightArrow">
              <a:avLst>
                <a:gd name="adj1" fmla="val 50000"/>
                <a:gd name="adj2" fmla="val 49950"/>
              </a:avLst>
            </a:prstGeom>
            <a:ln>
              <a:headEnd/>
              <a:tailEnd/>
            </a:ln>
          </p:spPr>
          <p:style>
            <a:lnRef idx="1">
              <a:schemeClr val="accent6"/>
            </a:lnRef>
            <a:fillRef idx="2">
              <a:schemeClr val="accent6"/>
            </a:fillRef>
            <a:effectRef idx="1">
              <a:schemeClr val="accent6"/>
            </a:effectRef>
            <a:fontRef idx="minor">
              <a:schemeClr val="dk1"/>
            </a:fontRef>
          </p:style>
          <p:txBody>
            <a:bodyPr anchor="ctr"/>
            <a:lstStyle/>
            <a:p>
              <a:pPr marL="174625" indent="-174625">
                <a:buFontTx/>
                <a:buBlip>
                  <a:blip r:embed="rId2"/>
                </a:buBlip>
              </a:pPr>
              <a:endParaRPr lang="ja-JP" altLang="en-US" sz="1000">
                <a:solidFill>
                  <a:srgbClr val="000000"/>
                </a:solidFill>
              </a:endParaRPr>
            </a:p>
          </p:txBody>
        </p:sp>
        <p:sp>
          <p:nvSpPr>
            <p:cNvPr id="43" name="Text Box 12"/>
            <p:cNvSpPr txBox="1">
              <a:spLocks noChangeArrowheads="1"/>
            </p:cNvSpPr>
            <p:nvPr/>
          </p:nvSpPr>
          <p:spPr bwMode="auto">
            <a:xfrm>
              <a:off x="4383444" y="2829296"/>
              <a:ext cx="885507" cy="450039"/>
            </a:xfrm>
            <a:prstGeom prst="rect">
              <a:avLst/>
            </a:prstGeom>
            <a:noFill/>
            <a:ln>
              <a:noFill/>
              <a:headEnd/>
              <a:tailEnd/>
            </a:ln>
          </p:spPr>
          <p:style>
            <a:lnRef idx="1">
              <a:schemeClr val="accent6"/>
            </a:lnRef>
            <a:fillRef idx="2">
              <a:schemeClr val="accent6"/>
            </a:fillRef>
            <a:effectRef idx="1">
              <a:schemeClr val="accent6"/>
            </a:effectRef>
            <a:fontRef idx="minor">
              <a:schemeClr val="dk1"/>
            </a:fontRef>
          </p:style>
          <p:txBody>
            <a:bodyPr wrap="none">
              <a:spAutoFit/>
            </a:bodyPr>
            <a:lstStyle/>
            <a:p>
              <a:pPr>
                <a:defRPr/>
              </a:pPr>
              <a:r>
                <a:rPr lang="ja-JP" altLang="en-US" sz="1200" b="1" dirty="0" smtClean="0"/>
                <a:t>ハンズオン</a:t>
              </a:r>
              <a:endParaRPr lang="ja-JP" altLang="en-US" sz="1200" b="1" dirty="0"/>
            </a:p>
          </p:txBody>
        </p:sp>
      </p:grpSp>
      <p:sp>
        <p:nvSpPr>
          <p:cNvPr id="44" name="角丸四角形 43"/>
          <p:cNvSpPr/>
          <p:nvPr/>
        </p:nvSpPr>
        <p:spPr>
          <a:xfrm>
            <a:off x="4597567" y="7386669"/>
            <a:ext cx="831478" cy="1122496"/>
          </a:xfrm>
          <a:prstGeom prst="roundRect">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45" name="テキスト ボックス 44"/>
          <p:cNvSpPr txBox="1"/>
          <p:nvPr/>
        </p:nvSpPr>
        <p:spPr>
          <a:xfrm>
            <a:off x="4003654" y="6846207"/>
            <a:ext cx="278230" cy="433052"/>
          </a:xfrm>
          <a:prstGeom prst="rect">
            <a:avLst/>
          </a:prstGeom>
          <a:noFill/>
        </p:spPr>
        <p:txBody>
          <a:bodyPr wrap="none" rtlCol="0">
            <a:spAutoFit/>
          </a:bodyPr>
          <a:lstStyle/>
          <a:p>
            <a:r>
              <a:rPr kumimoji="1" lang="ja-JP" altLang="en-US" sz="1200" dirty="0" smtClean="0"/>
              <a:t>出</a:t>
            </a:r>
            <a:endParaRPr kumimoji="1" lang="en-US" altLang="ja-JP" sz="1200" dirty="0" smtClean="0"/>
          </a:p>
          <a:p>
            <a:r>
              <a:rPr kumimoji="1" lang="ja-JP" altLang="en-US" sz="1200" dirty="0" smtClean="0"/>
              <a:t>資</a:t>
            </a:r>
            <a:endParaRPr kumimoji="1" lang="ja-JP" altLang="en-US" sz="1200" dirty="0"/>
          </a:p>
        </p:txBody>
      </p:sp>
      <p:sp>
        <p:nvSpPr>
          <p:cNvPr id="46" name="テキスト ボックス 45"/>
          <p:cNvSpPr txBox="1"/>
          <p:nvPr/>
        </p:nvSpPr>
        <p:spPr>
          <a:xfrm>
            <a:off x="4653136" y="2068686"/>
            <a:ext cx="2159566" cy="307777"/>
          </a:xfrm>
          <a:prstGeom prst="rect">
            <a:avLst/>
          </a:prstGeom>
          <a:noFill/>
        </p:spPr>
        <p:txBody>
          <a:bodyPr wrap="none" rtlCol="0">
            <a:spAutoFit/>
          </a:bodyPr>
          <a:lstStyle/>
          <a:p>
            <a:r>
              <a:rPr kumimoji="1" lang="en-US" altLang="ja-JP" sz="1400" dirty="0" smtClean="0">
                <a:latin typeface="HG丸ｺﾞｼｯｸM-PRO" pitchFamily="50" charset="-128"/>
                <a:ea typeface="HG丸ｺﾞｼｯｸM-PRO" pitchFamily="50" charset="-128"/>
              </a:rPr>
              <a:t>〔</a:t>
            </a:r>
            <a:r>
              <a:rPr kumimoji="1" lang="ja-JP" altLang="en-US" sz="1400" dirty="0" smtClean="0">
                <a:latin typeface="HG丸ｺﾞｼｯｸM-PRO" pitchFamily="50" charset="-128"/>
                <a:ea typeface="HG丸ｺﾞｼｯｸM-PRO" pitchFamily="50" charset="-128"/>
              </a:rPr>
              <a:t>　</a:t>
            </a:r>
            <a:r>
              <a:rPr kumimoji="1" lang="en-US" altLang="ja-JP" sz="1400" dirty="0" smtClean="0">
                <a:latin typeface="HG丸ｺﾞｼｯｸM-PRO" pitchFamily="50" charset="-128"/>
                <a:ea typeface="HG丸ｺﾞｼｯｸM-PRO" pitchFamily="50" charset="-128"/>
              </a:rPr>
              <a:t>〕</a:t>
            </a:r>
            <a:r>
              <a:rPr kumimoji="1" lang="ja-JP" altLang="en-US" sz="1400" dirty="0" smtClean="0">
                <a:latin typeface="HG丸ｺﾞｼｯｸM-PRO" pitchFamily="50" charset="-128"/>
                <a:ea typeface="HG丸ｺﾞｼｯｸM-PRO" pitchFamily="50" charset="-128"/>
              </a:rPr>
              <a:t>内は前年度予算額</a:t>
            </a:r>
            <a:endParaRPr kumimoji="1" lang="ja-JP" altLang="en-US" sz="1400" dirty="0">
              <a:latin typeface="HG丸ｺﾞｼｯｸM-PRO" pitchFamily="50" charset="-128"/>
              <a:ea typeface="HG丸ｺﾞｼｯｸM-PRO" pitchFamily="50"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243408" y="1278340"/>
            <a:ext cx="7101408" cy="2554545"/>
          </a:xfrm>
          <a:prstGeom prst="rect">
            <a:avLst/>
          </a:prstGeom>
          <a:noFill/>
        </p:spPr>
        <p:txBody>
          <a:bodyPr wrap="square" rtlCol="0">
            <a:normAutofit/>
          </a:bodyPr>
          <a:lstStyle/>
          <a:p>
            <a:r>
              <a:rPr lang="ja-JP" altLang="en-US" sz="1600" dirty="0" smtClean="0">
                <a:latin typeface="HG丸ｺﾞｼｯｸM-PRO" pitchFamily="50" charset="-128"/>
                <a:ea typeface="HG丸ｺﾞｼｯｸM-PRO" pitchFamily="50" charset="-128"/>
              </a:rPr>
              <a:t>　　　未来を切り拓く６次産業創出対策として、以下について取り組</a:t>
            </a:r>
            <a:r>
              <a:rPr lang="ja-JP" altLang="en-US" sz="1600" dirty="0" err="1" smtClean="0">
                <a:latin typeface="HG丸ｺﾞｼｯｸM-PRO" pitchFamily="50" charset="-128"/>
                <a:ea typeface="HG丸ｺﾞｼｯｸM-PRO" pitchFamily="50" charset="-128"/>
              </a:rPr>
              <a:t>みま</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す。また、「女性起業家枠」を１０％程度設定します。　</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①　地域における農林漁業者等へのサポート体制強化</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６次産業化に取り組む農林漁業者等の経営革新を支援するため、</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戦略的かつ総合的な助言・サポートを行う６次産業化プランナー等</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を</a:t>
            </a:r>
            <a:r>
              <a:rPr lang="en-US" altLang="ja-JP" sz="1600" dirty="0" smtClean="0">
                <a:latin typeface="HG丸ｺﾞｼｯｸM-PRO" pitchFamily="50" charset="-128"/>
                <a:ea typeface="HG丸ｺﾞｼｯｸM-PRO" pitchFamily="50" charset="-128"/>
              </a:rPr>
              <a:t>300</a:t>
            </a:r>
            <a:r>
              <a:rPr lang="ja-JP" altLang="en-US" sz="1600" dirty="0" smtClean="0">
                <a:latin typeface="HG丸ｺﾞｼｯｸM-PRO" pitchFamily="50" charset="-128"/>
                <a:ea typeface="HG丸ｺﾞｼｯｸM-PRO" pitchFamily="50" charset="-128"/>
              </a:rPr>
              <a:t>人規模から５</a:t>
            </a:r>
            <a:r>
              <a:rPr lang="en-US" altLang="ja-JP" sz="1600" dirty="0" smtClean="0">
                <a:latin typeface="HG丸ｺﾞｼｯｸM-PRO" pitchFamily="50" charset="-128"/>
                <a:ea typeface="HG丸ｺﾞｼｯｸM-PRO" pitchFamily="50" charset="-128"/>
              </a:rPr>
              <a:t>00</a:t>
            </a:r>
            <a:r>
              <a:rPr lang="ja-JP" altLang="en-US" sz="1600" dirty="0" smtClean="0">
                <a:latin typeface="HG丸ｺﾞｼｯｸM-PRO" pitchFamily="50" charset="-128"/>
                <a:ea typeface="HG丸ｺﾞｼｯｸM-PRO" pitchFamily="50" charset="-128"/>
              </a:rPr>
              <a:t>人規模に増員するとともに、新商品開発や</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販路開拓等の取り組みを支援します。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６次産業化総合推進事業　２０</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１６</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億円　　</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②　加工・販売施設整備関連予算の抜本見直し</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endParaRPr lang="en-US" altLang="ja-JP" sz="1600" dirty="0" smtClean="0">
              <a:latin typeface="HG丸ｺﾞｼｯｸM-PRO" pitchFamily="50" charset="-128"/>
              <a:ea typeface="HG丸ｺﾞｼｯｸM-PRO" pitchFamily="50" charset="-128"/>
            </a:endParaRPr>
          </a:p>
        </p:txBody>
      </p:sp>
      <p:sp>
        <p:nvSpPr>
          <p:cNvPr id="7" name="テキスト ボックス 6"/>
          <p:cNvSpPr txBox="1"/>
          <p:nvPr/>
        </p:nvSpPr>
        <p:spPr>
          <a:xfrm>
            <a:off x="60879" y="864295"/>
            <a:ext cx="4664265" cy="369332"/>
          </a:xfrm>
          <a:prstGeom prst="rect">
            <a:avLst/>
          </a:prstGeom>
          <a:gradFill>
            <a:gsLst>
              <a:gs pos="0">
                <a:srgbClr val="00CCFF"/>
              </a:gs>
              <a:gs pos="65000">
                <a:schemeClr val="bg1"/>
              </a:gs>
              <a:gs pos="50000">
                <a:schemeClr val="bg1"/>
              </a:gs>
              <a:gs pos="35000">
                <a:schemeClr val="bg1"/>
              </a:gs>
              <a:gs pos="100000">
                <a:srgbClr val="00CCFF"/>
              </a:gs>
            </a:gsLst>
            <a:lin ang="5400000" scaled="0"/>
          </a:gradFill>
          <a:ln>
            <a:solidFill>
              <a:schemeClr val="tx1"/>
            </a:solidFill>
          </a:ln>
        </p:spPr>
        <p:txBody>
          <a:bodyPr wrap="square" rtlCol="0">
            <a:spAutoFit/>
          </a:bodyPr>
          <a:lstStyle/>
          <a:p>
            <a:r>
              <a:rPr lang="ja-JP" altLang="en-US" b="1" dirty="0" smtClean="0">
                <a:solidFill>
                  <a:srgbClr val="0033CC"/>
                </a:solidFill>
                <a:latin typeface="+mj-ea"/>
              </a:rPr>
              <a:t>（２）農山漁村の６次産業の推進</a:t>
            </a:r>
            <a:endParaRPr lang="ja-JP" altLang="en-US" b="1" dirty="0">
              <a:solidFill>
                <a:srgbClr val="0033CC"/>
              </a:solidFill>
              <a:latin typeface="+mj-ea"/>
            </a:endParaRPr>
          </a:p>
        </p:txBody>
      </p:sp>
      <p:sp>
        <p:nvSpPr>
          <p:cNvPr id="8" name="テキスト ボックス 7"/>
          <p:cNvSpPr txBox="1"/>
          <p:nvPr/>
        </p:nvSpPr>
        <p:spPr>
          <a:xfrm>
            <a:off x="116632" y="6984975"/>
            <a:ext cx="6741368" cy="2062103"/>
          </a:xfrm>
          <a:prstGeom prst="rect">
            <a:avLst/>
          </a:prstGeom>
          <a:noFill/>
        </p:spPr>
        <p:txBody>
          <a:bodyPr wrap="square" rtlCol="0">
            <a:spAutoFit/>
          </a:bodyPr>
          <a:lstStyle/>
          <a:p>
            <a:r>
              <a:rPr lang="ja-JP" altLang="en-US" sz="1600" dirty="0" smtClean="0">
                <a:latin typeface="HG丸ｺﾞｼｯｸM-PRO" pitchFamily="50" charset="-128"/>
                <a:ea typeface="HG丸ｺﾞｼｯｸM-PRO" pitchFamily="50" charset="-128"/>
              </a:rPr>
              <a:t>　東京電力福島第一原発の事故を契機として、再生可能エネルギーによる自立・分散型のエネルギー供給システムの実現を図ることが喫緊の課題となっています。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このため、農山漁村における再生可能エネルギーの具体的な導入可能性調査の実施及び農林漁業者等の参加を得た再生可能エネルギー発電事業の実施に向けた地域調整の円滑化等への支援（ソフト事業）や活用モデルの構築に必要な施設整備（ハード事業）への支援を行います。</a:t>
            </a:r>
            <a:endParaRPr lang="en-US" altLang="ja-JP" sz="1600" dirty="0" smtClean="0">
              <a:latin typeface="HG丸ｺﾞｼｯｸM-PRO" pitchFamily="50" charset="-128"/>
              <a:ea typeface="HG丸ｺﾞｼｯｸM-PRO" pitchFamily="50" charset="-128"/>
            </a:endParaRPr>
          </a:p>
          <a:p>
            <a:pPr algn="r"/>
            <a:r>
              <a:rPr lang="ja-JP" altLang="en-US" sz="1600" dirty="0" smtClean="0">
                <a:latin typeface="HG丸ｺﾞｼｯｸM-PRO" pitchFamily="50" charset="-128"/>
                <a:ea typeface="HG丸ｺﾞｼｯｸM-PRO" pitchFamily="50" charset="-128"/>
              </a:rPr>
              <a:t>農山漁村再生可能エネルギー供給モデル早期</a:t>
            </a:r>
            <a:r>
              <a:rPr lang="ja-JP" altLang="en-US" sz="1600" smtClean="0">
                <a:latin typeface="HG丸ｺﾞｼｯｸM-PRO" pitchFamily="50" charset="-128"/>
                <a:ea typeface="HG丸ｺﾞｼｯｸM-PRO" pitchFamily="50" charset="-128"/>
              </a:rPr>
              <a:t>確立事業　１９</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０</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億円</a:t>
            </a:r>
            <a:endParaRPr lang="en-US" altLang="ja-JP" sz="1600" dirty="0" smtClean="0">
              <a:latin typeface="HG丸ｺﾞｼｯｸM-PRO" pitchFamily="50" charset="-128"/>
              <a:ea typeface="HG丸ｺﾞｼｯｸM-PRO" pitchFamily="50" charset="-128"/>
            </a:endParaRPr>
          </a:p>
        </p:txBody>
      </p:sp>
      <p:sp>
        <p:nvSpPr>
          <p:cNvPr id="9" name="テキスト ボックス 8"/>
          <p:cNvSpPr txBox="1"/>
          <p:nvPr/>
        </p:nvSpPr>
        <p:spPr>
          <a:xfrm>
            <a:off x="60879" y="6570930"/>
            <a:ext cx="5572985" cy="369332"/>
          </a:xfrm>
          <a:prstGeom prst="rect">
            <a:avLst/>
          </a:prstGeom>
          <a:gradFill>
            <a:gsLst>
              <a:gs pos="0">
                <a:srgbClr val="00CCFF"/>
              </a:gs>
              <a:gs pos="65000">
                <a:schemeClr val="bg1"/>
              </a:gs>
              <a:gs pos="50000">
                <a:schemeClr val="bg1"/>
              </a:gs>
              <a:gs pos="35000">
                <a:schemeClr val="bg1"/>
              </a:gs>
              <a:gs pos="100000">
                <a:srgbClr val="00CCFF"/>
              </a:gs>
            </a:gsLst>
            <a:lin ang="5400000" scaled="0"/>
          </a:gradFill>
          <a:ln>
            <a:solidFill>
              <a:schemeClr val="tx1"/>
            </a:solidFill>
          </a:ln>
        </p:spPr>
        <p:txBody>
          <a:bodyPr wrap="square" rtlCol="0">
            <a:spAutoFit/>
          </a:bodyPr>
          <a:lstStyle/>
          <a:p>
            <a:r>
              <a:rPr lang="ja-JP" altLang="en-US" b="1" dirty="0" smtClean="0">
                <a:solidFill>
                  <a:srgbClr val="0033CC"/>
                </a:solidFill>
                <a:latin typeface="+mj-ea"/>
              </a:rPr>
              <a:t>（３）農山漁村における再生可能エネルギーの導入促進</a:t>
            </a:r>
            <a:endParaRPr lang="ja-JP" altLang="en-US" b="1" dirty="0">
              <a:solidFill>
                <a:srgbClr val="0033CC"/>
              </a:solidFill>
              <a:latin typeface="+mj-ea"/>
            </a:endParaRPr>
          </a:p>
        </p:txBody>
      </p:sp>
      <p:sp>
        <p:nvSpPr>
          <p:cNvPr id="10" name="正方形/長方形 9"/>
          <p:cNvSpPr/>
          <p:nvPr/>
        </p:nvSpPr>
        <p:spPr>
          <a:xfrm>
            <a:off x="836712" y="4680719"/>
            <a:ext cx="5112568" cy="1728192"/>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27993" tIns="63997" rIns="127993" bIns="63997" anchor="ctr"/>
          <a:lstStyle/>
          <a:p>
            <a:pPr marL="177800" indent="-177800" defTabSz="1279930" fontAlgn="auto">
              <a:spcBef>
                <a:spcPts val="0"/>
              </a:spcBef>
              <a:spcAft>
                <a:spcPts val="0"/>
              </a:spcAft>
              <a:defRPr/>
            </a:pPr>
            <a:r>
              <a:rPr lang="ja-JP" altLang="en-US" sz="1200" dirty="0" smtClean="0">
                <a:solidFill>
                  <a:schemeClr val="tx1"/>
                </a:solidFill>
              </a:rPr>
              <a:t>○　６次</a:t>
            </a:r>
            <a:r>
              <a:rPr lang="ja-JP" altLang="en-US" sz="1200" dirty="0">
                <a:solidFill>
                  <a:schemeClr val="tx1"/>
                </a:solidFill>
              </a:rPr>
              <a:t>産業化を進めるためには、加工、流通、マーケティング、経営管理</a:t>
            </a:r>
            <a:r>
              <a:rPr lang="ja-JP" altLang="en-US" sz="1200" dirty="0" smtClean="0">
                <a:solidFill>
                  <a:schemeClr val="tx1"/>
                </a:solidFill>
              </a:rPr>
              <a:t>等</a:t>
            </a:r>
            <a:endParaRPr lang="en-US" altLang="ja-JP" sz="1200" dirty="0" smtClean="0">
              <a:solidFill>
                <a:schemeClr val="tx1"/>
              </a:solidFill>
            </a:endParaRPr>
          </a:p>
          <a:p>
            <a:pPr marL="177800" indent="-177800" defTabSz="1279930" fontAlgn="auto">
              <a:spcBef>
                <a:spcPts val="0"/>
              </a:spcBef>
              <a:spcAft>
                <a:spcPts val="0"/>
              </a:spcAft>
              <a:defRPr/>
            </a:pPr>
            <a:r>
              <a:rPr lang="ja-JP" altLang="en-US" sz="1200" dirty="0" smtClean="0">
                <a:solidFill>
                  <a:schemeClr val="tx1"/>
                </a:solidFill>
              </a:rPr>
              <a:t>　の</a:t>
            </a:r>
            <a:r>
              <a:rPr lang="ja-JP" altLang="en-US" sz="1200" dirty="0">
                <a:solidFill>
                  <a:schemeClr val="tx1"/>
                </a:solidFill>
              </a:rPr>
              <a:t>ノウハウが必要であるが、農林漁業者等は</a:t>
            </a:r>
            <a:r>
              <a:rPr lang="ja-JP" altLang="en-US" sz="1200" dirty="0">
                <a:solidFill>
                  <a:srgbClr val="FF0000"/>
                </a:solidFill>
              </a:rPr>
              <a:t>事業規模や手許資金の</a:t>
            </a:r>
            <a:r>
              <a:rPr lang="ja-JP" altLang="en-US" sz="1200" dirty="0" smtClean="0">
                <a:solidFill>
                  <a:srgbClr val="FF0000"/>
                </a:solidFill>
              </a:rPr>
              <a:t>制約</a:t>
            </a:r>
            <a:endParaRPr lang="en-US" altLang="ja-JP" sz="1200" dirty="0" smtClean="0">
              <a:solidFill>
                <a:srgbClr val="FF0000"/>
              </a:solidFill>
            </a:endParaRPr>
          </a:p>
          <a:p>
            <a:pPr marL="177800" indent="-177800" defTabSz="1279930" fontAlgn="auto">
              <a:spcBef>
                <a:spcPts val="0"/>
              </a:spcBef>
              <a:spcAft>
                <a:spcPts val="0"/>
              </a:spcAft>
              <a:defRPr/>
            </a:pPr>
            <a:r>
              <a:rPr lang="ja-JP" altLang="en-US" sz="1200" dirty="0" smtClean="0">
                <a:solidFill>
                  <a:srgbClr val="FF0000"/>
                </a:solidFill>
              </a:rPr>
              <a:t>　</a:t>
            </a:r>
            <a:r>
              <a:rPr lang="ja-JP" altLang="en-US" sz="1200" dirty="0" smtClean="0">
                <a:solidFill>
                  <a:schemeClr val="tx1"/>
                </a:solidFill>
              </a:rPr>
              <a:t>等</a:t>
            </a:r>
            <a:r>
              <a:rPr lang="ja-JP" altLang="en-US" sz="1200" dirty="0">
                <a:solidFill>
                  <a:schemeClr val="tx1"/>
                </a:solidFill>
              </a:rPr>
              <a:t>から、そのような</a:t>
            </a:r>
            <a:r>
              <a:rPr lang="ja-JP" altLang="en-US" sz="1200" u="sng" dirty="0">
                <a:solidFill>
                  <a:schemeClr val="tx1"/>
                </a:solidFill>
              </a:rPr>
              <a:t>人材を確保することが困難</a:t>
            </a:r>
            <a:r>
              <a:rPr lang="ja-JP" altLang="en-US" sz="1200" dirty="0">
                <a:solidFill>
                  <a:schemeClr val="tx1"/>
                </a:solidFill>
              </a:rPr>
              <a:t>。</a:t>
            </a:r>
            <a:endParaRPr lang="en-US" altLang="ja-JP" sz="1200" dirty="0">
              <a:solidFill>
                <a:schemeClr val="tx1"/>
              </a:solidFill>
            </a:endParaRPr>
          </a:p>
          <a:p>
            <a:pPr defTabSz="1279930" fontAlgn="auto">
              <a:spcBef>
                <a:spcPts val="0"/>
              </a:spcBef>
              <a:spcAft>
                <a:spcPts val="0"/>
              </a:spcAft>
              <a:defRPr/>
            </a:pPr>
            <a:endParaRPr lang="en-US" altLang="ja-JP" sz="1100" dirty="0">
              <a:solidFill>
                <a:schemeClr val="tx1"/>
              </a:solidFill>
            </a:endParaRPr>
          </a:p>
          <a:p>
            <a:pPr defTabSz="1279930" fontAlgn="auto">
              <a:spcBef>
                <a:spcPts val="0"/>
              </a:spcBef>
              <a:spcAft>
                <a:spcPts val="0"/>
              </a:spcAft>
              <a:defRPr/>
            </a:pPr>
            <a:r>
              <a:rPr lang="ja-JP" altLang="en-US" sz="1100" dirty="0" smtClean="0">
                <a:solidFill>
                  <a:schemeClr val="tx1"/>
                </a:solidFill>
              </a:rPr>
              <a:t>　　　（</a:t>
            </a:r>
            <a:r>
              <a:rPr lang="ja-JP" altLang="en-US" sz="1100" dirty="0">
                <a:solidFill>
                  <a:schemeClr val="tx1"/>
                </a:solidFill>
              </a:rPr>
              <a:t>現預金平均）</a:t>
            </a:r>
            <a:endParaRPr lang="en-US" altLang="ja-JP" sz="1100" dirty="0">
              <a:solidFill>
                <a:schemeClr val="tx1"/>
              </a:solidFill>
            </a:endParaRPr>
          </a:p>
          <a:p>
            <a:pPr defTabSz="1279930" fontAlgn="auto">
              <a:spcBef>
                <a:spcPts val="0"/>
              </a:spcBef>
              <a:spcAft>
                <a:spcPts val="0"/>
              </a:spcAft>
              <a:defRPr/>
            </a:pPr>
            <a:r>
              <a:rPr lang="ja-JP" altLang="en-US" sz="1100" dirty="0">
                <a:solidFill>
                  <a:schemeClr val="tx1"/>
                </a:solidFill>
              </a:rPr>
              <a:t>　</a:t>
            </a:r>
            <a:r>
              <a:rPr lang="ja-JP" altLang="en-US" sz="1100" dirty="0" smtClean="0">
                <a:solidFill>
                  <a:schemeClr val="tx1"/>
                </a:solidFill>
              </a:rPr>
              <a:t>　　　農林業</a:t>
            </a:r>
            <a:r>
              <a:rPr lang="ja-JP" altLang="en-US" sz="1100" dirty="0">
                <a:solidFill>
                  <a:schemeClr val="tx1"/>
                </a:solidFill>
              </a:rPr>
              <a:t>：</a:t>
            </a:r>
            <a:r>
              <a:rPr lang="en-US" altLang="ja-JP" sz="1100" dirty="0">
                <a:solidFill>
                  <a:schemeClr val="tx1"/>
                </a:solidFill>
              </a:rPr>
              <a:t>15</a:t>
            </a:r>
            <a:r>
              <a:rPr lang="ja-JP" altLang="en-US" sz="1100" dirty="0">
                <a:solidFill>
                  <a:schemeClr val="tx1"/>
                </a:solidFill>
              </a:rPr>
              <a:t>百万円</a:t>
            </a:r>
            <a:endParaRPr lang="en-US" altLang="ja-JP" sz="1100" dirty="0">
              <a:solidFill>
                <a:schemeClr val="tx1"/>
              </a:solidFill>
            </a:endParaRPr>
          </a:p>
          <a:p>
            <a:pPr defTabSz="1279930" fontAlgn="auto">
              <a:spcBef>
                <a:spcPts val="0"/>
              </a:spcBef>
              <a:spcAft>
                <a:spcPts val="0"/>
              </a:spcAft>
              <a:defRPr/>
            </a:pPr>
            <a:r>
              <a:rPr lang="ja-JP" altLang="en-US" sz="1100" dirty="0">
                <a:solidFill>
                  <a:schemeClr val="tx1"/>
                </a:solidFill>
              </a:rPr>
              <a:t>　</a:t>
            </a:r>
            <a:r>
              <a:rPr lang="ja-JP" altLang="en-US" sz="1100" dirty="0" smtClean="0">
                <a:solidFill>
                  <a:schemeClr val="tx1"/>
                </a:solidFill>
              </a:rPr>
              <a:t>　　　食料品</a:t>
            </a:r>
            <a:r>
              <a:rPr lang="ja-JP" altLang="en-US" sz="1100" dirty="0">
                <a:solidFill>
                  <a:schemeClr val="tx1"/>
                </a:solidFill>
              </a:rPr>
              <a:t>：</a:t>
            </a:r>
            <a:r>
              <a:rPr lang="en-US" altLang="ja-JP" sz="1100" dirty="0">
                <a:solidFill>
                  <a:schemeClr val="tx1"/>
                </a:solidFill>
              </a:rPr>
              <a:t>73</a:t>
            </a:r>
            <a:r>
              <a:rPr lang="ja-JP" altLang="en-US" sz="1100" dirty="0">
                <a:solidFill>
                  <a:schemeClr val="tx1"/>
                </a:solidFill>
              </a:rPr>
              <a:t>百万円</a:t>
            </a:r>
            <a:endParaRPr lang="en-US" altLang="ja-JP" sz="1100" dirty="0">
              <a:solidFill>
                <a:schemeClr val="tx1"/>
              </a:solidFill>
            </a:endParaRPr>
          </a:p>
          <a:p>
            <a:pPr defTabSz="1279930" fontAlgn="auto">
              <a:spcBef>
                <a:spcPts val="0"/>
              </a:spcBef>
              <a:spcAft>
                <a:spcPts val="0"/>
              </a:spcAft>
              <a:defRPr/>
            </a:pPr>
            <a:r>
              <a:rPr lang="ja-JP" altLang="en-US" sz="1100" dirty="0">
                <a:solidFill>
                  <a:schemeClr val="tx1"/>
                </a:solidFill>
              </a:rPr>
              <a:t>　</a:t>
            </a:r>
            <a:r>
              <a:rPr lang="ja-JP" altLang="en-US" sz="1100" dirty="0" smtClean="0">
                <a:solidFill>
                  <a:schemeClr val="tx1"/>
                </a:solidFill>
              </a:rPr>
              <a:t>　　　全産業</a:t>
            </a:r>
            <a:r>
              <a:rPr lang="ja-JP" altLang="en-US" sz="1100" dirty="0">
                <a:solidFill>
                  <a:schemeClr val="tx1"/>
                </a:solidFill>
              </a:rPr>
              <a:t>：</a:t>
            </a:r>
            <a:r>
              <a:rPr lang="en-US" altLang="ja-JP" sz="1100" dirty="0">
                <a:solidFill>
                  <a:schemeClr val="tx1"/>
                </a:solidFill>
              </a:rPr>
              <a:t>57</a:t>
            </a:r>
            <a:r>
              <a:rPr lang="ja-JP" altLang="en-US" sz="1100" dirty="0">
                <a:solidFill>
                  <a:schemeClr val="tx1"/>
                </a:solidFill>
              </a:rPr>
              <a:t>百万円</a:t>
            </a:r>
            <a:endParaRPr lang="en-US" altLang="ja-JP" sz="1100" dirty="0">
              <a:solidFill>
                <a:schemeClr val="tx1"/>
              </a:solidFill>
            </a:endParaRPr>
          </a:p>
          <a:p>
            <a:pPr defTabSz="1279930" fontAlgn="auto">
              <a:spcBef>
                <a:spcPts val="0"/>
              </a:spcBef>
              <a:spcAft>
                <a:spcPts val="0"/>
              </a:spcAft>
              <a:defRPr/>
            </a:pPr>
            <a:endParaRPr lang="en-US" altLang="ja-JP" sz="900" dirty="0" smtClean="0">
              <a:solidFill>
                <a:schemeClr val="tx1"/>
              </a:solidFill>
            </a:endParaRPr>
          </a:p>
          <a:p>
            <a:pPr defTabSz="1279930" fontAlgn="auto">
              <a:spcBef>
                <a:spcPts val="0"/>
              </a:spcBef>
              <a:spcAft>
                <a:spcPts val="0"/>
              </a:spcAft>
              <a:defRPr/>
            </a:pPr>
            <a:r>
              <a:rPr lang="ja-JP" altLang="en-US" sz="900" dirty="0" smtClean="0">
                <a:solidFill>
                  <a:schemeClr val="tx1"/>
                </a:solidFill>
              </a:rPr>
              <a:t>　　　　財務省</a:t>
            </a:r>
            <a:r>
              <a:rPr lang="ja-JP" altLang="en-US" sz="900" dirty="0">
                <a:solidFill>
                  <a:schemeClr val="tx1"/>
                </a:solidFill>
              </a:rPr>
              <a:t>「法人企業</a:t>
            </a:r>
            <a:r>
              <a:rPr lang="ja-JP" altLang="en-US" sz="900" dirty="0" smtClean="0">
                <a:solidFill>
                  <a:schemeClr val="tx1"/>
                </a:solidFill>
              </a:rPr>
              <a:t>統計」（</a:t>
            </a:r>
            <a:r>
              <a:rPr lang="ja-JP" altLang="en-US" sz="900" dirty="0">
                <a:solidFill>
                  <a:schemeClr val="tx1"/>
                </a:solidFill>
              </a:rPr>
              <a:t>平成</a:t>
            </a:r>
            <a:r>
              <a:rPr lang="en-US" altLang="ja-JP" sz="900" dirty="0">
                <a:solidFill>
                  <a:schemeClr val="tx1"/>
                </a:solidFill>
              </a:rPr>
              <a:t>21</a:t>
            </a:r>
            <a:r>
              <a:rPr lang="ja-JP" altLang="en-US" sz="900" dirty="0">
                <a:solidFill>
                  <a:schemeClr val="tx1"/>
                </a:solidFill>
              </a:rPr>
              <a:t>年度調査）より算出</a:t>
            </a:r>
            <a:endParaRPr lang="en-US" altLang="ja-JP" sz="900" dirty="0">
              <a:solidFill>
                <a:schemeClr val="tx1"/>
              </a:solidFill>
            </a:endParaRPr>
          </a:p>
        </p:txBody>
      </p:sp>
      <p:sp>
        <p:nvSpPr>
          <p:cNvPr id="11" name="テキスト ボックス 10"/>
          <p:cNvSpPr txBox="1"/>
          <p:nvPr/>
        </p:nvSpPr>
        <p:spPr>
          <a:xfrm>
            <a:off x="332656" y="3528591"/>
            <a:ext cx="6525344" cy="1313624"/>
          </a:xfrm>
          <a:prstGeom prst="rect">
            <a:avLst/>
          </a:prstGeom>
          <a:noFill/>
        </p:spPr>
        <p:txBody>
          <a:bodyPr wrap="square" lIns="108000" tIns="36000" rIns="108000" rtlCol="0">
            <a:spAutoFit/>
          </a:bodyPr>
          <a:lstStyle/>
          <a:p>
            <a:r>
              <a:rPr lang="ja-JP" altLang="en-US" sz="1600" dirty="0" smtClean="0">
                <a:latin typeface="HG丸ｺﾞｼｯｸM-PRO" pitchFamily="50" charset="-128"/>
                <a:ea typeface="HG丸ｺﾞｼｯｸM-PRO" pitchFamily="50" charset="-128"/>
              </a:rPr>
              <a:t>　事業のメニュー化及び輸出・観光等に対応した施設整備の追加等</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の見直しを行い、農山漁村の活性化に資する６次産業化を推進する</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ため、農林漁業者等の加工・販売施設整備等を支援します。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６次産業化推進整備事業　２３</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１５</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億円</a:t>
            </a:r>
            <a:endParaRPr lang="en-US" altLang="ja-JP" sz="1600" dirty="0" smtClean="0">
              <a:latin typeface="HG丸ｺﾞｼｯｸM-PRO" pitchFamily="50" charset="-128"/>
              <a:ea typeface="HG丸ｺﾞｼｯｸM-PRO" pitchFamily="50" charset="-128"/>
            </a:endParaRPr>
          </a:p>
          <a:p>
            <a:endParaRPr kumimoji="1" lang="ja-JP" altLang="en-US"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404664" y="5544815"/>
            <a:ext cx="6309320" cy="1323439"/>
          </a:xfrm>
          <a:prstGeom prst="rect">
            <a:avLst/>
          </a:prstGeom>
          <a:noFill/>
        </p:spPr>
        <p:txBody>
          <a:bodyPr wrap="square" rtlCol="0">
            <a:spAutoFit/>
          </a:bodyPr>
          <a:lstStyle/>
          <a:p>
            <a:r>
              <a:rPr lang="ja-JP" altLang="en-US" sz="1600" dirty="0" smtClean="0">
                <a:latin typeface="HG丸ｺﾞｼｯｸM-PRO" pitchFamily="50" charset="-128"/>
                <a:ea typeface="HG丸ｺﾞｼｯｸM-PRO" pitchFamily="50" charset="-128"/>
              </a:rPr>
              <a:t>　農山漁村の豊富な資源と他産業の持つ革新的技術との融合により、農山漁村における新産業を創出するため、技術シーズの事業化可能性を調査するほか、事業化が見込まれる新技術やバイオマスなどの未利用資源高度利用のための実証等の取組を支援し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endParaRPr lang="en-US" altLang="ja-JP" sz="1600" dirty="0" smtClean="0">
              <a:latin typeface="HG丸ｺﾞｼｯｸM-PRO" pitchFamily="50" charset="-128"/>
              <a:ea typeface="HG丸ｺﾞｼｯｸM-PRO" pitchFamily="50" charset="-128"/>
            </a:endParaRPr>
          </a:p>
        </p:txBody>
      </p:sp>
      <p:sp>
        <p:nvSpPr>
          <p:cNvPr id="7" name="テキスト ボックス 6"/>
          <p:cNvSpPr txBox="1"/>
          <p:nvPr/>
        </p:nvSpPr>
        <p:spPr>
          <a:xfrm>
            <a:off x="116632" y="4968751"/>
            <a:ext cx="4664265" cy="369332"/>
          </a:xfrm>
          <a:prstGeom prst="rect">
            <a:avLst/>
          </a:prstGeom>
          <a:gradFill>
            <a:gsLst>
              <a:gs pos="0">
                <a:srgbClr val="00CCFF"/>
              </a:gs>
              <a:gs pos="65000">
                <a:schemeClr val="bg1"/>
              </a:gs>
              <a:gs pos="50000">
                <a:schemeClr val="bg1"/>
              </a:gs>
              <a:gs pos="35000">
                <a:schemeClr val="bg1"/>
              </a:gs>
              <a:gs pos="100000">
                <a:srgbClr val="00CCFF"/>
              </a:gs>
            </a:gsLst>
            <a:lin ang="5400000" scaled="0"/>
          </a:gradFill>
          <a:ln>
            <a:solidFill>
              <a:schemeClr val="tx1"/>
            </a:solidFill>
          </a:ln>
        </p:spPr>
        <p:txBody>
          <a:bodyPr wrap="square" rtlCol="0">
            <a:spAutoFit/>
          </a:bodyPr>
          <a:lstStyle/>
          <a:p>
            <a:r>
              <a:rPr lang="ja-JP" altLang="en-US" b="1" dirty="0" smtClean="0">
                <a:solidFill>
                  <a:srgbClr val="0033CC"/>
                </a:solidFill>
                <a:latin typeface="+mj-ea"/>
              </a:rPr>
              <a:t>（５）新産業創出</a:t>
            </a:r>
            <a:endParaRPr lang="ja-JP" altLang="en-US" b="1" dirty="0">
              <a:solidFill>
                <a:srgbClr val="0033CC"/>
              </a:solidFill>
              <a:latin typeface="+mj-ea"/>
            </a:endParaRPr>
          </a:p>
        </p:txBody>
      </p:sp>
      <p:sp>
        <p:nvSpPr>
          <p:cNvPr id="8" name="テキスト ボックス 7"/>
          <p:cNvSpPr txBox="1"/>
          <p:nvPr/>
        </p:nvSpPr>
        <p:spPr>
          <a:xfrm>
            <a:off x="188640" y="5328791"/>
            <a:ext cx="2736304" cy="584775"/>
          </a:xfrm>
          <a:prstGeom prst="rect">
            <a:avLst/>
          </a:prstGeom>
          <a:noFill/>
        </p:spPr>
        <p:txBody>
          <a:bodyPr wrap="square" rtlCol="0">
            <a:spAutoFit/>
          </a:bodyPr>
          <a:lstStyle/>
          <a:p>
            <a:r>
              <a:rPr lang="ja-JP" altLang="en-US" sz="1600" dirty="0" smtClean="0">
                <a:latin typeface="HG丸ｺﾞｼｯｸM-PRO" pitchFamily="50" charset="-128"/>
                <a:ea typeface="HG丸ｺﾞｼｯｸM-PRO" pitchFamily="50" charset="-128"/>
              </a:rPr>
              <a:t>①　新たな事業の創造</a:t>
            </a:r>
            <a:endParaRPr lang="en-US" altLang="ja-JP" sz="1600" dirty="0" smtClean="0">
              <a:latin typeface="HG丸ｺﾞｼｯｸM-PRO" pitchFamily="50" charset="-128"/>
              <a:ea typeface="HG丸ｺﾞｼｯｸM-PRO" pitchFamily="50" charset="-128"/>
            </a:endParaRPr>
          </a:p>
          <a:p>
            <a:endParaRPr kumimoji="1" lang="ja-JP" altLang="en-US" sz="1600" dirty="0"/>
          </a:p>
        </p:txBody>
      </p:sp>
      <p:sp>
        <p:nvSpPr>
          <p:cNvPr id="9" name="テキスト ボックス 8"/>
          <p:cNvSpPr txBox="1"/>
          <p:nvPr/>
        </p:nvSpPr>
        <p:spPr>
          <a:xfrm>
            <a:off x="188640" y="8209111"/>
            <a:ext cx="5616624" cy="338554"/>
          </a:xfrm>
          <a:prstGeom prst="rect">
            <a:avLst/>
          </a:prstGeom>
          <a:noFill/>
        </p:spPr>
        <p:txBody>
          <a:bodyPr wrap="square" rtlCol="0">
            <a:spAutoFit/>
          </a:bodyPr>
          <a:lstStyle/>
          <a:p>
            <a:r>
              <a:rPr lang="ja-JP" altLang="en-US" sz="1600" dirty="0" smtClean="0">
                <a:latin typeface="HG丸ｺﾞｼｯｸM-PRO" pitchFamily="50" charset="-128"/>
                <a:ea typeface="HG丸ｺﾞｼｯｸM-PRO" pitchFamily="50" charset="-128"/>
              </a:rPr>
              <a:t>②　高付加価値化に向けた知的財産の創造・保護・活用</a:t>
            </a:r>
            <a:endParaRPr lang="en-US" altLang="ja-JP" sz="1600" dirty="0" smtClean="0">
              <a:latin typeface="HG丸ｺﾞｼｯｸM-PRO" pitchFamily="50" charset="-128"/>
              <a:ea typeface="HG丸ｺﾞｼｯｸM-PRO" pitchFamily="50" charset="-128"/>
            </a:endParaRPr>
          </a:p>
        </p:txBody>
      </p:sp>
      <p:sp>
        <p:nvSpPr>
          <p:cNvPr id="10" name="テキスト ボックス 9"/>
          <p:cNvSpPr txBox="1"/>
          <p:nvPr/>
        </p:nvSpPr>
        <p:spPr>
          <a:xfrm>
            <a:off x="404664" y="8425135"/>
            <a:ext cx="6453336" cy="1569660"/>
          </a:xfrm>
          <a:prstGeom prst="rect">
            <a:avLst/>
          </a:prstGeom>
          <a:noFill/>
        </p:spPr>
        <p:txBody>
          <a:bodyPr wrap="square" rtlCol="0">
            <a:spAutoFit/>
          </a:bodyPr>
          <a:lstStyle/>
          <a:p>
            <a:r>
              <a:rPr lang="ja-JP" altLang="en-US" sz="1600" dirty="0" smtClean="0">
                <a:latin typeface="HG丸ｺﾞｼｯｸM-PRO" pitchFamily="50" charset="-128"/>
                <a:ea typeface="HG丸ｺﾞｼｯｸM-PRO" pitchFamily="50" charset="-128"/>
              </a:rPr>
              <a:t>　農林水産業や食品産業の競争力強化、農山漁村の活性化を図るため、地域ブランドの創造及び保護、東アジア地域での植物品種保護制度の整備促進、農業用植物遺伝資源へのアクセス改善等の取組を支援し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新産業創出対策事業　４９</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５７</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億円</a:t>
            </a:r>
            <a:endParaRPr lang="ja-JP" altLang="en-US" sz="1600" dirty="0" smtClean="0"/>
          </a:p>
          <a:p>
            <a:endParaRPr kumimoji="1" lang="ja-JP" altLang="en-US" sz="1600" dirty="0"/>
          </a:p>
        </p:txBody>
      </p:sp>
      <p:grpSp>
        <p:nvGrpSpPr>
          <p:cNvPr id="11" name="グループ化 10"/>
          <p:cNvGrpSpPr/>
          <p:nvPr/>
        </p:nvGrpSpPr>
        <p:grpSpPr>
          <a:xfrm>
            <a:off x="2132856" y="6624935"/>
            <a:ext cx="2271263" cy="1555061"/>
            <a:chOff x="4301473" y="3722897"/>
            <a:chExt cx="2271263" cy="1555061"/>
          </a:xfrm>
        </p:grpSpPr>
        <p:sp>
          <p:nvSpPr>
            <p:cNvPr id="12" name="正方形/長方形 11"/>
            <p:cNvSpPr/>
            <p:nvPr/>
          </p:nvSpPr>
          <p:spPr>
            <a:xfrm>
              <a:off x="4379481" y="3722897"/>
              <a:ext cx="2133529" cy="1555061"/>
            </a:xfrm>
            <a:prstGeom prst="rect">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050"/>
            </a:p>
          </p:txBody>
        </p:sp>
        <p:pic>
          <p:nvPicPr>
            <p:cNvPr id="13" name="図 137" descr="図1.jpg"/>
            <p:cNvPicPr>
              <a:picLocks noChangeAspect="1"/>
            </p:cNvPicPr>
            <p:nvPr/>
          </p:nvPicPr>
          <p:blipFill>
            <a:blip r:embed="rId3" cstate="print"/>
            <a:srcRect/>
            <a:stretch>
              <a:fillRect/>
            </a:stretch>
          </p:blipFill>
          <p:spPr bwMode="auto">
            <a:xfrm>
              <a:off x="4447722" y="3846068"/>
              <a:ext cx="677485" cy="484623"/>
            </a:xfrm>
            <a:prstGeom prst="rect">
              <a:avLst/>
            </a:prstGeom>
            <a:noFill/>
            <a:ln w="9525">
              <a:noFill/>
              <a:miter lim="800000"/>
              <a:headEnd/>
              <a:tailEnd/>
            </a:ln>
          </p:spPr>
        </p:pic>
        <p:sp>
          <p:nvSpPr>
            <p:cNvPr id="14" name="Rectangle 56"/>
            <p:cNvSpPr>
              <a:spLocks noChangeArrowheads="1"/>
            </p:cNvSpPr>
            <p:nvPr/>
          </p:nvSpPr>
          <p:spPr bwMode="auto">
            <a:xfrm>
              <a:off x="4492389" y="4365705"/>
              <a:ext cx="598939" cy="184666"/>
            </a:xfrm>
            <a:prstGeom prst="rect">
              <a:avLst/>
            </a:prstGeom>
            <a:noFill/>
            <a:ln w="9525">
              <a:noFill/>
              <a:miter lim="800000"/>
              <a:headEnd/>
              <a:tailEnd/>
            </a:ln>
          </p:spPr>
          <p:txBody>
            <a:bodyPr wrap="square" lIns="0" tIns="0" rIns="0" bIns="0">
              <a:spAutoFit/>
            </a:bodyPr>
            <a:lstStyle/>
            <a:p>
              <a:pPr algn="ctr" fontAlgn="auto">
                <a:spcBef>
                  <a:spcPts val="0"/>
                </a:spcBef>
                <a:spcAft>
                  <a:spcPts val="0"/>
                </a:spcAft>
                <a:defRPr/>
              </a:pPr>
              <a:r>
                <a:rPr lang="ja-JP" altLang="en-US" sz="1200" dirty="0">
                  <a:latin typeface="+mn-lt"/>
                  <a:ea typeface="+mn-ea"/>
                </a:rPr>
                <a:t>藻類</a:t>
              </a:r>
            </a:p>
          </p:txBody>
        </p:sp>
        <p:pic>
          <p:nvPicPr>
            <p:cNvPr id="15" name="Picture 55"/>
            <p:cNvPicPr>
              <a:picLocks noChangeAspect="1" noChangeArrowheads="1"/>
            </p:cNvPicPr>
            <p:nvPr/>
          </p:nvPicPr>
          <p:blipFill>
            <a:blip r:embed="rId4" cstate="print"/>
            <a:srcRect/>
            <a:stretch>
              <a:fillRect/>
            </a:stretch>
          </p:blipFill>
          <p:spPr bwMode="auto">
            <a:xfrm>
              <a:off x="4566674" y="4579799"/>
              <a:ext cx="611368" cy="451544"/>
            </a:xfrm>
            <a:prstGeom prst="rect">
              <a:avLst/>
            </a:prstGeom>
            <a:noFill/>
            <a:ln w="9525">
              <a:noFill/>
              <a:miter lim="800000"/>
              <a:headEnd/>
              <a:tailEnd/>
            </a:ln>
          </p:spPr>
        </p:pic>
        <p:sp>
          <p:nvSpPr>
            <p:cNvPr id="16" name="Rectangle 56"/>
            <p:cNvSpPr>
              <a:spLocks noChangeArrowheads="1"/>
            </p:cNvSpPr>
            <p:nvPr/>
          </p:nvSpPr>
          <p:spPr bwMode="auto">
            <a:xfrm>
              <a:off x="4301473" y="5000128"/>
              <a:ext cx="1295031" cy="184666"/>
            </a:xfrm>
            <a:prstGeom prst="rect">
              <a:avLst/>
            </a:prstGeom>
            <a:noFill/>
            <a:ln w="9525">
              <a:noFill/>
              <a:miter lim="800000"/>
              <a:headEnd/>
              <a:tailEnd/>
            </a:ln>
          </p:spPr>
          <p:txBody>
            <a:bodyPr wrap="square" lIns="0" tIns="0" rIns="0" bIns="0">
              <a:spAutoFit/>
            </a:bodyPr>
            <a:lstStyle/>
            <a:p>
              <a:pPr algn="ctr" fontAlgn="auto">
                <a:spcBef>
                  <a:spcPts val="0"/>
                </a:spcBef>
                <a:spcAft>
                  <a:spcPts val="0"/>
                </a:spcAft>
                <a:defRPr/>
              </a:pPr>
              <a:r>
                <a:rPr lang="ja-JP" altLang="en-US" sz="1200" dirty="0">
                  <a:latin typeface="+mn-lt"/>
                  <a:ea typeface="+mn-ea"/>
                </a:rPr>
                <a:t>木質バイオマス</a:t>
              </a:r>
            </a:p>
          </p:txBody>
        </p:sp>
        <p:sp>
          <p:nvSpPr>
            <p:cNvPr id="17" name="右矢印 16"/>
            <p:cNvSpPr/>
            <p:nvPr/>
          </p:nvSpPr>
          <p:spPr>
            <a:xfrm>
              <a:off x="5215829" y="4107381"/>
              <a:ext cx="310705" cy="3302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050"/>
            </a:p>
          </p:txBody>
        </p:sp>
        <p:grpSp>
          <p:nvGrpSpPr>
            <p:cNvPr id="18" name="Group 281"/>
            <p:cNvGrpSpPr>
              <a:grpSpLocks/>
            </p:cNvGrpSpPr>
            <p:nvPr/>
          </p:nvGrpSpPr>
          <p:grpSpPr bwMode="auto">
            <a:xfrm>
              <a:off x="5923348" y="3851920"/>
              <a:ext cx="315884" cy="354078"/>
              <a:chOff x="1800" y="3442"/>
              <a:chExt cx="352" cy="661"/>
            </a:xfrm>
          </p:grpSpPr>
          <p:sp>
            <p:nvSpPr>
              <p:cNvPr id="22" name="Freeform 282"/>
              <p:cNvSpPr>
                <a:spLocks/>
              </p:cNvSpPr>
              <p:nvPr/>
            </p:nvSpPr>
            <p:spPr bwMode="auto">
              <a:xfrm>
                <a:off x="1800" y="3442"/>
                <a:ext cx="352" cy="661"/>
              </a:xfrm>
              <a:custGeom>
                <a:avLst/>
                <a:gdLst>
                  <a:gd name="T0" fmla="*/ 1 w 704"/>
                  <a:gd name="T1" fmla="*/ 0 h 1323"/>
                  <a:gd name="T2" fmla="*/ 1 w 704"/>
                  <a:gd name="T3" fmla="*/ 0 h 1323"/>
                  <a:gd name="T4" fmla="*/ 1 w 704"/>
                  <a:gd name="T5" fmla="*/ 0 h 1323"/>
                  <a:gd name="T6" fmla="*/ 1 w 704"/>
                  <a:gd name="T7" fmla="*/ 0 h 1323"/>
                  <a:gd name="T8" fmla="*/ 1 w 704"/>
                  <a:gd name="T9" fmla="*/ 0 h 1323"/>
                  <a:gd name="T10" fmla="*/ 1 w 704"/>
                  <a:gd name="T11" fmla="*/ 0 h 1323"/>
                  <a:gd name="T12" fmla="*/ 1 w 704"/>
                  <a:gd name="T13" fmla="*/ 0 h 1323"/>
                  <a:gd name="T14" fmla="*/ 1 w 704"/>
                  <a:gd name="T15" fmla="*/ 0 h 1323"/>
                  <a:gd name="T16" fmla="*/ 1 w 704"/>
                  <a:gd name="T17" fmla="*/ 0 h 1323"/>
                  <a:gd name="T18" fmla="*/ 1 w 704"/>
                  <a:gd name="T19" fmla="*/ 0 h 1323"/>
                  <a:gd name="T20" fmla="*/ 1 w 704"/>
                  <a:gd name="T21" fmla="*/ 0 h 1323"/>
                  <a:gd name="T22" fmla="*/ 1 w 704"/>
                  <a:gd name="T23" fmla="*/ 0 h 1323"/>
                  <a:gd name="T24" fmla="*/ 1 w 704"/>
                  <a:gd name="T25" fmla="*/ 0 h 1323"/>
                  <a:gd name="T26" fmla="*/ 1 w 704"/>
                  <a:gd name="T27" fmla="*/ 0 h 1323"/>
                  <a:gd name="T28" fmla="*/ 1 w 704"/>
                  <a:gd name="T29" fmla="*/ 0 h 1323"/>
                  <a:gd name="T30" fmla="*/ 1 w 704"/>
                  <a:gd name="T31" fmla="*/ 0 h 1323"/>
                  <a:gd name="T32" fmla="*/ 1 w 704"/>
                  <a:gd name="T33" fmla="*/ 0 h 1323"/>
                  <a:gd name="T34" fmla="*/ 1 w 704"/>
                  <a:gd name="T35" fmla="*/ 0 h 1323"/>
                  <a:gd name="T36" fmla="*/ 1 w 704"/>
                  <a:gd name="T37" fmla="*/ 0 h 1323"/>
                  <a:gd name="T38" fmla="*/ 1 w 704"/>
                  <a:gd name="T39" fmla="*/ 0 h 1323"/>
                  <a:gd name="T40" fmla="*/ 1 w 704"/>
                  <a:gd name="T41" fmla="*/ 0 h 1323"/>
                  <a:gd name="T42" fmla="*/ 1 w 704"/>
                  <a:gd name="T43" fmla="*/ 0 h 1323"/>
                  <a:gd name="T44" fmla="*/ 1 w 704"/>
                  <a:gd name="T45" fmla="*/ 0 h 1323"/>
                  <a:gd name="T46" fmla="*/ 1 w 704"/>
                  <a:gd name="T47" fmla="*/ 0 h 1323"/>
                  <a:gd name="T48" fmla="*/ 1 w 704"/>
                  <a:gd name="T49" fmla="*/ 0 h 1323"/>
                  <a:gd name="T50" fmla="*/ 1 w 704"/>
                  <a:gd name="T51" fmla="*/ 0 h 1323"/>
                  <a:gd name="T52" fmla="*/ 1 w 704"/>
                  <a:gd name="T53" fmla="*/ 0 h 1323"/>
                  <a:gd name="T54" fmla="*/ 1 w 704"/>
                  <a:gd name="T55" fmla="*/ 0 h 1323"/>
                  <a:gd name="T56" fmla="*/ 1 w 704"/>
                  <a:gd name="T57" fmla="*/ 0 h 1323"/>
                  <a:gd name="T58" fmla="*/ 1 w 704"/>
                  <a:gd name="T59" fmla="*/ 0 h 1323"/>
                  <a:gd name="T60" fmla="*/ 1 w 704"/>
                  <a:gd name="T61" fmla="*/ 0 h 1323"/>
                  <a:gd name="T62" fmla="*/ 1 w 704"/>
                  <a:gd name="T63" fmla="*/ 0 h 1323"/>
                  <a:gd name="T64" fmla="*/ 1 w 704"/>
                  <a:gd name="T65" fmla="*/ 0 h 1323"/>
                  <a:gd name="T66" fmla="*/ 1 w 704"/>
                  <a:gd name="T67" fmla="*/ 0 h 1323"/>
                  <a:gd name="T68" fmla="*/ 1 w 704"/>
                  <a:gd name="T69" fmla="*/ 0 h 1323"/>
                  <a:gd name="T70" fmla="*/ 1 w 704"/>
                  <a:gd name="T71" fmla="*/ 0 h 1323"/>
                  <a:gd name="T72" fmla="*/ 1 w 704"/>
                  <a:gd name="T73" fmla="*/ 0 h 1323"/>
                  <a:gd name="T74" fmla="*/ 1 w 704"/>
                  <a:gd name="T75" fmla="*/ 0 h 1323"/>
                  <a:gd name="T76" fmla="*/ 1 w 704"/>
                  <a:gd name="T77" fmla="*/ 0 h 1323"/>
                  <a:gd name="T78" fmla="*/ 1 w 704"/>
                  <a:gd name="T79" fmla="*/ 0 h 1323"/>
                  <a:gd name="T80" fmla="*/ 1 w 704"/>
                  <a:gd name="T81" fmla="*/ 0 h 1323"/>
                  <a:gd name="T82" fmla="*/ 1 w 704"/>
                  <a:gd name="T83" fmla="*/ 0 h 1323"/>
                  <a:gd name="T84" fmla="*/ 1 w 704"/>
                  <a:gd name="T85" fmla="*/ 0 h 1323"/>
                  <a:gd name="T86" fmla="*/ 1 w 704"/>
                  <a:gd name="T87" fmla="*/ 0 h 13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704"/>
                  <a:gd name="T133" fmla="*/ 0 h 1323"/>
                  <a:gd name="T134" fmla="*/ 704 w 704"/>
                  <a:gd name="T135" fmla="*/ 1323 h 13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704" h="1323">
                    <a:moveTo>
                      <a:pt x="106" y="769"/>
                    </a:moveTo>
                    <a:lnTo>
                      <a:pt x="195" y="505"/>
                    </a:lnTo>
                    <a:lnTo>
                      <a:pt x="196" y="442"/>
                    </a:lnTo>
                    <a:lnTo>
                      <a:pt x="198" y="304"/>
                    </a:lnTo>
                    <a:lnTo>
                      <a:pt x="198" y="166"/>
                    </a:lnTo>
                    <a:lnTo>
                      <a:pt x="197" y="100"/>
                    </a:lnTo>
                    <a:lnTo>
                      <a:pt x="193" y="94"/>
                    </a:lnTo>
                    <a:lnTo>
                      <a:pt x="186" y="85"/>
                    </a:lnTo>
                    <a:lnTo>
                      <a:pt x="179" y="76"/>
                    </a:lnTo>
                    <a:lnTo>
                      <a:pt x="174" y="68"/>
                    </a:lnTo>
                    <a:lnTo>
                      <a:pt x="173" y="60"/>
                    </a:lnTo>
                    <a:lnTo>
                      <a:pt x="173" y="51"/>
                    </a:lnTo>
                    <a:lnTo>
                      <a:pt x="173" y="42"/>
                    </a:lnTo>
                    <a:lnTo>
                      <a:pt x="175" y="34"/>
                    </a:lnTo>
                    <a:lnTo>
                      <a:pt x="179" y="27"/>
                    </a:lnTo>
                    <a:lnTo>
                      <a:pt x="183" y="19"/>
                    </a:lnTo>
                    <a:lnTo>
                      <a:pt x="189" y="14"/>
                    </a:lnTo>
                    <a:lnTo>
                      <a:pt x="195" y="9"/>
                    </a:lnTo>
                    <a:lnTo>
                      <a:pt x="200" y="7"/>
                    </a:lnTo>
                    <a:lnTo>
                      <a:pt x="210" y="6"/>
                    </a:lnTo>
                    <a:lnTo>
                      <a:pt x="223" y="3"/>
                    </a:lnTo>
                    <a:lnTo>
                      <a:pt x="240" y="2"/>
                    </a:lnTo>
                    <a:lnTo>
                      <a:pt x="260" y="1"/>
                    </a:lnTo>
                    <a:lnTo>
                      <a:pt x="281" y="1"/>
                    </a:lnTo>
                    <a:lnTo>
                      <a:pt x="306" y="0"/>
                    </a:lnTo>
                    <a:lnTo>
                      <a:pt x="330" y="0"/>
                    </a:lnTo>
                    <a:lnTo>
                      <a:pt x="382" y="0"/>
                    </a:lnTo>
                    <a:lnTo>
                      <a:pt x="406" y="0"/>
                    </a:lnTo>
                    <a:lnTo>
                      <a:pt x="430" y="1"/>
                    </a:lnTo>
                    <a:lnTo>
                      <a:pt x="452" y="2"/>
                    </a:lnTo>
                    <a:lnTo>
                      <a:pt x="473" y="3"/>
                    </a:lnTo>
                    <a:lnTo>
                      <a:pt x="490" y="4"/>
                    </a:lnTo>
                    <a:lnTo>
                      <a:pt x="504" y="6"/>
                    </a:lnTo>
                    <a:lnTo>
                      <a:pt x="513" y="8"/>
                    </a:lnTo>
                    <a:lnTo>
                      <a:pt x="519" y="10"/>
                    </a:lnTo>
                    <a:lnTo>
                      <a:pt x="525" y="15"/>
                    </a:lnTo>
                    <a:lnTo>
                      <a:pt x="530" y="22"/>
                    </a:lnTo>
                    <a:lnTo>
                      <a:pt x="535" y="27"/>
                    </a:lnTo>
                    <a:lnTo>
                      <a:pt x="538" y="34"/>
                    </a:lnTo>
                    <a:lnTo>
                      <a:pt x="540" y="40"/>
                    </a:lnTo>
                    <a:lnTo>
                      <a:pt x="542" y="48"/>
                    </a:lnTo>
                    <a:lnTo>
                      <a:pt x="542" y="56"/>
                    </a:lnTo>
                    <a:lnTo>
                      <a:pt x="542" y="64"/>
                    </a:lnTo>
                    <a:lnTo>
                      <a:pt x="541" y="71"/>
                    </a:lnTo>
                    <a:lnTo>
                      <a:pt x="538" y="78"/>
                    </a:lnTo>
                    <a:lnTo>
                      <a:pt x="535" y="84"/>
                    </a:lnTo>
                    <a:lnTo>
                      <a:pt x="532" y="87"/>
                    </a:lnTo>
                    <a:lnTo>
                      <a:pt x="527" y="92"/>
                    </a:lnTo>
                    <a:lnTo>
                      <a:pt x="522" y="100"/>
                    </a:lnTo>
                    <a:lnTo>
                      <a:pt x="519" y="107"/>
                    </a:lnTo>
                    <a:lnTo>
                      <a:pt x="515" y="110"/>
                    </a:lnTo>
                    <a:lnTo>
                      <a:pt x="515" y="176"/>
                    </a:lnTo>
                    <a:lnTo>
                      <a:pt x="514" y="319"/>
                    </a:lnTo>
                    <a:lnTo>
                      <a:pt x="513" y="463"/>
                    </a:lnTo>
                    <a:lnTo>
                      <a:pt x="513" y="529"/>
                    </a:lnTo>
                    <a:lnTo>
                      <a:pt x="666" y="959"/>
                    </a:lnTo>
                    <a:lnTo>
                      <a:pt x="674" y="983"/>
                    </a:lnTo>
                    <a:lnTo>
                      <a:pt x="682" y="1008"/>
                    </a:lnTo>
                    <a:lnTo>
                      <a:pt x="689" y="1034"/>
                    </a:lnTo>
                    <a:lnTo>
                      <a:pt x="695" y="1058"/>
                    </a:lnTo>
                    <a:lnTo>
                      <a:pt x="700" y="1081"/>
                    </a:lnTo>
                    <a:lnTo>
                      <a:pt x="703" y="1100"/>
                    </a:lnTo>
                    <a:lnTo>
                      <a:pt x="704" y="1118"/>
                    </a:lnTo>
                    <a:lnTo>
                      <a:pt x="704" y="1132"/>
                    </a:lnTo>
                    <a:lnTo>
                      <a:pt x="703" y="1143"/>
                    </a:lnTo>
                    <a:lnTo>
                      <a:pt x="701" y="1156"/>
                    </a:lnTo>
                    <a:lnTo>
                      <a:pt x="696" y="1167"/>
                    </a:lnTo>
                    <a:lnTo>
                      <a:pt x="692" y="1180"/>
                    </a:lnTo>
                    <a:lnTo>
                      <a:pt x="686" y="1193"/>
                    </a:lnTo>
                    <a:lnTo>
                      <a:pt x="680" y="1204"/>
                    </a:lnTo>
                    <a:lnTo>
                      <a:pt x="674" y="1215"/>
                    </a:lnTo>
                    <a:lnTo>
                      <a:pt x="669" y="1224"/>
                    </a:lnTo>
                    <a:lnTo>
                      <a:pt x="662" y="1232"/>
                    </a:lnTo>
                    <a:lnTo>
                      <a:pt x="654" y="1242"/>
                    </a:lnTo>
                    <a:lnTo>
                      <a:pt x="642" y="1251"/>
                    </a:lnTo>
                    <a:lnTo>
                      <a:pt x="629" y="1261"/>
                    </a:lnTo>
                    <a:lnTo>
                      <a:pt x="617" y="1270"/>
                    </a:lnTo>
                    <a:lnTo>
                      <a:pt x="603" y="1278"/>
                    </a:lnTo>
                    <a:lnTo>
                      <a:pt x="589" y="1284"/>
                    </a:lnTo>
                    <a:lnTo>
                      <a:pt x="575" y="1289"/>
                    </a:lnTo>
                    <a:lnTo>
                      <a:pt x="561" y="1294"/>
                    </a:lnTo>
                    <a:lnTo>
                      <a:pt x="545" y="1299"/>
                    </a:lnTo>
                    <a:lnTo>
                      <a:pt x="527" y="1303"/>
                    </a:lnTo>
                    <a:lnTo>
                      <a:pt x="508" y="1308"/>
                    </a:lnTo>
                    <a:lnTo>
                      <a:pt x="488" y="1311"/>
                    </a:lnTo>
                    <a:lnTo>
                      <a:pt x="468" y="1315"/>
                    </a:lnTo>
                    <a:lnTo>
                      <a:pt x="449" y="1318"/>
                    </a:lnTo>
                    <a:lnTo>
                      <a:pt x="429" y="1321"/>
                    </a:lnTo>
                    <a:lnTo>
                      <a:pt x="421" y="1322"/>
                    </a:lnTo>
                    <a:lnTo>
                      <a:pt x="412" y="1322"/>
                    </a:lnTo>
                    <a:lnTo>
                      <a:pt x="401" y="1322"/>
                    </a:lnTo>
                    <a:lnTo>
                      <a:pt x="389" y="1323"/>
                    </a:lnTo>
                    <a:lnTo>
                      <a:pt x="376" y="1323"/>
                    </a:lnTo>
                    <a:lnTo>
                      <a:pt x="362" y="1323"/>
                    </a:lnTo>
                    <a:lnTo>
                      <a:pt x="348" y="1323"/>
                    </a:lnTo>
                    <a:lnTo>
                      <a:pt x="333" y="1322"/>
                    </a:lnTo>
                    <a:lnTo>
                      <a:pt x="317" y="1322"/>
                    </a:lnTo>
                    <a:lnTo>
                      <a:pt x="302" y="1321"/>
                    </a:lnTo>
                    <a:lnTo>
                      <a:pt x="286" y="1321"/>
                    </a:lnTo>
                    <a:lnTo>
                      <a:pt x="271" y="1319"/>
                    </a:lnTo>
                    <a:lnTo>
                      <a:pt x="256" y="1318"/>
                    </a:lnTo>
                    <a:lnTo>
                      <a:pt x="242" y="1316"/>
                    </a:lnTo>
                    <a:lnTo>
                      <a:pt x="228" y="1315"/>
                    </a:lnTo>
                    <a:lnTo>
                      <a:pt x="216" y="1312"/>
                    </a:lnTo>
                    <a:lnTo>
                      <a:pt x="196" y="1308"/>
                    </a:lnTo>
                    <a:lnTo>
                      <a:pt x="177" y="1303"/>
                    </a:lnTo>
                    <a:lnTo>
                      <a:pt x="156" y="1297"/>
                    </a:lnTo>
                    <a:lnTo>
                      <a:pt x="137" y="1292"/>
                    </a:lnTo>
                    <a:lnTo>
                      <a:pt x="119" y="1285"/>
                    </a:lnTo>
                    <a:lnTo>
                      <a:pt x="103" y="1278"/>
                    </a:lnTo>
                    <a:lnTo>
                      <a:pt x="89" y="1271"/>
                    </a:lnTo>
                    <a:lnTo>
                      <a:pt x="77" y="1264"/>
                    </a:lnTo>
                    <a:lnTo>
                      <a:pt x="67" y="1256"/>
                    </a:lnTo>
                    <a:lnTo>
                      <a:pt x="56" y="1247"/>
                    </a:lnTo>
                    <a:lnTo>
                      <a:pt x="45" y="1236"/>
                    </a:lnTo>
                    <a:lnTo>
                      <a:pt x="35" y="1225"/>
                    </a:lnTo>
                    <a:lnTo>
                      <a:pt x="24" y="1215"/>
                    </a:lnTo>
                    <a:lnTo>
                      <a:pt x="16" y="1203"/>
                    </a:lnTo>
                    <a:lnTo>
                      <a:pt x="9" y="1193"/>
                    </a:lnTo>
                    <a:lnTo>
                      <a:pt x="6" y="1183"/>
                    </a:lnTo>
                    <a:lnTo>
                      <a:pt x="1" y="1163"/>
                    </a:lnTo>
                    <a:lnTo>
                      <a:pt x="0" y="1135"/>
                    </a:lnTo>
                    <a:lnTo>
                      <a:pt x="3" y="1099"/>
                    </a:lnTo>
                    <a:lnTo>
                      <a:pt x="9" y="1055"/>
                    </a:lnTo>
                    <a:lnTo>
                      <a:pt x="24" y="1014"/>
                    </a:lnTo>
                    <a:lnTo>
                      <a:pt x="38" y="973"/>
                    </a:lnTo>
                    <a:lnTo>
                      <a:pt x="52" y="932"/>
                    </a:lnTo>
                    <a:lnTo>
                      <a:pt x="65" y="894"/>
                    </a:lnTo>
                    <a:lnTo>
                      <a:pt x="76" y="857"/>
                    </a:lnTo>
                    <a:lnTo>
                      <a:pt x="88" y="824"/>
                    </a:lnTo>
                    <a:lnTo>
                      <a:pt x="97" y="795"/>
                    </a:lnTo>
                    <a:lnTo>
                      <a:pt x="106" y="769"/>
                    </a:lnTo>
                    <a:close/>
                  </a:path>
                </a:pathLst>
              </a:custGeom>
              <a:solidFill>
                <a:srgbClr val="000000"/>
              </a:solidFill>
              <a:ln w="9525">
                <a:noFill/>
                <a:round/>
                <a:headEnd/>
                <a:tailEnd/>
              </a:ln>
            </p:spPr>
            <p:txBody>
              <a:bodyPr lIns="91431" tIns="45716" rIns="91431" bIns="45716"/>
              <a:lstStyle/>
              <a:p>
                <a:endParaRPr lang="ja-JP" altLang="en-US" sz="1050"/>
              </a:p>
            </p:txBody>
          </p:sp>
          <p:sp>
            <p:nvSpPr>
              <p:cNvPr id="23" name="Freeform 283"/>
              <p:cNvSpPr>
                <a:spLocks/>
              </p:cNvSpPr>
              <p:nvPr/>
            </p:nvSpPr>
            <p:spPr bwMode="auto">
              <a:xfrm>
                <a:off x="1813" y="3459"/>
                <a:ext cx="324" cy="625"/>
              </a:xfrm>
              <a:custGeom>
                <a:avLst/>
                <a:gdLst>
                  <a:gd name="T0" fmla="*/ 1 w 646"/>
                  <a:gd name="T1" fmla="*/ 0 h 1251"/>
                  <a:gd name="T2" fmla="*/ 1 w 646"/>
                  <a:gd name="T3" fmla="*/ 0 h 1251"/>
                  <a:gd name="T4" fmla="*/ 1 w 646"/>
                  <a:gd name="T5" fmla="*/ 0 h 1251"/>
                  <a:gd name="T6" fmla="*/ 1 w 646"/>
                  <a:gd name="T7" fmla="*/ 0 h 1251"/>
                  <a:gd name="T8" fmla="*/ 1 w 646"/>
                  <a:gd name="T9" fmla="*/ 0 h 1251"/>
                  <a:gd name="T10" fmla="*/ 1 w 646"/>
                  <a:gd name="T11" fmla="*/ 0 h 1251"/>
                  <a:gd name="T12" fmla="*/ 1 w 646"/>
                  <a:gd name="T13" fmla="*/ 0 h 1251"/>
                  <a:gd name="T14" fmla="*/ 1 w 646"/>
                  <a:gd name="T15" fmla="*/ 0 h 1251"/>
                  <a:gd name="T16" fmla="*/ 1 w 646"/>
                  <a:gd name="T17" fmla="*/ 0 h 1251"/>
                  <a:gd name="T18" fmla="*/ 1 w 646"/>
                  <a:gd name="T19" fmla="*/ 0 h 1251"/>
                  <a:gd name="T20" fmla="*/ 1 w 646"/>
                  <a:gd name="T21" fmla="*/ 0 h 1251"/>
                  <a:gd name="T22" fmla="*/ 1 w 646"/>
                  <a:gd name="T23" fmla="*/ 0 h 1251"/>
                  <a:gd name="T24" fmla="*/ 1 w 646"/>
                  <a:gd name="T25" fmla="*/ 0 h 1251"/>
                  <a:gd name="T26" fmla="*/ 1 w 646"/>
                  <a:gd name="T27" fmla="*/ 0 h 1251"/>
                  <a:gd name="T28" fmla="*/ 1 w 646"/>
                  <a:gd name="T29" fmla="*/ 0 h 1251"/>
                  <a:gd name="T30" fmla="*/ 1 w 646"/>
                  <a:gd name="T31" fmla="*/ 0 h 1251"/>
                  <a:gd name="T32" fmla="*/ 1 w 646"/>
                  <a:gd name="T33" fmla="*/ 0 h 1251"/>
                  <a:gd name="T34" fmla="*/ 1 w 646"/>
                  <a:gd name="T35" fmla="*/ 0 h 1251"/>
                  <a:gd name="T36" fmla="*/ 1 w 646"/>
                  <a:gd name="T37" fmla="*/ 0 h 1251"/>
                  <a:gd name="T38" fmla="*/ 1 w 646"/>
                  <a:gd name="T39" fmla="*/ 0 h 1251"/>
                  <a:gd name="T40" fmla="*/ 1 w 646"/>
                  <a:gd name="T41" fmla="*/ 0 h 1251"/>
                  <a:gd name="T42" fmla="*/ 1 w 646"/>
                  <a:gd name="T43" fmla="*/ 0 h 1251"/>
                  <a:gd name="T44" fmla="*/ 1 w 646"/>
                  <a:gd name="T45" fmla="*/ 0 h 1251"/>
                  <a:gd name="T46" fmla="*/ 1 w 646"/>
                  <a:gd name="T47" fmla="*/ 0 h 1251"/>
                  <a:gd name="T48" fmla="*/ 1 w 646"/>
                  <a:gd name="T49" fmla="*/ 0 h 1251"/>
                  <a:gd name="T50" fmla="*/ 1 w 646"/>
                  <a:gd name="T51" fmla="*/ 0 h 1251"/>
                  <a:gd name="T52" fmla="*/ 1 w 646"/>
                  <a:gd name="T53" fmla="*/ 0 h 1251"/>
                  <a:gd name="T54" fmla="*/ 1 w 646"/>
                  <a:gd name="T55" fmla="*/ 0 h 1251"/>
                  <a:gd name="T56" fmla="*/ 1 w 646"/>
                  <a:gd name="T57" fmla="*/ 0 h 1251"/>
                  <a:gd name="T58" fmla="*/ 1 w 646"/>
                  <a:gd name="T59" fmla="*/ 0 h 1251"/>
                  <a:gd name="T60" fmla="*/ 1 w 646"/>
                  <a:gd name="T61" fmla="*/ 0 h 1251"/>
                  <a:gd name="T62" fmla="*/ 1 w 646"/>
                  <a:gd name="T63" fmla="*/ 0 h 1251"/>
                  <a:gd name="T64" fmla="*/ 1 w 646"/>
                  <a:gd name="T65" fmla="*/ 0 h 1251"/>
                  <a:gd name="T66" fmla="*/ 1 w 646"/>
                  <a:gd name="T67" fmla="*/ 0 h 1251"/>
                  <a:gd name="T68" fmla="*/ 1 w 646"/>
                  <a:gd name="T69" fmla="*/ 0 h 1251"/>
                  <a:gd name="T70" fmla="*/ 1 w 646"/>
                  <a:gd name="T71" fmla="*/ 0 h 1251"/>
                  <a:gd name="T72" fmla="*/ 1 w 646"/>
                  <a:gd name="T73" fmla="*/ 0 h 1251"/>
                  <a:gd name="T74" fmla="*/ 1 w 646"/>
                  <a:gd name="T75" fmla="*/ 0 h 1251"/>
                  <a:gd name="T76" fmla="*/ 1 w 646"/>
                  <a:gd name="T77" fmla="*/ 0 h 1251"/>
                  <a:gd name="T78" fmla="*/ 1 w 646"/>
                  <a:gd name="T79" fmla="*/ 0 h 1251"/>
                  <a:gd name="T80" fmla="*/ 1 w 646"/>
                  <a:gd name="T81" fmla="*/ 0 h 1251"/>
                  <a:gd name="T82" fmla="*/ 1 w 646"/>
                  <a:gd name="T83" fmla="*/ 0 h 1251"/>
                  <a:gd name="T84" fmla="*/ 1 w 646"/>
                  <a:gd name="T85" fmla="*/ 0 h 1251"/>
                  <a:gd name="T86" fmla="*/ 1 w 646"/>
                  <a:gd name="T87" fmla="*/ 0 h 1251"/>
                  <a:gd name="T88" fmla="*/ 1 w 646"/>
                  <a:gd name="T89" fmla="*/ 0 h 1251"/>
                  <a:gd name="T90" fmla="*/ 1 w 646"/>
                  <a:gd name="T91" fmla="*/ 0 h 1251"/>
                  <a:gd name="T92" fmla="*/ 1 w 646"/>
                  <a:gd name="T93" fmla="*/ 0 h 1251"/>
                  <a:gd name="T94" fmla="*/ 1 w 646"/>
                  <a:gd name="T95" fmla="*/ 0 h 1251"/>
                  <a:gd name="T96" fmla="*/ 1 w 646"/>
                  <a:gd name="T97" fmla="*/ 0 h 1251"/>
                  <a:gd name="T98" fmla="*/ 1 w 646"/>
                  <a:gd name="T99" fmla="*/ 0 h 1251"/>
                  <a:gd name="T100" fmla="*/ 1 w 646"/>
                  <a:gd name="T101" fmla="*/ 0 h 1251"/>
                  <a:gd name="T102" fmla="*/ 1 w 646"/>
                  <a:gd name="T103" fmla="*/ 0 h 1251"/>
                  <a:gd name="T104" fmla="*/ 1 w 646"/>
                  <a:gd name="T105" fmla="*/ 0 h 1251"/>
                  <a:gd name="T106" fmla="*/ 1 w 646"/>
                  <a:gd name="T107" fmla="*/ 0 h 1251"/>
                  <a:gd name="T108" fmla="*/ 1 w 646"/>
                  <a:gd name="T109" fmla="*/ 0 h 1251"/>
                  <a:gd name="T110" fmla="*/ 1 w 646"/>
                  <a:gd name="T111" fmla="*/ 0 h 1251"/>
                  <a:gd name="T112" fmla="*/ 0 w 646"/>
                  <a:gd name="T113" fmla="*/ 0 h 1251"/>
                  <a:gd name="T114" fmla="*/ 0 w 646"/>
                  <a:gd name="T115" fmla="*/ 0 h 1251"/>
                  <a:gd name="T116" fmla="*/ 1 w 646"/>
                  <a:gd name="T117" fmla="*/ 0 h 1251"/>
                  <a:gd name="T118" fmla="*/ 1 w 646"/>
                  <a:gd name="T119" fmla="*/ 0 h 1251"/>
                  <a:gd name="T120" fmla="*/ 1 w 646"/>
                  <a:gd name="T121" fmla="*/ 0 h 125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46"/>
                  <a:gd name="T184" fmla="*/ 0 h 1251"/>
                  <a:gd name="T185" fmla="*/ 646 w 646"/>
                  <a:gd name="T186" fmla="*/ 1251 h 125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46" h="1251">
                    <a:moveTo>
                      <a:pt x="196" y="490"/>
                    </a:moveTo>
                    <a:lnTo>
                      <a:pt x="196" y="64"/>
                    </a:lnTo>
                    <a:lnTo>
                      <a:pt x="185" y="60"/>
                    </a:lnTo>
                    <a:lnTo>
                      <a:pt x="177" y="53"/>
                    </a:lnTo>
                    <a:lnTo>
                      <a:pt x="172" y="43"/>
                    </a:lnTo>
                    <a:lnTo>
                      <a:pt x="169" y="33"/>
                    </a:lnTo>
                    <a:lnTo>
                      <a:pt x="172" y="20"/>
                    </a:lnTo>
                    <a:lnTo>
                      <a:pt x="179" y="9"/>
                    </a:lnTo>
                    <a:lnTo>
                      <a:pt x="189" y="3"/>
                    </a:lnTo>
                    <a:lnTo>
                      <a:pt x="202" y="0"/>
                    </a:lnTo>
                    <a:lnTo>
                      <a:pt x="457" y="0"/>
                    </a:lnTo>
                    <a:lnTo>
                      <a:pt x="470" y="3"/>
                    </a:lnTo>
                    <a:lnTo>
                      <a:pt x="479" y="9"/>
                    </a:lnTo>
                    <a:lnTo>
                      <a:pt x="486" y="20"/>
                    </a:lnTo>
                    <a:lnTo>
                      <a:pt x="489" y="33"/>
                    </a:lnTo>
                    <a:lnTo>
                      <a:pt x="486" y="44"/>
                    </a:lnTo>
                    <a:lnTo>
                      <a:pt x="480" y="53"/>
                    </a:lnTo>
                    <a:lnTo>
                      <a:pt x="472" y="60"/>
                    </a:lnTo>
                    <a:lnTo>
                      <a:pt x="461" y="64"/>
                    </a:lnTo>
                    <a:lnTo>
                      <a:pt x="461" y="520"/>
                    </a:lnTo>
                    <a:lnTo>
                      <a:pt x="465" y="534"/>
                    </a:lnTo>
                    <a:lnTo>
                      <a:pt x="479" y="572"/>
                    </a:lnTo>
                    <a:lnTo>
                      <a:pt x="499" y="629"/>
                    </a:lnTo>
                    <a:lnTo>
                      <a:pt x="523" y="700"/>
                    </a:lnTo>
                    <a:lnTo>
                      <a:pt x="550" y="777"/>
                    </a:lnTo>
                    <a:lnTo>
                      <a:pt x="577" y="857"/>
                    </a:lnTo>
                    <a:lnTo>
                      <a:pt x="604" y="931"/>
                    </a:lnTo>
                    <a:lnTo>
                      <a:pt x="628" y="997"/>
                    </a:lnTo>
                    <a:lnTo>
                      <a:pt x="636" y="1024"/>
                    </a:lnTo>
                    <a:lnTo>
                      <a:pt x="643" y="1049"/>
                    </a:lnTo>
                    <a:lnTo>
                      <a:pt x="646" y="1075"/>
                    </a:lnTo>
                    <a:lnTo>
                      <a:pt x="646" y="1102"/>
                    </a:lnTo>
                    <a:lnTo>
                      <a:pt x="639" y="1129"/>
                    </a:lnTo>
                    <a:lnTo>
                      <a:pt x="626" y="1155"/>
                    </a:lnTo>
                    <a:lnTo>
                      <a:pt x="604" y="1182"/>
                    </a:lnTo>
                    <a:lnTo>
                      <a:pt x="571" y="1207"/>
                    </a:lnTo>
                    <a:lnTo>
                      <a:pt x="551" y="1218"/>
                    </a:lnTo>
                    <a:lnTo>
                      <a:pt x="524" y="1229"/>
                    </a:lnTo>
                    <a:lnTo>
                      <a:pt x="494" y="1237"/>
                    </a:lnTo>
                    <a:lnTo>
                      <a:pt x="462" y="1243"/>
                    </a:lnTo>
                    <a:lnTo>
                      <a:pt x="427" y="1247"/>
                    </a:lnTo>
                    <a:lnTo>
                      <a:pt x="391" y="1250"/>
                    </a:lnTo>
                    <a:lnTo>
                      <a:pt x="353" y="1251"/>
                    </a:lnTo>
                    <a:lnTo>
                      <a:pt x="313" y="1251"/>
                    </a:lnTo>
                    <a:lnTo>
                      <a:pt x="275" y="1250"/>
                    </a:lnTo>
                    <a:lnTo>
                      <a:pt x="238" y="1246"/>
                    </a:lnTo>
                    <a:lnTo>
                      <a:pt x="204" y="1243"/>
                    </a:lnTo>
                    <a:lnTo>
                      <a:pt x="170" y="1237"/>
                    </a:lnTo>
                    <a:lnTo>
                      <a:pt x="140" y="1231"/>
                    </a:lnTo>
                    <a:lnTo>
                      <a:pt x="114" y="1224"/>
                    </a:lnTo>
                    <a:lnTo>
                      <a:pt x="92" y="1216"/>
                    </a:lnTo>
                    <a:lnTo>
                      <a:pt x="76" y="1207"/>
                    </a:lnTo>
                    <a:lnTo>
                      <a:pt x="51" y="1187"/>
                    </a:lnTo>
                    <a:lnTo>
                      <a:pt x="30" y="1164"/>
                    </a:lnTo>
                    <a:lnTo>
                      <a:pt x="14" y="1139"/>
                    </a:lnTo>
                    <a:lnTo>
                      <a:pt x="5" y="1111"/>
                    </a:lnTo>
                    <a:lnTo>
                      <a:pt x="0" y="1082"/>
                    </a:lnTo>
                    <a:lnTo>
                      <a:pt x="0" y="1054"/>
                    </a:lnTo>
                    <a:lnTo>
                      <a:pt x="7" y="1025"/>
                    </a:lnTo>
                    <a:lnTo>
                      <a:pt x="19" y="997"/>
                    </a:lnTo>
                    <a:lnTo>
                      <a:pt x="196" y="490"/>
                    </a:lnTo>
                    <a:close/>
                  </a:path>
                </a:pathLst>
              </a:custGeom>
              <a:solidFill>
                <a:srgbClr val="3F9E9E"/>
              </a:solidFill>
              <a:ln w="9525">
                <a:noFill/>
                <a:round/>
                <a:headEnd/>
                <a:tailEnd/>
              </a:ln>
            </p:spPr>
            <p:txBody>
              <a:bodyPr lIns="91431" tIns="45716" rIns="91431" bIns="45716"/>
              <a:lstStyle/>
              <a:p>
                <a:endParaRPr lang="ja-JP" altLang="en-US" sz="1050"/>
              </a:p>
            </p:txBody>
          </p:sp>
          <p:sp>
            <p:nvSpPr>
              <p:cNvPr id="24" name="Freeform 284"/>
              <p:cNvSpPr>
                <a:spLocks/>
              </p:cNvSpPr>
              <p:nvPr/>
            </p:nvSpPr>
            <p:spPr bwMode="auto">
              <a:xfrm>
                <a:off x="1825" y="3833"/>
                <a:ext cx="301" cy="239"/>
              </a:xfrm>
              <a:custGeom>
                <a:avLst/>
                <a:gdLst>
                  <a:gd name="T0" fmla="*/ 0 w 603"/>
                  <a:gd name="T1" fmla="*/ 1 h 478"/>
                  <a:gd name="T2" fmla="*/ 0 w 603"/>
                  <a:gd name="T3" fmla="*/ 1 h 478"/>
                  <a:gd name="T4" fmla="*/ 0 w 603"/>
                  <a:gd name="T5" fmla="*/ 0 h 478"/>
                  <a:gd name="T6" fmla="*/ 0 w 603"/>
                  <a:gd name="T7" fmla="*/ 1 h 478"/>
                  <a:gd name="T8" fmla="*/ 0 w 603"/>
                  <a:gd name="T9" fmla="*/ 1 h 478"/>
                  <a:gd name="T10" fmla="*/ 0 w 603"/>
                  <a:gd name="T11" fmla="*/ 1 h 478"/>
                  <a:gd name="T12" fmla="*/ 0 w 603"/>
                  <a:gd name="T13" fmla="*/ 1 h 478"/>
                  <a:gd name="T14" fmla="*/ 0 w 603"/>
                  <a:gd name="T15" fmla="*/ 1 h 478"/>
                  <a:gd name="T16" fmla="*/ 0 w 603"/>
                  <a:gd name="T17" fmla="*/ 1 h 478"/>
                  <a:gd name="T18" fmla="*/ 0 w 603"/>
                  <a:gd name="T19" fmla="*/ 1 h 478"/>
                  <a:gd name="T20" fmla="*/ 0 w 603"/>
                  <a:gd name="T21" fmla="*/ 1 h 478"/>
                  <a:gd name="T22" fmla="*/ 0 w 603"/>
                  <a:gd name="T23" fmla="*/ 1 h 478"/>
                  <a:gd name="T24" fmla="*/ 0 w 603"/>
                  <a:gd name="T25" fmla="*/ 1 h 478"/>
                  <a:gd name="T26" fmla="*/ 0 w 603"/>
                  <a:gd name="T27" fmla="*/ 1 h 478"/>
                  <a:gd name="T28" fmla="*/ 0 w 603"/>
                  <a:gd name="T29" fmla="*/ 1 h 478"/>
                  <a:gd name="T30" fmla="*/ 0 w 603"/>
                  <a:gd name="T31" fmla="*/ 1 h 478"/>
                  <a:gd name="T32" fmla="*/ 0 w 603"/>
                  <a:gd name="T33" fmla="*/ 1 h 478"/>
                  <a:gd name="T34" fmla="*/ 0 w 603"/>
                  <a:gd name="T35" fmla="*/ 1 h 478"/>
                  <a:gd name="T36" fmla="*/ 0 w 603"/>
                  <a:gd name="T37" fmla="*/ 1 h 478"/>
                  <a:gd name="T38" fmla="*/ 0 w 603"/>
                  <a:gd name="T39" fmla="*/ 1 h 478"/>
                  <a:gd name="T40" fmla="*/ 0 w 603"/>
                  <a:gd name="T41" fmla="*/ 1 h 478"/>
                  <a:gd name="T42" fmla="*/ 0 w 603"/>
                  <a:gd name="T43" fmla="*/ 1 h 478"/>
                  <a:gd name="T44" fmla="*/ 0 w 603"/>
                  <a:gd name="T45" fmla="*/ 1 h 478"/>
                  <a:gd name="T46" fmla="*/ 0 w 603"/>
                  <a:gd name="T47" fmla="*/ 1 h 478"/>
                  <a:gd name="T48" fmla="*/ 0 w 603"/>
                  <a:gd name="T49" fmla="*/ 1 h 478"/>
                  <a:gd name="T50" fmla="*/ 0 w 603"/>
                  <a:gd name="T51" fmla="*/ 1 h 478"/>
                  <a:gd name="T52" fmla="*/ 0 w 603"/>
                  <a:gd name="T53" fmla="*/ 1 h 478"/>
                  <a:gd name="T54" fmla="*/ 0 w 603"/>
                  <a:gd name="T55" fmla="*/ 1 h 478"/>
                  <a:gd name="T56" fmla="*/ 0 w 603"/>
                  <a:gd name="T57" fmla="*/ 1 h 478"/>
                  <a:gd name="T58" fmla="*/ 0 w 603"/>
                  <a:gd name="T59" fmla="*/ 1 h 478"/>
                  <a:gd name="T60" fmla="*/ 0 w 603"/>
                  <a:gd name="T61" fmla="*/ 1 h 478"/>
                  <a:gd name="T62" fmla="*/ 0 w 603"/>
                  <a:gd name="T63" fmla="*/ 1 h 478"/>
                  <a:gd name="T64" fmla="*/ 0 w 603"/>
                  <a:gd name="T65" fmla="*/ 1 h 478"/>
                  <a:gd name="T66" fmla="*/ 0 w 603"/>
                  <a:gd name="T67" fmla="*/ 1 h 478"/>
                  <a:gd name="T68" fmla="*/ 0 w 603"/>
                  <a:gd name="T69" fmla="*/ 1 h 478"/>
                  <a:gd name="T70" fmla="*/ 0 w 603"/>
                  <a:gd name="T71" fmla="*/ 1 h 478"/>
                  <a:gd name="T72" fmla="*/ 0 w 603"/>
                  <a:gd name="T73" fmla="*/ 1 h 478"/>
                  <a:gd name="T74" fmla="*/ 0 w 603"/>
                  <a:gd name="T75" fmla="*/ 1 h 478"/>
                  <a:gd name="T76" fmla="*/ 0 w 603"/>
                  <a:gd name="T77" fmla="*/ 1 h 478"/>
                  <a:gd name="T78" fmla="*/ 0 w 603"/>
                  <a:gd name="T79" fmla="*/ 1 h 478"/>
                  <a:gd name="T80" fmla="*/ 0 w 603"/>
                  <a:gd name="T81" fmla="*/ 1 h 478"/>
                  <a:gd name="T82" fmla="*/ 0 w 603"/>
                  <a:gd name="T83" fmla="*/ 1 h 478"/>
                  <a:gd name="T84" fmla="*/ 0 w 603"/>
                  <a:gd name="T85" fmla="*/ 1 h 478"/>
                  <a:gd name="T86" fmla="*/ 0 w 603"/>
                  <a:gd name="T87" fmla="*/ 1 h 478"/>
                  <a:gd name="T88" fmla="*/ 0 w 603"/>
                  <a:gd name="T89" fmla="*/ 1 h 478"/>
                  <a:gd name="T90" fmla="*/ 0 w 603"/>
                  <a:gd name="T91" fmla="*/ 1 h 478"/>
                  <a:gd name="T92" fmla="*/ 0 w 603"/>
                  <a:gd name="T93" fmla="*/ 1 h 478"/>
                  <a:gd name="T94" fmla="*/ 0 w 603"/>
                  <a:gd name="T95" fmla="*/ 1 h 478"/>
                  <a:gd name="T96" fmla="*/ 0 w 603"/>
                  <a:gd name="T97" fmla="*/ 1 h 478"/>
                  <a:gd name="T98" fmla="*/ 0 w 603"/>
                  <a:gd name="T99" fmla="*/ 1 h 478"/>
                  <a:gd name="T100" fmla="*/ 0 w 603"/>
                  <a:gd name="T101" fmla="*/ 1 h 478"/>
                  <a:gd name="T102" fmla="*/ 0 w 603"/>
                  <a:gd name="T103" fmla="*/ 1 h 478"/>
                  <a:gd name="T104" fmla="*/ 0 w 603"/>
                  <a:gd name="T105" fmla="*/ 1 h 478"/>
                  <a:gd name="T106" fmla="*/ 0 w 603"/>
                  <a:gd name="T107" fmla="*/ 1 h 478"/>
                  <a:gd name="T108" fmla="*/ 0 w 603"/>
                  <a:gd name="T109" fmla="*/ 1 h 478"/>
                  <a:gd name="T110" fmla="*/ 0 w 603"/>
                  <a:gd name="T111" fmla="*/ 1 h 478"/>
                  <a:gd name="T112" fmla="*/ 0 w 603"/>
                  <a:gd name="T113" fmla="*/ 1 h 478"/>
                  <a:gd name="T114" fmla="*/ 0 w 603"/>
                  <a:gd name="T115" fmla="*/ 1 h 478"/>
                  <a:gd name="T116" fmla="*/ 0 w 603"/>
                  <a:gd name="T117" fmla="*/ 1 h 47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03"/>
                  <a:gd name="T178" fmla="*/ 0 h 478"/>
                  <a:gd name="T179" fmla="*/ 603 w 603"/>
                  <a:gd name="T180" fmla="*/ 478 h 47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03" h="478">
                    <a:moveTo>
                      <a:pt x="103" y="4"/>
                    </a:moveTo>
                    <a:lnTo>
                      <a:pt x="128" y="1"/>
                    </a:lnTo>
                    <a:lnTo>
                      <a:pt x="153" y="0"/>
                    </a:lnTo>
                    <a:lnTo>
                      <a:pt x="179" y="1"/>
                    </a:lnTo>
                    <a:lnTo>
                      <a:pt x="204" y="4"/>
                    </a:lnTo>
                    <a:lnTo>
                      <a:pt x="229" y="7"/>
                    </a:lnTo>
                    <a:lnTo>
                      <a:pt x="255" y="12"/>
                    </a:lnTo>
                    <a:lnTo>
                      <a:pt x="279" y="15"/>
                    </a:lnTo>
                    <a:lnTo>
                      <a:pt x="304" y="20"/>
                    </a:lnTo>
                    <a:lnTo>
                      <a:pt x="330" y="24"/>
                    </a:lnTo>
                    <a:lnTo>
                      <a:pt x="355" y="28"/>
                    </a:lnTo>
                    <a:lnTo>
                      <a:pt x="379" y="31"/>
                    </a:lnTo>
                    <a:lnTo>
                      <a:pt x="404" y="34"/>
                    </a:lnTo>
                    <a:lnTo>
                      <a:pt x="430" y="34"/>
                    </a:lnTo>
                    <a:lnTo>
                      <a:pt x="455" y="32"/>
                    </a:lnTo>
                    <a:lnTo>
                      <a:pt x="482" y="30"/>
                    </a:lnTo>
                    <a:lnTo>
                      <a:pt x="507" y="24"/>
                    </a:lnTo>
                    <a:lnTo>
                      <a:pt x="587" y="248"/>
                    </a:lnTo>
                    <a:lnTo>
                      <a:pt x="596" y="278"/>
                    </a:lnTo>
                    <a:lnTo>
                      <a:pt x="602" y="307"/>
                    </a:lnTo>
                    <a:lnTo>
                      <a:pt x="603" y="333"/>
                    </a:lnTo>
                    <a:lnTo>
                      <a:pt x="599" y="357"/>
                    </a:lnTo>
                    <a:lnTo>
                      <a:pt x="591" y="381"/>
                    </a:lnTo>
                    <a:lnTo>
                      <a:pt x="578" y="401"/>
                    </a:lnTo>
                    <a:lnTo>
                      <a:pt x="560" y="420"/>
                    </a:lnTo>
                    <a:lnTo>
                      <a:pt x="537" y="436"/>
                    </a:lnTo>
                    <a:lnTo>
                      <a:pt x="534" y="437"/>
                    </a:lnTo>
                    <a:lnTo>
                      <a:pt x="523" y="442"/>
                    </a:lnTo>
                    <a:lnTo>
                      <a:pt x="508" y="447"/>
                    </a:lnTo>
                    <a:lnTo>
                      <a:pt x="491" y="454"/>
                    </a:lnTo>
                    <a:lnTo>
                      <a:pt x="472" y="460"/>
                    </a:lnTo>
                    <a:lnTo>
                      <a:pt x="454" y="466"/>
                    </a:lnTo>
                    <a:lnTo>
                      <a:pt x="438" y="469"/>
                    </a:lnTo>
                    <a:lnTo>
                      <a:pt x="426" y="470"/>
                    </a:lnTo>
                    <a:lnTo>
                      <a:pt x="388" y="475"/>
                    </a:lnTo>
                    <a:lnTo>
                      <a:pt x="351" y="477"/>
                    </a:lnTo>
                    <a:lnTo>
                      <a:pt x="316" y="478"/>
                    </a:lnTo>
                    <a:lnTo>
                      <a:pt x="282" y="477"/>
                    </a:lnTo>
                    <a:lnTo>
                      <a:pt x="250" y="476"/>
                    </a:lnTo>
                    <a:lnTo>
                      <a:pt x="220" y="473"/>
                    </a:lnTo>
                    <a:lnTo>
                      <a:pt x="194" y="469"/>
                    </a:lnTo>
                    <a:lnTo>
                      <a:pt x="168" y="465"/>
                    </a:lnTo>
                    <a:lnTo>
                      <a:pt x="145" y="460"/>
                    </a:lnTo>
                    <a:lnTo>
                      <a:pt x="124" y="454"/>
                    </a:lnTo>
                    <a:lnTo>
                      <a:pt x="107" y="450"/>
                    </a:lnTo>
                    <a:lnTo>
                      <a:pt x="92" y="445"/>
                    </a:lnTo>
                    <a:lnTo>
                      <a:pt x="81" y="442"/>
                    </a:lnTo>
                    <a:lnTo>
                      <a:pt x="73" y="438"/>
                    </a:lnTo>
                    <a:lnTo>
                      <a:pt x="68" y="437"/>
                    </a:lnTo>
                    <a:lnTo>
                      <a:pt x="66" y="436"/>
                    </a:lnTo>
                    <a:lnTo>
                      <a:pt x="48" y="423"/>
                    </a:lnTo>
                    <a:lnTo>
                      <a:pt x="32" y="406"/>
                    </a:lnTo>
                    <a:lnTo>
                      <a:pt x="18" y="385"/>
                    </a:lnTo>
                    <a:lnTo>
                      <a:pt x="8" y="360"/>
                    </a:lnTo>
                    <a:lnTo>
                      <a:pt x="1" y="333"/>
                    </a:lnTo>
                    <a:lnTo>
                      <a:pt x="0" y="304"/>
                    </a:lnTo>
                    <a:lnTo>
                      <a:pt x="6" y="274"/>
                    </a:lnTo>
                    <a:lnTo>
                      <a:pt x="18" y="245"/>
                    </a:lnTo>
                    <a:lnTo>
                      <a:pt x="103" y="4"/>
                    </a:lnTo>
                    <a:close/>
                  </a:path>
                </a:pathLst>
              </a:custGeom>
              <a:solidFill>
                <a:srgbClr val="CCECFF"/>
              </a:solidFill>
              <a:ln w="9525">
                <a:noFill/>
                <a:round/>
                <a:headEnd/>
                <a:tailEnd/>
              </a:ln>
            </p:spPr>
            <p:txBody>
              <a:bodyPr lIns="91431" tIns="45716" rIns="91431" bIns="45716"/>
              <a:lstStyle/>
              <a:p>
                <a:endParaRPr lang="ja-JP" altLang="en-US" sz="1050"/>
              </a:p>
            </p:txBody>
          </p:sp>
          <p:sp>
            <p:nvSpPr>
              <p:cNvPr id="25" name="Freeform 285"/>
              <p:cNvSpPr>
                <a:spLocks/>
              </p:cNvSpPr>
              <p:nvPr/>
            </p:nvSpPr>
            <p:spPr bwMode="auto">
              <a:xfrm>
                <a:off x="1908" y="3463"/>
                <a:ext cx="142" cy="12"/>
              </a:xfrm>
              <a:custGeom>
                <a:avLst/>
                <a:gdLst>
                  <a:gd name="T0" fmla="*/ 0 w 285"/>
                  <a:gd name="T1" fmla="*/ 0 h 25"/>
                  <a:gd name="T2" fmla="*/ 0 w 285"/>
                  <a:gd name="T3" fmla="*/ 0 h 25"/>
                  <a:gd name="T4" fmla="*/ 0 w 285"/>
                  <a:gd name="T5" fmla="*/ 0 h 25"/>
                  <a:gd name="T6" fmla="*/ 0 w 285"/>
                  <a:gd name="T7" fmla="*/ 0 h 25"/>
                  <a:gd name="T8" fmla="*/ 0 w 285"/>
                  <a:gd name="T9" fmla="*/ 0 h 25"/>
                  <a:gd name="T10" fmla="*/ 0 w 285"/>
                  <a:gd name="T11" fmla="*/ 0 h 25"/>
                  <a:gd name="T12" fmla="*/ 0 w 285"/>
                  <a:gd name="T13" fmla="*/ 0 h 25"/>
                  <a:gd name="T14" fmla="*/ 0 w 285"/>
                  <a:gd name="T15" fmla="*/ 0 h 25"/>
                  <a:gd name="T16" fmla="*/ 0 w 285"/>
                  <a:gd name="T17" fmla="*/ 0 h 25"/>
                  <a:gd name="T18" fmla="*/ 0 w 285"/>
                  <a:gd name="T19" fmla="*/ 0 h 25"/>
                  <a:gd name="T20" fmla="*/ 0 w 285"/>
                  <a:gd name="T21" fmla="*/ 0 h 25"/>
                  <a:gd name="T22" fmla="*/ 0 w 285"/>
                  <a:gd name="T23" fmla="*/ 0 h 25"/>
                  <a:gd name="T24" fmla="*/ 0 w 285"/>
                  <a:gd name="T25" fmla="*/ 0 h 25"/>
                  <a:gd name="T26" fmla="*/ 0 w 285"/>
                  <a:gd name="T27" fmla="*/ 0 h 25"/>
                  <a:gd name="T28" fmla="*/ 0 w 285"/>
                  <a:gd name="T29" fmla="*/ 0 h 25"/>
                  <a:gd name="T30" fmla="*/ 0 w 285"/>
                  <a:gd name="T31" fmla="*/ 0 h 25"/>
                  <a:gd name="T32" fmla="*/ 0 w 285"/>
                  <a:gd name="T33" fmla="*/ 0 h 25"/>
                  <a:gd name="T34" fmla="*/ 0 w 285"/>
                  <a:gd name="T35" fmla="*/ 0 h 25"/>
                  <a:gd name="T36" fmla="*/ 0 w 285"/>
                  <a:gd name="T37" fmla="*/ 0 h 25"/>
                  <a:gd name="T38" fmla="*/ 0 w 285"/>
                  <a:gd name="T39" fmla="*/ 0 h 25"/>
                  <a:gd name="T40" fmla="*/ 0 w 285"/>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85"/>
                  <a:gd name="T64" fmla="*/ 0 h 25"/>
                  <a:gd name="T65" fmla="*/ 285 w 285"/>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85" h="25">
                    <a:moveTo>
                      <a:pt x="13" y="25"/>
                    </a:moveTo>
                    <a:lnTo>
                      <a:pt x="8" y="23"/>
                    </a:lnTo>
                    <a:lnTo>
                      <a:pt x="3" y="21"/>
                    </a:lnTo>
                    <a:lnTo>
                      <a:pt x="1" y="18"/>
                    </a:lnTo>
                    <a:lnTo>
                      <a:pt x="0" y="13"/>
                    </a:lnTo>
                    <a:lnTo>
                      <a:pt x="1" y="8"/>
                    </a:lnTo>
                    <a:lnTo>
                      <a:pt x="3" y="4"/>
                    </a:lnTo>
                    <a:lnTo>
                      <a:pt x="8" y="1"/>
                    </a:lnTo>
                    <a:lnTo>
                      <a:pt x="13" y="0"/>
                    </a:lnTo>
                    <a:lnTo>
                      <a:pt x="272" y="0"/>
                    </a:lnTo>
                    <a:lnTo>
                      <a:pt x="276" y="1"/>
                    </a:lnTo>
                    <a:lnTo>
                      <a:pt x="281" y="4"/>
                    </a:lnTo>
                    <a:lnTo>
                      <a:pt x="283" y="8"/>
                    </a:lnTo>
                    <a:lnTo>
                      <a:pt x="285" y="13"/>
                    </a:lnTo>
                    <a:lnTo>
                      <a:pt x="283" y="18"/>
                    </a:lnTo>
                    <a:lnTo>
                      <a:pt x="281" y="21"/>
                    </a:lnTo>
                    <a:lnTo>
                      <a:pt x="276" y="23"/>
                    </a:lnTo>
                    <a:lnTo>
                      <a:pt x="272" y="25"/>
                    </a:lnTo>
                    <a:lnTo>
                      <a:pt x="13" y="25"/>
                    </a:lnTo>
                    <a:close/>
                  </a:path>
                </a:pathLst>
              </a:custGeom>
              <a:solidFill>
                <a:srgbClr val="FFFFFF"/>
              </a:solidFill>
              <a:ln w="9525">
                <a:noFill/>
                <a:round/>
                <a:headEnd/>
                <a:tailEnd/>
              </a:ln>
            </p:spPr>
            <p:txBody>
              <a:bodyPr lIns="91431" tIns="45716" rIns="91431" bIns="45716"/>
              <a:lstStyle/>
              <a:p>
                <a:endParaRPr lang="ja-JP" altLang="en-US" sz="1050"/>
              </a:p>
            </p:txBody>
          </p:sp>
          <p:sp>
            <p:nvSpPr>
              <p:cNvPr id="26" name="Freeform 286"/>
              <p:cNvSpPr>
                <a:spLocks/>
              </p:cNvSpPr>
              <p:nvPr/>
            </p:nvSpPr>
            <p:spPr bwMode="auto">
              <a:xfrm>
                <a:off x="1876" y="3491"/>
                <a:ext cx="203" cy="358"/>
              </a:xfrm>
              <a:custGeom>
                <a:avLst/>
                <a:gdLst>
                  <a:gd name="T0" fmla="*/ 0 w 404"/>
                  <a:gd name="T1" fmla="*/ 0 h 717"/>
                  <a:gd name="T2" fmla="*/ 1 w 404"/>
                  <a:gd name="T3" fmla="*/ 0 h 717"/>
                  <a:gd name="T4" fmla="*/ 1 w 404"/>
                  <a:gd name="T5" fmla="*/ 0 h 717"/>
                  <a:gd name="T6" fmla="*/ 1 w 404"/>
                  <a:gd name="T7" fmla="*/ 0 h 717"/>
                  <a:gd name="T8" fmla="*/ 1 w 404"/>
                  <a:gd name="T9" fmla="*/ 0 h 717"/>
                  <a:gd name="T10" fmla="*/ 1 w 404"/>
                  <a:gd name="T11" fmla="*/ 0 h 717"/>
                  <a:gd name="T12" fmla="*/ 1 w 404"/>
                  <a:gd name="T13" fmla="*/ 0 h 717"/>
                  <a:gd name="T14" fmla="*/ 1 w 404"/>
                  <a:gd name="T15" fmla="*/ 0 h 717"/>
                  <a:gd name="T16" fmla="*/ 1 w 404"/>
                  <a:gd name="T17" fmla="*/ 0 h 717"/>
                  <a:gd name="T18" fmla="*/ 1 w 404"/>
                  <a:gd name="T19" fmla="*/ 0 h 717"/>
                  <a:gd name="T20" fmla="*/ 1 w 404"/>
                  <a:gd name="T21" fmla="*/ 0 h 717"/>
                  <a:gd name="T22" fmla="*/ 1 w 404"/>
                  <a:gd name="T23" fmla="*/ 0 h 717"/>
                  <a:gd name="T24" fmla="*/ 1 w 404"/>
                  <a:gd name="T25" fmla="*/ 0 h 717"/>
                  <a:gd name="T26" fmla="*/ 1 w 404"/>
                  <a:gd name="T27" fmla="*/ 0 h 717"/>
                  <a:gd name="T28" fmla="*/ 1 w 404"/>
                  <a:gd name="T29" fmla="*/ 0 h 717"/>
                  <a:gd name="T30" fmla="*/ 1 w 404"/>
                  <a:gd name="T31" fmla="*/ 0 h 717"/>
                  <a:gd name="T32" fmla="*/ 1 w 404"/>
                  <a:gd name="T33" fmla="*/ 0 h 717"/>
                  <a:gd name="T34" fmla="*/ 1 w 404"/>
                  <a:gd name="T35" fmla="*/ 0 h 717"/>
                  <a:gd name="T36" fmla="*/ 1 w 404"/>
                  <a:gd name="T37" fmla="*/ 0 h 717"/>
                  <a:gd name="T38" fmla="*/ 1 w 404"/>
                  <a:gd name="T39" fmla="*/ 0 h 717"/>
                  <a:gd name="T40" fmla="*/ 1 w 404"/>
                  <a:gd name="T41" fmla="*/ 0 h 717"/>
                  <a:gd name="T42" fmla="*/ 0 w 404"/>
                  <a:gd name="T43" fmla="*/ 0 h 7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4"/>
                  <a:gd name="T67" fmla="*/ 0 h 717"/>
                  <a:gd name="T68" fmla="*/ 404 w 404"/>
                  <a:gd name="T69" fmla="*/ 717 h 7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4" h="717">
                    <a:moveTo>
                      <a:pt x="0" y="687"/>
                    </a:moveTo>
                    <a:lnTo>
                      <a:pt x="87" y="435"/>
                    </a:lnTo>
                    <a:lnTo>
                      <a:pt x="88" y="0"/>
                    </a:lnTo>
                    <a:lnTo>
                      <a:pt x="316" y="0"/>
                    </a:lnTo>
                    <a:lnTo>
                      <a:pt x="316" y="461"/>
                    </a:lnTo>
                    <a:lnTo>
                      <a:pt x="404" y="707"/>
                    </a:lnTo>
                    <a:lnTo>
                      <a:pt x="379" y="713"/>
                    </a:lnTo>
                    <a:lnTo>
                      <a:pt x="352" y="715"/>
                    </a:lnTo>
                    <a:lnTo>
                      <a:pt x="327" y="717"/>
                    </a:lnTo>
                    <a:lnTo>
                      <a:pt x="301" y="717"/>
                    </a:lnTo>
                    <a:lnTo>
                      <a:pt x="276" y="714"/>
                    </a:lnTo>
                    <a:lnTo>
                      <a:pt x="252" y="711"/>
                    </a:lnTo>
                    <a:lnTo>
                      <a:pt x="227" y="707"/>
                    </a:lnTo>
                    <a:lnTo>
                      <a:pt x="201" y="703"/>
                    </a:lnTo>
                    <a:lnTo>
                      <a:pt x="176" y="698"/>
                    </a:lnTo>
                    <a:lnTo>
                      <a:pt x="152" y="695"/>
                    </a:lnTo>
                    <a:lnTo>
                      <a:pt x="126" y="690"/>
                    </a:lnTo>
                    <a:lnTo>
                      <a:pt x="101" y="687"/>
                    </a:lnTo>
                    <a:lnTo>
                      <a:pt x="76" y="684"/>
                    </a:lnTo>
                    <a:lnTo>
                      <a:pt x="50" y="683"/>
                    </a:lnTo>
                    <a:lnTo>
                      <a:pt x="25" y="684"/>
                    </a:lnTo>
                    <a:lnTo>
                      <a:pt x="0" y="687"/>
                    </a:lnTo>
                    <a:close/>
                  </a:path>
                </a:pathLst>
              </a:custGeom>
              <a:solidFill>
                <a:schemeClr val="bg1"/>
              </a:solidFill>
              <a:ln w="9525">
                <a:noFill/>
                <a:round/>
                <a:headEnd/>
                <a:tailEnd/>
              </a:ln>
            </p:spPr>
            <p:txBody>
              <a:bodyPr lIns="91431" tIns="45716" rIns="91431" bIns="45716"/>
              <a:lstStyle/>
              <a:p>
                <a:endParaRPr lang="ja-JP" altLang="en-US" sz="1050"/>
              </a:p>
            </p:txBody>
          </p:sp>
          <p:sp>
            <p:nvSpPr>
              <p:cNvPr id="27" name="Freeform 287"/>
              <p:cNvSpPr>
                <a:spLocks/>
              </p:cNvSpPr>
              <p:nvPr/>
            </p:nvSpPr>
            <p:spPr bwMode="auto">
              <a:xfrm>
                <a:off x="1870" y="3819"/>
                <a:ext cx="209" cy="46"/>
              </a:xfrm>
              <a:custGeom>
                <a:avLst/>
                <a:gdLst>
                  <a:gd name="T0" fmla="*/ 1 w 416"/>
                  <a:gd name="T1" fmla="*/ 0 h 93"/>
                  <a:gd name="T2" fmla="*/ 1 w 416"/>
                  <a:gd name="T3" fmla="*/ 0 h 93"/>
                  <a:gd name="T4" fmla="*/ 1 w 416"/>
                  <a:gd name="T5" fmla="*/ 0 h 93"/>
                  <a:gd name="T6" fmla="*/ 1 w 416"/>
                  <a:gd name="T7" fmla="*/ 0 h 93"/>
                  <a:gd name="T8" fmla="*/ 1 w 416"/>
                  <a:gd name="T9" fmla="*/ 0 h 93"/>
                  <a:gd name="T10" fmla="*/ 1 w 416"/>
                  <a:gd name="T11" fmla="*/ 0 h 93"/>
                  <a:gd name="T12" fmla="*/ 1 w 416"/>
                  <a:gd name="T13" fmla="*/ 0 h 93"/>
                  <a:gd name="T14" fmla="*/ 1 w 416"/>
                  <a:gd name="T15" fmla="*/ 0 h 93"/>
                  <a:gd name="T16" fmla="*/ 1 w 416"/>
                  <a:gd name="T17" fmla="*/ 0 h 93"/>
                  <a:gd name="T18" fmla="*/ 1 w 416"/>
                  <a:gd name="T19" fmla="*/ 0 h 93"/>
                  <a:gd name="T20" fmla="*/ 1 w 416"/>
                  <a:gd name="T21" fmla="*/ 0 h 93"/>
                  <a:gd name="T22" fmla="*/ 1 w 416"/>
                  <a:gd name="T23" fmla="*/ 0 h 93"/>
                  <a:gd name="T24" fmla="*/ 1 w 416"/>
                  <a:gd name="T25" fmla="*/ 0 h 93"/>
                  <a:gd name="T26" fmla="*/ 1 w 416"/>
                  <a:gd name="T27" fmla="*/ 0 h 93"/>
                  <a:gd name="T28" fmla="*/ 1 w 416"/>
                  <a:gd name="T29" fmla="*/ 0 h 93"/>
                  <a:gd name="T30" fmla="*/ 1 w 416"/>
                  <a:gd name="T31" fmla="*/ 0 h 93"/>
                  <a:gd name="T32" fmla="*/ 1 w 416"/>
                  <a:gd name="T33" fmla="*/ 0 h 93"/>
                  <a:gd name="T34" fmla="*/ 1 w 416"/>
                  <a:gd name="T35" fmla="*/ 0 h 93"/>
                  <a:gd name="T36" fmla="*/ 1 w 416"/>
                  <a:gd name="T37" fmla="*/ 0 h 93"/>
                  <a:gd name="T38" fmla="*/ 1 w 416"/>
                  <a:gd name="T39" fmla="*/ 0 h 93"/>
                  <a:gd name="T40" fmla="*/ 1 w 416"/>
                  <a:gd name="T41" fmla="*/ 0 h 93"/>
                  <a:gd name="T42" fmla="*/ 1 w 416"/>
                  <a:gd name="T43" fmla="*/ 0 h 93"/>
                  <a:gd name="T44" fmla="*/ 1 w 416"/>
                  <a:gd name="T45" fmla="*/ 0 h 93"/>
                  <a:gd name="T46" fmla="*/ 1 w 416"/>
                  <a:gd name="T47" fmla="*/ 0 h 93"/>
                  <a:gd name="T48" fmla="*/ 1 w 416"/>
                  <a:gd name="T49" fmla="*/ 0 h 93"/>
                  <a:gd name="T50" fmla="*/ 1 w 416"/>
                  <a:gd name="T51" fmla="*/ 0 h 93"/>
                  <a:gd name="T52" fmla="*/ 1 w 416"/>
                  <a:gd name="T53" fmla="*/ 0 h 93"/>
                  <a:gd name="T54" fmla="*/ 1 w 416"/>
                  <a:gd name="T55" fmla="*/ 0 h 93"/>
                  <a:gd name="T56" fmla="*/ 1 w 416"/>
                  <a:gd name="T57" fmla="*/ 0 h 93"/>
                  <a:gd name="T58" fmla="*/ 1 w 416"/>
                  <a:gd name="T59" fmla="*/ 0 h 93"/>
                  <a:gd name="T60" fmla="*/ 1 w 416"/>
                  <a:gd name="T61" fmla="*/ 0 h 93"/>
                  <a:gd name="T62" fmla="*/ 1 w 416"/>
                  <a:gd name="T63" fmla="*/ 0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16"/>
                  <a:gd name="T97" fmla="*/ 0 h 93"/>
                  <a:gd name="T98" fmla="*/ 416 w 416"/>
                  <a:gd name="T99" fmla="*/ 93 h 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16" h="93">
                    <a:moveTo>
                      <a:pt x="207" y="93"/>
                    </a:moveTo>
                    <a:lnTo>
                      <a:pt x="186" y="93"/>
                    </a:lnTo>
                    <a:lnTo>
                      <a:pt x="166" y="92"/>
                    </a:lnTo>
                    <a:lnTo>
                      <a:pt x="145" y="91"/>
                    </a:lnTo>
                    <a:lnTo>
                      <a:pt x="127" y="89"/>
                    </a:lnTo>
                    <a:lnTo>
                      <a:pt x="108" y="87"/>
                    </a:lnTo>
                    <a:lnTo>
                      <a:pt x="91" y="85"/>
                    </a:lnTo>
                    <a:lnTo>
                      <a:pt x="75" y="81"/>
                    </a:lnTo>
                    <a:lnTo>
                      <a:pt x="61" y="79"/>
                    </a:lnTo>
                    <a:lnTo>
                      <a:pt x="47" y="76"/>
                    </a:lnTo>
                    <a:lnTo>
                      <a:pt x="36" y="72"/>
                    </a:lnTo>
                    <a:lnTo>
                      <a:pt x="25" y="68"/>
                    </a:lnTo>
                    <a:lnTo>
                      <a:pt x="16" y="64"/>
                    </a:lnTo>
                    <a:lnTo>
                      <a:pt x="9" y="59"/>
                    </a:lnTo>
                    <a:lnTo>
                      <a:pt x="5" y="55"/>
                    </a:lnTo>
                    <a:lnTo>
                      <a:pt x="1" y="50"/>
                    </a:lnTo>
                    <a:lnTo>
                      <a:pt x="0" y="46"/>
                    </a:lnTo>
                    <a:lnTo>
                      <a:pt x="1" y="41"/>
                    </a:lnTo>
                    <a:lnTo>
                      <a:pt x="5" y="36"/>
                    </a:lnTo>
                    <a:lnTo>
                      <a:pt x="9" y="32"/>
                    </a:lnTo>
                    <a:lnTo>
                      <a:pt x="16" y="27"/>
                    </a:lnTo>
                    <a:lnTo>
                      <a:pt x="25" y="24"/>
                    </a:lnTo>
                    <a:lnTo>
                      <a:pt x="36" y="20"/>
                    </a:lnTo>
                    <a:lnTo>
                      <a:pt x="47" y="17"/>
                    </a:lnTo>
                    <a:lnTo>
                      <a:pt x="61" y="13"/>
                    </a:lnTo>
                    <a:lnTo>
                      <a:pt x="75" y="10"/>
                    </a:lnTo>
                    <a:lnTo>
                      <a:pt x="91" y="8"/>
                    </a:lnTo>
                    <a:lnTo>
                      <a:pt x="108" y="5"/>
                    </a:lnTo>
                    <a:lnTo>
                      <a:pt x="127" y="3"/>
                    </a:lnTo>
                    <a:lnTo>
                      <a:pt x="145" y="2"/>
                    </a:lnTo>
                    <a:lnTo>
                      <a:pt x="166" y="1"/>
                    </a:lnTo>
                    <a:lnTo>
                      <a:pt x="186" y="0"/>
                    </a:lnTo>
                    <a:lnTo>
                      <a:pt x="207" y="0"/>
                    </a:lnTo>
                    <a:lnTo>
                      <a:pt x="229" y="0"/>
                    </a:lnTo>
                    <a:lnTo>
                      <a:pt x="249" y="1"/>
                    </a:lnTo>
                    <a:lnTo>
                      <a:pt x="270" y="2"/>
                    </a:lnTo>
                    <a:lnTo>
                      <a:pt x="288" y="3"/>
                    </a:lnTo>
                    <a:lnTo>
                      <a:pt x="307" y="5"/>
                    </a:lnTo>
                    <a:lnTo>
                      <a:pt x="324" y="8"/>
                    </a:lnTo>
                    <a:lnTo>
                      <a:pt x="340" y="10"/>
                    </a:lnTo>
                    <a:lnTo>
                      <a:pt x="355" y="13"/>
                    </a:lnTo>
                    <a:lnTo>
                      <a:pt x="369" y="17"/>
                    </a:lnTo>
                    <a:lnTo>
                      <a:pt x="380" y="20"/>
                    </a:lnTo>
                    <a:lnTo>
                      <a:pt x="391" y="24"/>
                    </a:lnTo>
                    <a:lnTo>
                      <a:pt x="400" y="27"/>
                    </a:lnTo>
                    <a:lnTo>
                      <a:pt x="407" y="32"/>
                    </a:lnTo>
                    <a:lnTo>
                      <a:pt x="411" y="36"/>
                    </a:lnTo>
                    <a:lnTo>
                      <a:pt x="415" y="41"/>
                    </a:lnTo>
                    <a:lnTo>
                      <a:pt x="416" y="46"/>
                    </a:lnTo>
                    <a:lnTo>
                      <a:pt x="415" y="50"/>
                    </a:lnTo>
                    <a:lnTo>
                      <a:pt x="411" y="55"/>
                    </a:lnTo>
                    <a:lnTo>
                      <a:pt x="407" y="59"/>
                    </a:lnTo>
                    <a:lnTo>
                      <a:pt x="400" y="64"/>
                    </a:lnTo>
                    <a:lnTo>
                      <a:pt x="391" y="68"/>
                    </a:lnTo>
                    <a:lnTo>
                      <a:pt x="380" y="72"/>
                    </a:lnTo>
                    <a:lnTo>
                      <a:pt x="369" y="76"/>
                    </a:lnTo>
                    <a:lnTo>
                      <a:pt x="355" y="79"/>
                    </a:lnTo>
                    <a:lnTo>
                      <a:pt x="340" y="81"/>
                    </a:lnTo>
                    <a:lnTo>
                      <a:pt x="324" y="85"/>
                    </a:lnTo>
                    <a:lnTo>
                      <a:pt x="307" y="87"/>
                    </a:lnTo>
                    <a:lnTo>
                      <a:pt x="288" y="89"/>
                    </a:lnTo>
                    <a:lnTo>
                      <a:pt x="270" y="91"/>
                    </a:lnTo>
                    <a:lnTo>
                      <a:pt x="249" y="92"/>
                    </a:lnTo>
                    <a:lnTo>
                      <a:pt x="229" y="93"/>
                    </a:lnTo>
                    <a:lnTo>
                      <a:pt x="207" y="93"/>
                    </a:lnTo>
                    <a:close/>
                  </a:path>
                </a:pathLst>
              </a:custGeom>
              <a:solidFill>
                <a:srgbClr val="6699FF"/>
              </a:solidFill>
              <a:ln w="9525">
                <a:noFill/>
                <a:round/>
                <a:headEnd/>
                <a:tailEnd/>
              </a:ln>
            </p:spPr>
            <p:txBody>
              <a:bodyPr lIns="91431" tIns="45716" rIns="91431" bIns="45716"/>
              <a:lstStyle/>
              <a:p>
                <a:endParaRPr lang="ja-JP" altLang="en-US" sz="1050"/>
              </a:p>
            </p:txBody>
          </p:sp>
          <p:sp>
            <p:nvSpPr>
              <p:cNvPr id="28" name="Freeform 288"/>
              <p:cNvSpPr>
                <a:spLocks/>
              </p:cNvSpPr>
              <p:nvPr/>
            </p:nvSpPr>
            <p:spPr bwMode="auto">
              <a:xfrm>
                <a:off x="1968" y="3888"/>
                <a:ext cx="145" cy="155"/>
              </a:xfrm>
              <a:custGeom>
                <a:avLst/>
                <a:gdLst>
                  <a:gd name="T0" fmla="*/ 1 w 290"/>
                  <a:gd name="T1" fmla="*/ 1 h 310"/>
                  <a:gd name="T2" fmla="*/ 1 w 290"/>
                  <a:gd name="T3" fmla="*/ 1 h 310"/>
                  <a:gd name="T4" fmla="*/ 1 w 290"/>
                  <a:gd name="T5" fmla="*/ 1 h 310"/>
                  <a:gd name="T6" fmla="*/ 1 w 290"/>
                  <a:gd name="T7" fmla="*/ 1 h 310"/>
                  <a:gd name="T8" fmla="*/ 1 w 290"/>
                  <a:gd name="T9" fmla="*/ 0 h 310"/>
                  <a:gd name="T10" fmla="*/ 1 w 290"/>
                  <a:gd name="T11" fmla="*/ 1 h 310"/>
                  <a:gd name="T12" fmla="*/ 1 w 290"/>
                  <a:gd name="T13" fmla="*/ 1 h 310"/>
                  <a:gd name="T14" fmla="*/ 1 w 290"/>
                  <a:gd name="T15" fmla="*/ 1 h 310"/>
                  <a:gd name="T16" fmla="*/ 1 w 290"/>
                  <a:gd name="T17" fmla="*/ 1 h 310"/>
                  <a:gd name="T18" fmla="*/ 1 w 290"/>
                  <a:gd name="T19" fmla="*/ 1 h 310"/>
                  <a:gd name="T20" fmla="*/ 1 w 290"/>
                  <a:gd name="T21" fmla="*/ 1 h 310"/>
                  <a:gd name="T22" fmla="*/ 1 w 290"/>
                  <a:gd name="T23" fmla="*/ 1 h 310"/>
                  <a:gd name="T24" fmla="*/ 1 w 290"/>
                  <a:gd name="T25" fmla="*/ 1 h 310"/>
                  <a:gd name="T26" fmla="*/ 1 w 290"/>
                  <a:gd name="T27" fmla="*/ 1 h 310"/>
                  <a:gd name="T28" fmla="*/ 1 w 290"/>
                  <a:gd name="T29" fmla="*/ 1 h 310"/>
                  <a:gd name="T30" fmla="*/ 1 w 290"/>
                  <a:gd name="T31" fmla="*/ 1 h 310"/>
                  <a:gd name="T32" fmla="*/ 1 w 290"/>
                  <a:gd name="T33" fmla="*/ 1 h 310"/>
                  <a:gd name="T34" fmla="*/ 1 w 290"/>
                  <a:gd name="T35" fmla="*/ 1 h 310"/>
                  <a:gd name="T36" fmla="*/ 1 w 290"/>
                  <a:gd name="T37" fmla="*/ 1 h 310"/>
                  <a:gd name="T38" fmla="*/ 1 w 290"/>
                  <a:gd name="T39" fmla="*/ 1 h 310"/>
                  <a:gd name="T40" fmla="*/ 1 w 290"/>
                  <a:gd name="T41" fmla="*/ 1 h 310"/>
                  <a:gd name="T42" fmla="*/ 1 w 290"/>
                  <a:gd name="T43" fmla="*/ 1 h 310"/>
                  <a:gd name="T44" fmla="*/ 1 w 290"/>
                  <a:gd name="T45" fmla="*/ 1 h 310"/>
                  <a:gd name="T46" fmla="*/ 1 w 290"/>
                  <a:gd name="T47" fmla="*/ 1 h 310"/>
                  <a:gd name="T48" fmla="*/ 1 w 290"/>
                  <a:gd name="T49" fmla="*/ 1 h 310"/>
                  <a:gd name="T50" fmla="*/ 1 w 290"/>
                  <a:gd name="T51" fmla="*/ 1 h 310"/>
                  <a:gd name="T52" fmla="*/ 1 w 290"/>
                  <a:gd name="T53" fmla="*/ 1 h 310"/>
                  <a:gd name="T54" fmla="*/ 1 w 290"/>
                  <a:gd name="T55" fmla="*/ 1 h 310"/>
                  <a:gd name="T56" fmla="*/ 1 w 290"/>
                  <a:gd name="T57" fmla="*/ 1 h 310"/>
                  <a:gd name="T58" fmla="*/ 0 w 290"/>
                  <a:gd name="T59" fmla="*/ 1 h 310"/>
                  <a:gd name="T60" fmla="*/ 1 w 290"/>
                  <a:gd name="T61" fmla="*/ 1 h 310"/>
                  <a:gd name="T62" fmla="*/ 1 w 290"/>
                  <a:gd name="T63" fmla="*/ 1 h 310"/>
                  <a:gd name="T64" fmla="*/ 1 w 290"/>
                  <a:gd name="T65" fmla="*/ 1 h 310"/>
                  <a:gd name="T66" fmla="*/ 1 w 290"/>
                  <a:gd name="T67" fmla="*/ 1 h 310"/>
                  <a:gd name="T68" fmla="*/ 1 w 290"/>
                  <a:gd name="T69" fmla="*/ 1 h 310"/>
                  <a:gd name="T70" fmla="*/ 1 w 290"/>
                  <a:gd name="T71" fmla="*/ 1 h 310"/>
                  <a:gd name="T72" fmla="*/ 1 w 290"/>
                  <a:gd name="T73" fmla="*/ 1 h 310"/>
                  <a:gd name="T74" fmla="*/ 1 w 290"/>
                  <a:gd name="T75" fmla="*/ 1 h 310"/>
                  <a:gd name="T76" fmla="*/ 1 w 290"/>
                  <a:gd name="T77" fmla="*/ 1 h 310"/>
                  <a:gd name="T78" fmla="*/ 1 w 290"/>
                  <a:gd name="T79" fmla="*/ 1 h 310"/>
                  <a:gd name="T80" fmla="*/ 1 w 290"/>
                  <a:gd name="T81" fmla="*/ 1 h 310"/>
                  <a:gd name="T82" fmla="*/ 1 w 290"/>
                  <a:gd name="T83" fmla="*/ 1 h 310"/>
                  <a:gd name="T84" fmla="*/ 1 w 290"/>
                  <a:gd name="T85" fmla="*/ 1 h 310"/>
                  <a:gd name="T86" fmla="*/ 1 w 290"/>
                  <a:gd name="T87" fmla="*/ 1 h 310"/>
                  <a:gd name="T88" fmla="*/ 1 w 290"/>
                  <a:gd name="T89" fmla="*/ 1 h 310"/>
                  <a:gd name="T90" fmla="*/ 1 w 290"/>
                  <a:gd name="T91" fmla="*/ 1 h 31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0"/>
                  <a:gd name="T139" fmla="*/ 0 h 310"/>
                  <a:gd name="T140" fmla="*/ 290 w 290"/>
                  <a:gd name="T141" fmla="*/ 310 h 31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0" h="310">
                    <a:moveTo>
                      <a:pt x="60" y="10"/>
                    </a:moveTo>
                    <a:lnTo>
                      <a:pt x="72" y="10"/>
                    </a:lnTo>
                    <a:lnTo>
                      <a:pt x="87" y="9"/>
                    </a:lnTo>
                    <a:lnTo>
                      <a:pt x="101" y="8"/>
                    </a:lnTo>
                    <a:lnTo>
                      <a:pt x="116" y="7"/>
                    </a:lnTo>
                    <a:lnTo>
                      <a:pt x="130" y="6"/>
                    </a:lnTo>
                    <a:lnTo>
                      <a:pt x="143" y="4"/>
                    </a:lnTo>
                    <a:lnTo>
                      <a:pt x="154" y="2"/>
                    </a:lnTo>
                    <a:lnTo>
                      <a:pt x="165" y="1"/>
                    </a:lnTo>
                    <a:lnTo>
                      <a:pt x="180" y="0"/>
                    </a:lnTo>
                    <a:lnTo>
                      <a:pt x="189" y="4"/>
                    </a:lnTo>
                    <a:lnTo>
                      <a:pt x="191" y="13"/>
                    </a:lnTo>
                    <a:lnTo>
                      <a:pt x="185" y="24"/>
                    </a:lnTo>
                    <a:lnTo>
                      <a:pt x="181" y="37"/>
                    </a:lnTo>
                    <a:lnTo>
                      <a:pt x="182" y="49"/>
                    </a:lnTo>
                    <a:lnTo>
                      <a:pt x="190" y="61"/>
                    </a:lnTo>
                    <a:lnTo>
                      <a:pt x="204" y="68"/>
                    </a:lnTo>
                    <a:lnTo>
                      <a:pt x="213" y="72"/>
                    </a:lnTo>
                    <a:lnTo>
                      <a:pt x="223" y="79"/>
                    </a:lnTo>
                    <a:lnTo>
                      <a:pt x="234" y="90"/>
                    </a:lnTo>
                    <a:lnTo>
                      <a:pt x="245" y="104"/>
                    </a:lnTo>
                    <a:lnTo>
                      <a:pt x="257" y="119"/>
                    </a:lnTo>
                    <a:lnTo>
                      <a:pt x="268" y="135"/>
                    </a:lnTo>
                    <a:lnTo>
                      <a:pt x="280" y="152"/>
                    </a:lnTo>
                    <a:lnTo>
                      <a:pt x="290" y="170"/>
                    </a:lnTo>
                    <a:lnTo>
                      <a:pt x="289" y="170"/>
                    </a:lnTo>
                    <a:lnTo>
                      <a:pt x="286" y="172"/>
                    </a:lnTo>
                    <a:lnTo>
                      <a:pt x="279" y="174"/>
                    </a:lnTo>
                    <a:lnTo>
                      <a:pt x="272" y="176"/>
                    </a:lnTo>
                    <a:lnTo>
                      <a:pt x="267" y="177"/>
                    </a:lnTo>
                    <a:lnTo>
                      <a:pt x="266" y="178"/>
                    </a:lnTo>
                    <a:lnTo>
                      <a:pt x="262" y="192"/>
                    </a:lnTo>
                    <a:lnTo>
                      <a:pt x="257" y="207"/>
                    </a:lnTo>
                    <a:lnTo>
                      <a:pt x="249" y="222"/>
                    </a:lnTo>
                    <a:lnTo>
                      <a:pt x="241" y="237"/>
                    </a:lnTo>
                    <a:lnTo>
                      <a:pt x="230" y="253"/>
                    </a:lnTo>
                    <a:lnTo>
                      <a:pt x="221" y="267"/>
                    </a:lnTo>
                    <a:lnTo>
                      <a:pt x="209" y="281"/>
                    </a:lnTo>
                    <a:lnTo>
                      <a:pt x="199" y="293"/>
                    </a:lnTo>
                    <a:lnTo>
                      <a:pt x="197" y="293"/>
                    </a:lnTo>
                    <a:lnTo>
                      <a:pt x="190" y="294"/>
                    </a:lnTo>
                    <a:lnTo>
                      <a:pt x="176" y="296"/>
                    </a:lnTo>
                    <a:lnTo>
                      <a:pt x="166" y="298"/>
                    </a:lnTo>
                    <a:lnTo>
                      <a:pt x="153" y="299"/>
                    </a:lnTo>
                    <a:lnTo>
                      <a:pt x="140" y="302"/>
                    </a:lnTo>
                    <a:lnTo>
                      <a:pt x="128" y="303"/>
                    </a:lnTo>
                    <a:lnTo>
                      <a:pt x="115" y="304"/>
                    </a:lnTo>
                    <a:lnTo>
                      <a:pt x="106" y="305"/>
                    </a:lnTo>
                    <a:lnTo>
                      <a:pt x="99" y="306"/>
                    </a:lnTo>
                    <a:lnTo>
                      <a:pt x="97" y="306"/>
                    </a:lnTo>
                    <a:lnTo>
                      <a:pt x="73" y="309"/>
                    </a:lnTo>
                    <a:lnTo>
                      <a:pt x="53" y="310"/>
                    </a:lnTo>
                    <a:lnTo>
                      <a:pt x="35" y="309"/>
                    </a:lnTo>
                    <a:lnTo>
                      <a:pt x="20" y="306"/>
                    </a:lnTo>
                    <a:lnTo>
                      <a:pt x="9" y="303"/>
                    </a:lnTo>
                    <a:lnTo>
                      <a:pt x="2" y="298"/>
                    </a:lnTo>
                    <a:lnTo>
                      <a:pt x="0" y="294"/>
                    </a:lnTo>
                    <a:lnTo>
                      <a:pt x="2" y="287"/>
                    </a:lnTo>
                    <a:lnTo>
                      <a:pt x="8" y="280"/>
                    </a:lnTo>
                    <a:lnTo>
                      <a:pt x="16" y="272"/>
                    </a:lnTo>
                    <a:lnTo>
                      <a:pt x="24" y="264"/>
                    </a:lnTo>
                    <a:lnTo>
                      <a:pt x="34" y="256"/>
                    </a:lnTo>
                    <a:lnTo>
                      <a:pt x="44" y="248"/>
                    </a:lnTo>
                    <a:lnTo>
                      <a:pt x="55" y="240"/>
                    </a:lnTo>
                    <a:lnTo>
                      <a:pt x="65" y="233"/>
                    </a:lnTo>
                    <a:lnTo>
                      <a:pt x="76" y="227"/>
                    </a:lnTo>
                    <a:lnTo>
                      <a:pt x="92" y="214"/>
                    </a:lnTo>
                    <a:lnTo>
                      <a:pt x="99" y="197"/>
                    </a:lnTo>
                    <a:lnTo>
                      <a:pt x="98" y="178"/>
                    </a:lnTo>
                    <a:lnTo>
                      <a:pt x="87" y="160"/>
                    </a:lnTo>
                    <a:lnTo>
                      <a:pt x="75" y="142"/>
                    </a:lnTo>
                    <a:lnTo>
                      <a:pt x="68" y="121"/>
                    </a:lnTo>
                    <a:lnTo>
                      <a:pt x="69" y="101"/>
                    </a:lnTo>
                    <a:lnTo>
                      <a:pt x="76" y="85"/>
                    </a:lnTo>
                    <a:lnTo>
                      <a:pt x="79" y="78"/>
                    </a:lnTo>
                    <a:lnTo>
                      <a:pt x="82" y="70"/>
                    </a:lnTo>
                    <a:lnTo>
                      <a:pt x="82" y="63"/>
                    </a:lnTo>
                    <a:lnTo>
                      <a:pt x="78" y="56"/>
                    </a:lnTo>
                    <a:lnTo>
                      <a:pt x="73" y="49"/>
                    </a:lnTo>
                    <a:lnTo>
                      <a:pt x="68" y="42"/>
                    </a:lnTo>
                    <a:lnTo>
                      <a:pt x="60" y="37"/>
                    </a:lnTo>
                    <a:lnTo>
                      <a:pt x="49" y="32"/>
                    </a:lnTo>
                    <a:lnTo>
                      <a:pt x="40" y="29"/>
                    </a:lnTo>
                    <a:lnTo>
                      <a:pt x="34" y="24"/>
                    </a:lnTo>
                    <a:lnTo>
                      <a:pt x="32" y="21"/>
                    </a:lnTo>
                    <a:lnTo>
                      <a:pt x="32" y="17"/>
                    </a:lnTo>
                    <a:lnTo>
                      <a:pt x="34" y="15"/>
                    </a:lnTo>
                    <a:lnTo>
                      <a:pt x="40" y="13"/>
                    </a:lnTo>
                    <a:lnTo>
                      <a:pt x="48" y="11"/>
                    </a:lnTo>
                    <a:lnTo>
                      <a:pt x="60" y="10"/>
                    </a:lnTo>
                    <a:close/>
                  </a:path>
                </a:pathLst>
              </a:custGeom>
              <a:solidFill>
                <a:srgbClr val="6699FF"/>
              </a:solidFill>
              <a:ln w="9525">
                <a:noFill/>
                <a:round/>
                <a:headEnd/>
                <a:tailEnd/>
              </a:ln>
            </p:spPr>
            <p:txBody>
              <a:bodyPr lIns="91431" tIns="45716" rIns="91431" bIns="45716"/>
              <a:lstStyle/>
              <a:p>
                <a:endParaRPr lang="ja-JP" altLang="en-US" sz="1050"/>
              </a:p>
            </p:txBody>
          </p:sp>
          <p:sp>
            <p:nvSpPr>
              <p:cNvPr id="29" name="Freeform 289"/>
              <p:cNvSpPr>
                <a:spLocks/>
              </p:cNvSpPr>
              <p:nvPr/>
            </p:nvSpPr>
            <p:spPr bwMode="auto">
              <a:xfrm>
                <a:off x="1872" y="3829"/>
                <a:ext cx="211" cy="39"/>
              </a:xfrm>
              <a:custGeom>
                <a:avLst/>
                <a:gdLst>
                  <a:gd name="T0" fmla="*/ 1 w 422"/>
                  <a:gd name="T1" fmla="*/ 1 h 77"/>
                  <a:gd name="T2" fmla="*/ 1 w 422"/>
                  <a:gd name="T3" fmla="*/ 1 h 77"/>
                  <a:gd name="T4" fmla="*/ 1 w 422"/>
                  <a:gd name="T5" fmla="*/ 1 h 77"/>
                  <a:gd name="T6" fmla="*/ 1 w 422"/>
                  <a:gd name="T7" fmla="*/ 1 h 77"/>
                  <a:gd name="T8" fmla="*/ 1 w 422"/>
                  <a:gd name="T9" fmla="*/ 1 h 77"/>
                  <a:gd name="T10" fmla="*/ 1 w 422"/>
                  <a:gd name="T11" fmla="*/ 1 h 77"/>
                  <a:gd name="T12" fmla="*/ 1 w 422"/>
                  <a:gd name="T13" fmla="*/ 1 h 77"/>
                  <a:gd name="T14" fmla="*/ 1 w 422"/>
                  <a:gd name="T15" fmla="*/ 1 h 77"/>
                  <a:gd name="T16" fmla="*/ 1 w 422"/>
                  <a:gd name="T17" fmla="*/ 1 h 77"/>
                  <a:gd name="T18" fmla="*/ 1 w 422"/>
                  <a:gd name="T19" fmla="*/ 1 h 77"/>
                  <a:gd name="T20" fmla="*/ 1 w 422"/>
                  <a:gd name="T21" fmla="*/ 1 h 77"/>
                  <a:gd name="T22" fmla="*/ 1 w 422"/>
                  <a:gd name="T23" fmla="*/ 1 h 77"/>
                  <a:gd name="T24" fmla="*/ 1 w 422"/>
                  <a:gd name="T25" fmla="*/ 1 h 77"/>
                  <a:gd name="T26" fmla="*/ 1 w 422"/>
                  <a:gd name="T27" fmla="*/ 1 h 77"/>
                  <a:gd name="T28" fmla="*/ 1 w 422"/>
                  <a:gd name="T29" fmla="*/ 1 h 77"/>
                  <a:gd name="T30" fmla="*/ 1 w 422"/>
                  <a:gd name="T31" fmla="*/ 1 h 77"/>
                  <a:gd name="T32" fmla="*/ 1 w 422"/>
                  <a:gd name="T33" fmla="*/ 1 h 77"/>
                  <a:gd name="T34" fmla="*/ 1 w 422"/>
                  <a:gd name="T35" fmla="*/ 1 h 77"/>
                  <a:gd name="T36" fmla="*/ 1 w 422"/>
                  <a:gd name="T37" fmla="*/ 1 h 77"/>
                  <a:gd name="T38" fmla="*/ 1 w 422"/>
                  <a:gd name="T39" fmla="*/ 1 h 77"/>
                  <a:gd name="T40" fmla="*/ 1 w 422"/>
                  <a:gd name="T41" fmla="*/ 1 h 77"/>
                  <a:gd name="T42" fmla="*/ 1 w 422"/>
                  <a:gd name="T43" fmla="*/ 1 h 77"/>
                  <a:gd name="T44" fmla="*/ 1 w 422"/>
                  <a:gd name="T45" fmla="*/ 1 h 77"/>
                  <a:gd name="T46" fmla="*/ 1 w 422"/>
                  <a:gd name="T47" fmla="*/ 1 h 77"/>
                  <a:gd name="T48" fmla="*/ 1 w 422"/>
                  <a:gd name="T49" fmla="*/ 1 h 77"/>
                  <a:gd name="T50" fmla="*/ 1 w 422"/>
                  <a:gd name="T51" fmla="*/ 1 h 77"/>
                  <a:gd name="T52" fmla="*/ 1 w 422"/>
                  <a:gd name="T53" fmla="*/ 1 h 77"/>
                  <a:gd name="T54" fmla="*/ 1 w 422"/>
                  <a:gd name="T55" fmla="*/ 1 h 77"/>
                  <a:gd name="T56" fmla="*/ 1 w 422"/>
                  <a:gd name="T57" fmla="*/ 1 h 77"/>
                  <a:gd name="T58" fmla="*/ 1 w 422"/>
                  <a:gd name="T59" fmla="*/ 1 h 77"/>
                  <a:gd name="T60" fmla="*/ 1 w 422"/>
                  <a:gd name="T61" fmla="*/ 1 h 77"/>
                  <a:gd name="T62" fmla="*/ 1 w 422"/>
                  <a:gd name="T63" fmla="*/ 1 h 77"/>
                  <a:gd name="T64" fmla="*/ 1 w 422"/>
                  <a:gd name="T65" fmla="*/ 1 h 77"/>
                  <a:gd name="T66" fmla="*/ 1 w 422"/>
                  <a:gd name="T67" fmla="*/ 1 h 77"/>
                  <a:gd name="T68" fmla="*/ 1 w 422"/>
                  <a:gd name="T69" fmla="*/ 1 h 77"/>
                  <a:gd name="T70" fmla="*/ 1 w 422"/>
                  <a:gd name="T71" fmla="*/ 1 h 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22"/>
                  <a:gd name="T109" fmla="*/ 0 h 77"/>
                  <a:gd name="T110" fmla="*/ 422 w 422"/>
                  <a:gd name="T111" fmla="*/ 77 h 7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22" h="77">
                    <a:moveTo>
                      <a:pt x="73" y="0"/>
                    </a:moveTo>
                    <a:lnTo>
                      <a:pt x="61" y="5"/>
                    </a:lnTo>
                    <a:lnTo>
                      <a:pt x="53" y="9"/>
                    </a:lnTo>
                    <a:lnTo>
                      <a:pt x="48" y="15"/>
                    </a:lnTo>
                    <a:lnTo>
                      <a:pt x="46" y="20"/>
                    </a:lnTo>
                    <a:lnTo>
                      <a:pt x="50" y="27"/>
                    </a:lnTo>
                    <a:lnTo>
                      <a:pt x="60" y="34"/>
                    </a:lnTo>
                    <a:lnTo>
                      <a:pt x="75" y="39"/>
                    </a:lnTo>
                    <a:lnTo>
                      <a:pt x="96" y="45"/>
                    </a:lnTo>
                    <a:lnTo>
                      <a:pt x="121" y="50"/>
                    </a:lnTo>
                    <a:lnTo>
                      <a:pt x="150" y="53"/>
                    </a:lnTo>
                    <a:lnTo>
                      <a:pt x="182" y="54"/>
                    </a:lnTo>
                    <a:lnTo>
                      <a:pt x="217" y="56"/>
                    </a:lnTo>
                    <a:lnTo>
                      <a:pt x="252" y="54"/>
                    </a:lnTo>
                    <a:lnTo>
                      <a:pt x="284" y="53"/>
                    </a:lnTo>
                    <a:lnTo>
                      <a:pt x="314" y="50"/>
                    </a:lnTo>
                    <a:lnTo>
                      <a:pt x="339" y="45"/>
                    </a:lnTo>
                    <a:lnTo>
                      <a:pt x="360" y="39"/>
                    </a:lnTo>
                    <a:lnTo>
                      <a:pt x="375" y="34"/>
                    </a:lnTo>
                    <a:lnTo>
                      <a:pt x="385" y="27"/>
                    </a:lnTo>
                    <a:lnTo>
                      <a:pt x="389" y="20"/>
                    </a:lnTo>
                    <a:lnTo>
                      <a:pt x="388" y="16"/>
                    </a:lnTo>
                    <a:lnTo>
                      <a:pt x="386" y="13"/>
                    </a:lnTo>
                    <a:lnTo>
                      <a:pt x="383" y="9"/>
                    </a:lnTo>
                    <a:lnTo>
                      <a:pt x="377" y="7"/>
                    </a:lnTo>
                    <a:lnTo>
                      <a:pt x="388" y="9"/>
                    </a:lnTo>
                    <a:lnTo>
                      <a:pt x="396" y="13"/>
                    </a:lnTo>
                    <a:lnTo>
                      <a:pt x="404" y="16"/>
                    </a:lnTo>
                    <a:lnTo>
                      <a:pt x="411" y="19"/>
                    </a:lnTo>
                    <a:lnTo>
                      <a:pt x="415" y="22"/>
                    </a:lnTo>
                    <a:lnTo>
                      <a:pt x="419" y="26"/>
                    </a:lnTo>
                    <a:lnTo>
                      <a:pt x="421" y="30"/>
                    </a:lnTo>
                    <a:lnTo>
                      <a:pt x="422" y="34"/>
                    </a:lnTo>
                    <a:lnTo>
                      <a:pt x="421" y="38"/>
                    </a:lnTo>
                    <a:lnTo>
                      <a:pt x="417" y="43"/>
                    </a:lnTo>
                    <a:lnTo>
                      <a:pt x="413" y="46"/>
                    </a:lnTo>
                    <a:lnTo>
                      <a:pt x="406" y="51"/>
                    </a:lnTo>
                    <a:lnTo>
                      <a:pt x="397" y="54"/>
                    </a:lnTo>
                    <a:lnTo>
                      <a:pt x="386" y="58"/>
                    </a:lnTo>
                    <a:lnTo>
                      <a:pt x="374" y="61"/>
                    </a:lnTo>
                    <a:lnTo>
                      <a:pt x="360" y="65"/>
                    </a:lnTo>
                    <a:lnTo>
                      <a:pt x="345" y="67"/>
                    </a:lnTo>
                    <a:lnTo>
                      <a:pt x="329" y="71"/>
                    </a:lnTo>
                    <a:lnTo>
                      <a:pt x="311" y="72"/>
                    </a:lnTo>
                    <a:lnTo>
                      <a:pt x="293" y="74"/>
                    </a:lnTo>
                    <a:lnTo>
                      <a:pt x="273" y="75"/>
                    </a:lnTo>
                    <a:lnTo>
                      <a:pt x="253" y="76"/>
                    </a:lnTo>
                    <a:lnTo>
                      <a:pt x="232" y="77"/>
                    </a:lnTo>
                    <a:lnTo>
                      <a:pt x="210" y="77"/>
                    </a:lnTo>
                    <a:lnTo>
                      <a:pt x="188" y="77"/>
                    </a:lnTo>
                    <a:lnTo>
                      <a:pt x="167" y="76"/>
                    </a:lnTo>
                    <a:lnTo>
                      <a:pt x="148" y="75"/>
                    </a:lnTo>
                    <a:lnTo>
                      <a:pt x="128" y="74"/>
                    </a:lnTo>
                    <a:lnTo>
                      <a:pt x="110" y="72"/>
                    </a:lnTo>
                    <a:lnTo>
                      <a:pt x="92" y="71"/>
                    </a:lnTo>
                    <a:lnTo>
                      <a:pt x="76" y="67"/>
                    </a:lnTo>
                    <a:lnTo>
                      <a:pt x="61" y="65"/>
                    </a:lnTo>
                    <a:lnTo>
                      <a:pt x="48" y="61"/>
                    </a:lnTo>
                    <a:lnTo>
                      <a:pt x="36" y="58"/>
                    </a:lnTo>
                    <a:lnTo>
                      <a:pt x="26" y="54"/>
                    </a:lnTo>
                    <a:lnTo>
                      <a:pt x="16" y="51"/>
                    </a:lnTo>
                    <a:lnTo>
                      <a:pt x="10" y="46"/>
                    </a:lnTo>
                    <a:lnTo>
                      <a:pt x="5" y="43"/>
                    </a:lnTo>
                    <a:lnTo>
                      <a:pt x="1" y="38"/>
                    </a:lnTo>
                    <a:lnTo>
                      <a:pt x="0" y="34"/>
                    </a:lnTo>
                    <a:lnTo>
                      <a:pt x="1" y="29"/>
                    </a:lnTo>
                    <a:lnTo>
                      <a:pt x="6" y="23"/>
                    </a:lnTo>
                    <a:lnTo>
                      <a:pt x="12" y="19"/>
                    </a:lnTo>
                    <a:lnTo>
                      <a:pt x="20" y="15"/>
                    </a:lnTo>
                    <a:lnTo>
                      <a:pt x="30" y="11"/>
                    </a:lnTo>
                    <a:lnTo>
                      <a:pt x="43" y="7"/>
                    </a:lnTo>
                    <a:lnTo>
                      <a:pt x="57" y="4"/>
                    </a:lnTo>
                    <a:lnTo>
                      <a:pt x="73" y="0"/>
                    </a:lnTo>
                    <a:close/>
                  </a:path>
                </a:pathLst>
              </a:custGeom>
              <a:solidFill>
                <a:srgbClr val="6699FF"/>
              </a:solidFill>
              <a:ln w="9525">
                <a:noFill/>
                <a:round/>
                <a:headEnd/>
                <a:tailEnd/>
              </a:ln>
            </p:spPr>
            <p:txBody>
              <a:bodyPr lIns="91431" tIns="45716" rIns="91431" bIns="45716"/>
              <a:lstStyle/>
              <a:p>
                <a:endParaRPr lang="ja-JP" altLang="en-US" sz="1050"/>
              </a:p>
            </p:txBody>
          </p:sp>
          <p:sp>
            <p:nvSpPr>
              <p:cNvPr id="30" name="Freeform 290"/>
              <p:cNvSpPr>
                <a:spLocks/>
              </p:cNvSpPr>
              <p:nvPr/>
            </p:nvSpPr>
            <p:spPr bwMode="auto">
              <a:xfrm>
                <a:off x="1838" y="3647"/>
                <a:ext cx="111" cy="379"/>
              </a:xfrm>
              <a:custGeom>
                <a:avLst/>
                <a:gdLst>
                  <a:gd name="T0" fmla="*/ 1 w 222"/>
                  <a:gd name="T1" fmla="*/ 1 h 758"/>
                  <a:gd name="T2" fmla="*/ 1 w 222"/>
                  <a:gd name="T3" fmla="*/ 1 h 758"/>
                  <a:gd name="T4" fmla="*/ 0 w 222"/>
                  <a:gd name="T5" fmla="*/ 1 h 758"/>
                  <a:gd name="T6" fmla="*/ 1 w 222"/>
                  <a:gd name="T7" fmla="*/ 1 h 758"/>
                  <a:gd name="T8" fmla="*/ 1 w 222"/>
                  <a:gd name="T9" fmla="*/ 1 h 758"/>
                  <a:gd name="T10" fmla="*/ 1 w 222"/>
                  <a:gd name="T11" fmla="*/ 1 h 758"/>
                  <a:gd name="T12" fmla="*/ 1 w 222"/>
                  <a:gd name="T13" fmla="*/ 1 h 758"/>
                  <a:gd name="T14" fmla="*/ 1 w 222"/>
                  <a:gd name="T15" fmla="*/ 1 h 758"/>
                  <a:gd name="T16" fmla="*/ 1 w 222"/>
                  <a:gd name="T17" fmla="*/ 1 h 758"/>
                  <a:gd name="T18" fmla="*/ 1 w 222"/>
                  <a:gd name="T19" fmla="*/ 1 h 758"/>
                  <a:gd name="T20" fmla="*/ 1 w 222"/>
                  <a:gd name="T21" fmla="*/ 0 h 758"/>
                  <a:gd name="T22" fmla="*/ 1 w 222"/>
                  <a:gd name="T23" fmla="*/ 1 h 758"/>
                  <a:gd name="T24" fmla="*/ 1 w 222"/>
                  <a:gd name="T25" fmla="*/ 1 h 758"/>
                  <a:gd name="T26" fmla="*/ 1 w 222"/>
                  <a:gd name="T27" fmla="*/ 1 h 758"/>
                  <a:gd name="T28" fmla="*/ 1 w 222"/>
                  <a:gd name="T29" fmla="*/ 1 h 758"/>
                  <a:gd name="T30" fmla="*/ 1 w 222"/>
                  <a:gd name="T31" fmla="*/ 1 h 758"/>
                  <a:gd name="T32" fmla="*/ 1 w 222"/>
                  <a:gd name="T33" fmla="*/ 1 h 758"/>
                  <a:gd name="T34" fmla="*/ 1 w 222"/>
                  <a:gd name="T35" fmla="*/ 1 h 758"/>
                  <a:gd name="T36" fmla="*/ 1 w 222"/>
                  <a:gd name="T37" fmla="*/ 1 h 758"/>
                  <a:gd name="T38" fmla="*/ 1 w 222"/>
                  <a:gd name="T39" fmla="*/ 1 h 758"/>
                  <a:gd name="T40" fmla="*/ 1 w 222"/>
                  <a:gd name="T41" fmla="*/ 1 h 758"/>
                  <a:gd name="T42" fmla="*/ 1 w 222"/>
                  <a:gd name="T43" fmla="*/ 1 h 758"/>
                  <a:gd name="T44" fmla="*/ 1 w 222"/>
                  <a:gd name="T45" fmla="*/ 1 h 758"/>
                  <a:gd name="T46" fmla="*/ 1 w 222"/>
                  <a:gd name="T47" fmla="*/ 1 h 75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2"/>
                  <a:gd name="T73" fmla="*/ 0 h 758"/>
                  <a:gd name="T74" fmla="*/ 222 w 222"/>
                  <a:gd name="T75" fmla="*/ 758 h 75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2" h="758">
                    <a:moveTo>
                      <a:pt x="10" y="758"/>
                    </a:moveTo>
                    <a:lnTo>
                      <a:pt x="2" y="746"/>
                    </a:lnTo>
                    <a:lnTo>
                      <a:pt x="0" y="722"/>
                    </a:lnTo>
                    <a:lnTo>
                      <a:pt x="2" y="695"/>
                    </a:lnTo>
                    <a:lnTo>
                      <a:pt x="5" y="678"/>
                    </a:lnTo>
                    <a:lnTo>
                      <a:pt x="176" y="158"/>
                    </a:lnTo>
                    <a:lnTo>
                      <a:pt x="180" y="120"/>
                    </a:lnTo>
                    <a:lnTo>
                      <a:pt x="188" y="80"/>
                    </a:lnTo>
                    <a:lnTo>
                      <a:pt x="198" y="43"/>
                    </a:lnTo>
                    <a:lnTo>
                      <a:pt x="207" y="14"/>
                    </a:lnTo>
                    <a:lnTo>
                      <a:pt x="215" y="0"/>
                    </a:lnTo>
                    <a:lnTo>
                      <a:pt x="219" y="7"/>
                    </a:lnTo>
                    <a:lnTo>
                      <a:pt x="222" y="39"/>
                    </a:lnTo>
                    <a:lnTo>
                      <a:pt x="217" y="104"/>
                    </a:lnTo>
                    <a:lnTo>
                      <a:pt x="211" y="142"/>
                    </a:lnTo>
                    <a:lnTo>
                      <a:pt x="200" y="174"/>
                    </a:lnTo>
                    <a:lnTo>
                      <a:pt x="179" y="236"/>
                    </a:lnTo>
                    <a:lnTo>
                      <a:pt x="151" y="319"/>
                    </a:lnTo>
                    <a:lnTo>
                      <a:pt x="121" y="413"/>
                    </a:lnTo>
                    <a:lnTo>
                      <a:pt x="91" y="504"/>
                    </a:lnTo>
                    <a:lnTo>
                      <a:pt x="66" y="582"/>
                    </a:lnTo>
                    <a:lnTo>
                      <a:pt x="48" y="637"/>
                    </a:lnTo>
                    <a:lnTo>
                      <a:pt x="41" y="658"/>
                    </a:lnTo>
                    <a:lnTo>
                      <a:pt x="10" y="758"/>
                    </a:lnTo>
                    <a:close/>
                  </a:path>
                </a:pathLst>
              </a:custGeom>
              <a:solidFill>
                <a:srgbClr val="FFFFFF"/>
              </a:solidFill>
              <a:ln w="9525">
                <a:noFill/>
                <a:round/>
                <a:headEnd/>
                <a:tailEnd/>
              </a:ln>
            </p:spPr>
            <p:txBody>
              <a:bodyPr lIns="91431" tIns="45716" rIns="91431" bIns="45716"/>
              <a:lstStyle/>
              <a:p>
                <a:endParaRPr lang="ja-JP" altLang="en-US" sz="1050"/>
              </a:p>
            </p:txBody>
          </p:sp>
          <p:sp>
            <p:nvSpPr>
              <p:cNvPr id="31" name="Freeform 291"/>
              <p:cNvSpPr>
                <a:spLocks/>
              </p:cNvSpPr>
              <p:nvPr/>
            </p:nvSpPr>
            <p:spPr bwMode="auto">
              <a:xfrm>
                <a:off x="1899" y="3686"/>
                <a:ext cx="61" cy="173"/>
              </a:xfrm>
              <a:custGeom>
                <a:avLst/>
                <a:gdLst>
                  <a:gd name="T0" fmla="*/ 1 w 122"/>
                  <a:gd name="T1" fmla="*/ 0 h 347"/>
                  <a:gd name="T2" fmla="*/ 1 w 122"/>
                  <a:gd name="T3" fmla="*/ 0 h 347"/>
                  <a:gd name="T4" fmla="*/ 1 w 122"/>
                  <a:gd name="T5" fmla="*/ 0 h 347"/>
                  <a:gd name="T6" fmla="*/ 0 w 122"/>
                  <a:gd name="T7" fmla="*/ 0 h 347"/>
                  <a:gd name="T8" fmla="*/ 1 w 122"/>
                  <a:gd name="T9" fmla="*/ 0 h 347"/>
                  <a:gd name="T10" fmla="*/ 1 w 122"/>
                  <a:gd name="T11" fmla="*/ 0 h 347"/>
                  <a:gd name="T12" fmla="*/ 0 60000 65536"/>
                  <a:gd name="T13" fmla="*/ 0 60000 65536"/>
                  <a:gd name="T14" fmla="*/ 0 60000 65536"/>
                  <a:gd name="T15" fmla="*/ 0 60000 65536"/>
                  <a:gd name="T16" fmla="*/ 0 60000 65536"/>
                  <a:gd name="T17" fmla="*/ 0 60000 65536"/>
                  <a:gd name="T18" fmla="*/ 0 w 122"/>
                  <a:gd name="T19" fmla="*/ 0 h 347"/>
                  <a:gd name="T20" fmla="*/ 122 w 122"/>
                  <a:gd name="T21" fmla="*/ 347 h 347"/>
                </a:gdLst>
                <a:ahLst/>
                <a:cxnLst>
                  <a:cxn ang="T12">
                    <a:pos x="T0" y="T1"/>
                  </a:cxn>
                  <a:cxn ang="T13">
                    <a:pos x="T2" y="T3"/>
                  </a:cxn>
                  <a:cxn ang="T14">
                    <a:pos x="T4" y="T5"/>
                  </a:cxn>
                  <a:cxn ang="T15">
                    <a:pos x="T6" y="T7"/>
                  </a:cxn>
                  <a:cxn ang="T16">
                    <a:pos x="T8" y="T9"/>
                  </a:cxn>
                  <a:cxn ang="T17">
                    <a:pos x="T10" y="T11"/>
                  </a:cxn>
                </a:cxnLst>
                <a:rect l="T18" t="T19" r="T20" b="T21"/>
                <a:pathLst>
                  <a:path w="122" h="347">
                    <a:moveTo>
                      <a:pt x="122" y="11"/>
                    </a:moveTo>
                    <a:lnTo>
                      <a:pt x="30" y="347"/>
                    </a:lnTo>
                    <a:lnTo>
                      <a:pt x="10" y="345"/>
                    </a:lnTo>
                    <a:lnTo>
                      <a:pt x="0" y="339"/>
                    </a:lnTo>
                    <a:lnTo>
                      <a:pt x="96" y="0"/>
                    </a:lnTo>
                    <a:lnTo>
                      <a:pt x="122" y="11"/>
                    </a:lnTo>
                    <a:close/>
                  </a:path>
                </a:pathLst>
              </a:custGeom>
              <a:solidFill>
                <a:srgbClr val="000000"/>
              </a:solidFill>
              <a:ln w="9525">
                <a:noFill/>
                <a:round/>
                <a:headEnd/>
                <a:tailEnd/>
              </a:ln>
            </p:spPr>
            <p:txBody>
              <a:bodyPr lIns="91431" tIns="45716" rIns="91431" bIns="45716"/>
              <a:lstStyle/>
              <a:p>
                <a:endParaRPr lang="ja-JP" altLang="en-US" sz="1050"/>
              </a:p>
            </p:txBody>
          </p:sp>
          <p:sp>
            <p:nvSpPr>
              <p:cNvPr id="32" name="Freeform 292"/>
              <p:cNvSpPr>
                <a:spLocks/>
              </p:cNvSpPr>
              <p:nvPr/>
            </p:nvSpPr>
            <p:spPr bwMode="auto">
              <a:xfrm>
                <a:off x="1915" y="3482"/>
                <a:ext cx="131" cy="12"/>
              </a:xfrm>
              <a:custGeom>
                <a:avLst/>
                <a:gdLst>
                  <a:gd name="T0" fmla="*/ 1 w 262"/>
                  <a:gd name="T1" fmla="*/ 1 h 24"/>
                  <a:gd name="T2" fmla="*/ 1 w 262"/>
                  <a:gd name="T3" fmla="*/ 1 h 24"/>
                  <a:gd name="T4" fmla="*/ 1 w 262"/>
                  <a:gd name="T5" fmla="*/ 1 h 24"/>
                  <a:gd name="T6" fmla="*/ 1 w 262"/>
                  <a:gd name="T7" fmla="*/ 1 h 24"/>
                  <a:gd name="T8" fmla="*/ 0 w 262"/>
                  <a:gd name="T9" fmla="*/ 1 h 24"/>
                  <a:gd name="T10" fmla="*/ 0 w 262"/>
                  <a:gd name="T11" fmla="*/ 1 h 24"/>
                  <a:gd name="T12" fmla="*/ 1 w 262"/>
                  <a:gd name="T13" fmla="*/ 1 h 24"/>
                  <a:gd name="T14" fmla="*/ 1 w 262"/>
                  <a:gd name="T15" fmla="*/ 1 h 24"/>
                  <a:gd name="T16" fmla="*/ 1 w 262"/>
                  <a:gd name="T17" fmla="*/ 1 h 24"/>
                  <a:gd name="T18" fmla="*/ 1 w 262"/>
                  <a:gd name="T19" fmla="*/ 0 h 24"/>
                  <a:gd name="T20" fmla="*/ 1 w 262"/>
                  <a:gd name="T21" fmla="*/ 0 h 24"/>
                  <a:gd name="T22" fmla="*/ 1 w 262"/>
                  <a:gd name="T23" fmla="*/ 1 h 24"/>
                  <a:gd name="T24" fmla="*/ 1 w 262"/>
                  <a:gd name="T25" fmla="*/ 1 h 24"/>
                  <a:gd name="T26" fmla="*/ 1 w 262"/>
                  <a:gd name="T27" fmla="*/ 1 h 24"/>
                  <a:gd name="T28" fmla="*/ 1 w 262"/>
                  <a:gd name="T29" fmla="*/ 1 h 24"/>
                  <a:gd name="T30" fmla="*/ 1 w 262"/>
                  <a:gd name="T31" fmla="*/ 1 h 24"/>
                  <a:gd name="T32" fmla="*/ 1 w 262"/>
                  <a:gd name="T33" fmla="*/ 1 h 24"/>
                  <a:gd name="T34" fmla="*/ 1 w 262"/>
                  <a:gd name="T35" fmla="*/ 1 h 24"/>
                  <a:gd name="T36" fmla="*/ 1 w 262"/>
                  <a:gd name="T37" fmla="*/ 1 h 24"/>
                  <a:gd name="T38" fmla="*/ 1 w 262"/>
                  <a:gd name="T39" fmla="*/ 1 h 24"/>
                  <a:gd name="T40" fmla="*/ 1 w 262"/>
                  <a:gd name="T41" fmla="*/ 1 h 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62"/>
                  <a:gd name="T64" fmla="*/ 0 h 24"/>
                  <a:gd name="T65" fmla="*/ 262 w 262"/>
                  <a:gd name="T66" fmla="*/ 24 h 2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62" h="24">
                    <a:moveTo>
                      <a:pt x="11" y="24"/>
                    </a:moveTo>
                    <a:lnTo>
                      <a:pt x="7" y="23"/>
                    </a:lnTo>
                    <a:lnTo>
                      <a:pt x="3" y="20"/>
                    </a:lnTo>
                    <a:lnTo>
                      <a:pt x="1" y="17"/>
                    </a:lnTo>
                    <a:lnTo>
                      <a:pt x="0" y="12"/>
                    </a:lnTo>
                    <a:lnTo>
                      <a:pt x="1" y="8"/>
                    </a:lnTo>
                    <a:lnTo>
                      <a:pt x="3" y="3"/>
                    </a:lnTo>
                    <a:lnTo>
                      <a:pt x="7" y="1"/>
                    </a:lnTo>
                    <a:lnTo>
                      <a:pt x="11" y="0"/>
                    </a:lnTo>
                    <a:lnTo>
                      <a:pt x="250" y="0"/>
                    </a:lnTo>
                    <a:lnTo>
                      <a:pt x="254" y="1"/>
                    </a:lnTo>
                    <a:lnTo>
                      <a:pt x="259" y="3"/>
                    </a:lnTo>
                    <a:lnTo>
                      <a:pt x="261" y="8"/>
                    </a:lnTo>
                    <a:lnTo>
                      <a:pt x="262" y="12"/>
                    </a:lnTo>
                    <a:lnTo>
                      <a:pt x="261" y="17"/>
                    </a:lnTo>
                    <a:lnTo>
                      <a:pt x="259" y="20"/>
                    </a:lnTo>
                    <a:lnTo>
                      <a:pt x="254" y="23"/>
                    </a:lnTo>
                    <a:lnTo>
                      <a:pt x="250" y="24"/>
                    </a:lnTo>
                    <a:lnTo>
                      <a:pt x="11" y="24"/>
                    </a:lnTo>
                    <a:close/>
                  </a:path>
                </a:pathLst>
              </a:custGeom>
              <a:solidFill>
                <a:srgbClr val="000000"/>
              </a:solidFill>
              <a:ln w="9525">
                <a:noFill/>
                <a:round/>
                <a:headEnd/>
                <a:tailEnd/>
              </a:ln>
            </p:spPr>
            <p:txBody>
              <a:bodyPr lIns="91431" tIns="45716" rIns="91431" bIns="45716"/>
              <a:lstStyle/>
              <a:p>
                <a:endParaRPr lang="ja-JP" altLang="en-US" sz="1050"/>
              </a:p>
            </p:txBody>
          </p:sp>
        </p:grpSp>
        <p:sp>
          <p:nvSpPr>
            <p:cNvPr id="19" name="Rectangle 56"/>
            <p:cNvSpPr>
              <a:spLocks noChangeArrowheads="1"/>
            </p:cNvSpPr>
            <p:nvPr/>
          </p:nvSpPr>
          <p:spPr bwMode="auto">
            <a:xfrm>
              <a:off x="5640619" y="4252905"/>
              <a:ext cx="932117" cy="184666"/>
            </a:xfrm>
            <a:prstGeom prst="rect">
              <a:avLst/>
            </a:prstGeom>
            <a:noFill/>
            <a:ln w="9525">
              <a:noFill/>
              <a:miter lim="800000"/>
              <a:headEnd/>
              <a:tailEnd/>
            </a:ln>
          </p:spPr>
          <p:txBody>
            <a:bodyPr wrap="square" lIns="0" tIns="0" rIns="0" bIns="0">
              <a:spAutoFit/>
            </a:bodyPr>
            <a:lstStyle/>
            <a:p>
              <a:r>
                <a:rPr lang="ja-JP" altLang="en-US" sz="1200" dirty="0"/>
                <a:t>バイオ燃料</a:t>
              </a:r>
              <a:endParaRPr lang="en-US" altLang="ja-JP" sz="1200" dirty="0"/>
            </a:p>
          </p:txBody>
        </p:sp>
        <p:graphicFrame>
          <p:nvGraphicFramePr>
            <p:cNvPr id="20" name="Object 29"/>
            <p:cNvGraphicFramePr>
              <a:graphicFrameLocks noChangeAspect="1"/>
            </p:cNvGraphicFramePr>
            <p:nvPr>
              <p:extLst>
                <p:ext uri="{D42A27DB-BD31-4B8C-83A1-F6EECF244321}">
                  <p14:modId xmlns:p14="http://schemas.microsoft.com/office/powerpoint/2010/main" xmlns="" val="1386376043"/>
                </p:ext>
              </p:extLst>
            </p:nvPr>
          </p:nvGraphicFramePr>
          <p:xfrm>
            <a:off x="5758212" y="4468927"/>
            <a:ext cx="622226" cy="504056"/>
          </p:xfrm>
          <a:graphic>
            <a:graphicData uri="http://schemas.openxmlformats.org/presentationml/2006/ole">
              <p:oleObj spid="_x0000_s17410" r:id="rId5" imgW="908992" imgH="799218" progId="">
                <p:embed/>
              </p:oleObj>
            </a:graphicData>
          </a:graphic>
        </p:graphicFrame>
        <p:sp>
          <p:nvSpPr>
            <p:cNvPr id="21" name="Rectangle 56"/>
            <p:cNvSpPr>
              <a:spLocks noChangeArrowheads="1"/>
            </p:cNvSpPr>
            <p:nvPr/>
          </p:nvSpPr>
          <p:spPr bwMode="auto">
            <a:xfrm>
              <a:off x="5608083" y="4986632"/>
              <a:ext cx="932117" cy="184666"/>
            </a:xfrm>
            <a:prstGeom prst="rect">
              <a:avLst/>
            </a:prstGeom>
            <a:noFill/>
            <a:ln w="9525">
              <a:noFill/>
              <a:miter lim="800000"/>
              <a:headEnd/>
              <a:tailEnd/>
            </a:ln>
          </p:spPr>
          <p:txBody>
            <a:bodyPr wrap="square" lIns="0" tIns="0" rIns="0" bIns="0">
              <a:spAutoFit/>
            </a:bodyPr>
            <a:lstStyle/>
            <a:p>
              <a:pPr algn="ctr"/>
              <a:r>
                <a:rPr lang="ja-JP" altLang="en-US" sz="1200" dirty="0" smtClean="0"/>
                <a:t>ナノカーボン</a:t>
              </a:r>
              <a:endParaRPr lang="en-US" altLang="ja-JP" sz="1200" dirty="0"/>
            </a:p>
          </p:txBody>
        </p:sp>
      </p:grpSp>
      <p:sp>
        <p:nvSpPr>
          <p:cNvPr id="33" name="テキスト ボックス 32"/>
          <p:cNvSpPr txBox="1"/>
          <p:nvPr/>
        </p:nvSpPr>
        <p:spPr>
          <a:xfrm>
            <a:off x="116632" y="1080319"/>
            <a:ext cx="6741368" cy="2308324"/>
          </a:xfrm>
          <a:prstGeom prst="rect">
            <a:avLst/>
          </a:prstGeom>
          <a:noFill/>
        </p:spPr>
        <p:txBody>
          <a:bodyPr wrap="square" lIns="72000" rIns="72000" rtlCol="0">
            <a:spAutoFit/>
          </a:bodyPr>
          <a:lstStyle/>
          <a:p>
            <a:r>
              <a:rPr lang="ja-JP" altLang="en-US" sz="1600" dirty="0" smtClean="0">
                <a:latin typeface="HG丸ｺﾞｼｯｸM-PRO" pitchFamily="50" charset="-128"/>
                <a:ea typeface="HG丸ｺﾞｼｯｸM-PRO" pitchFamily="50" charset="-128"/>
              </a:rPr>
              <a:t>　我が国の農林水産物・食品に対する安全神話から脱却し、新たな信頼の獲得を図るため、</a:t>
            </a:r>
            <a:r>
              <a:rPr lang="en-US" altLang="ja-JP" sz="1600" dirty="0" smtClean="0">
                <a:latin typeface="HGSｺﾞｼｯｸM" pitchFamily="50" charset="-128"/>
                <a:ea typeface="HGSｺﾞｼｯｸM" pitchFamily="50" charset="-128"/>
              </a:rPr>
              <a:t>HACCP</a:t>
            </a:r>
            <a:r>
              <a:rPr lang="ja-JP" altLang="en-US" sz="1600" dirty="0" err="1" smtClean="0">
                <a:latin typeface="HG丸ｺﾞｼｯｸM-PRO" pitchFamily="50" charset="-128"/>
                <a:ea typeface="HG丸ｺﾞｼｯｸM-PRO" pitchFamily="50" charset="-128"/>
              </a:rPr>
              <a:t>、</a:t>
            </a:r>
            <a:r>
              <a:rPr lang="en-US" altLang="ja-JP" sz="1600" dirty="0" smtClean="0">
                <a:latin typeface="HGSｺﾞｼｯｸM" pitchFamily="50" charset="-128"/>
                <a:ea typeface="HGSｺﾞｼｯｸM" pitchFamily="50" charset="-128"/>
              </a:rPr>
              <a:t>GLOBALG.A.P.</a:t>
            </a:r>
            <a:r>
              <a:rPr lang="ja-JP" altLang="en-US" sz="1600" dirty="0" smtClean="0">
                <a:latin typeface="HG丸ｺﾞｼｯｸM-PRO" pitchFamily="50" charset="-128"/>
                <a:ea typeface="HG丸ｺﾞｼｯｸM-PRO" pitchFamily="50" charset="-128"/>
              </a:rPr>
              <a:t>等</a:t>
            </a:r>
            <a:r>
              <a:rPr lang="ja-JP" altLang="en-US" sz="1600" dirty="0" smtClean="0">
                <a:latin typeface="HG丸ｺﾞｼｯｸM-PRO" pitchFamily="50" charset="-128"/>
                <a:ea typeface="HG丸ｺﾞｼｯｸM-PRO" pitchFamily="50" charset="-128"/>
              </a:rPr>
              <a:t>国際的に通用する品質・安全管理体制の強化に取り組むとともに、「ジャパンブランド」の国家戦略的マーケティングの再構築を図るため、国内におけるマーケティング体制の整備やアジアにおける展示・販売拠点の構築、日本食文化祭典の開催等の取組を支援し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輸出拡大プロジェクト　１２</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１２</a:t>
            </a:r>
            <a:r>
              <a:rPr lang="en-US" altLang="ja-JP" sz="1600" dirty="0" smtClean="0">
                <a:latin typeface="HG丸ｺﾞｼｯｸM-PRO" pitchFamily="50" charset="-128"/>
                <a:ea typeface="HG丸ｺﾞｼｯｸM-PRO" pitchFamily="50" charset="-128"/>
              </a:rPr>
              <a:t>〕</a:t>
            </a:r>
            <a:r>
              <a:rPr lang="ja-JP" altLang="en-US" sz="1600" dirty="0" smtClean="0">
                <a:latin typeface="HG丸ｺﾞｼｯｸM-PRO" pitchFamily="50" charset="-128"/>
                <a:ea typeface="HG丸ｺﾞｼｯｸM-PRO" pitchFamily="50" charset="-128"/>
              </a:rPr>
              <a:t>億円</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endParaRPr lang="ja-JP" altLang="en-US" sz="1600" dirty="0" smtClean="0"/>
          </a:p>
          <a:p>
            <a:endParaRPr lang="en-US" altLang="ja-JP" sz="1600" dirty="0" smtClean="0">
              <a:latin typeface="HG丸ｺﾞｼｯｸM-PRO" pitchFamily="50" charset="-128"/>
              <a:ea typeface="HG丸ｺﾞｼｯｸM-PRO" pitchFamily="50" charset="-128"/>
            </a:endParaRPr>
          </a:p>
        </p:txBody>
      </p:sp>
      <p:sp>
        <p:nvSpPr>
          <p:cNvPr id="34" name="テキスト ボックス 33"/>
          <p:cNvSpPr txBox="1"/>
          <p:nvPr/>
        </p:nvSpPr>
        <p:spPr>
          <a:xfrm>
            <a:off x="116632" y="720279"/>
            <a:ext cx="4664265" cy="369332"/>
          </a:xfrm>
          <a:prstGeom prst="rect">
            <a:avLst/>
          </a:prstGeom>
          <a:gradFill>
            <a:gsLst>
              <a:gs pos="0">
                <a:srgbClr val="00CCFF"/>
              </a:gs>
              <a:gs pos="65000">
                <a:schemeClr val="bg1"/>
              </a:gs>
              <a:gs pos="50000">
                <a:schemeClr val="bg1"/>
              </a:gs>
              <a:gs pos="35000">
                <a:schemeClr val="bg1"/>
              </a:gs>
              <a:gs pos="100000">
                <a:srgbClr val="00CCFF"/>
              </a:gs>
            </a:gsLst>
            <a:lin ang="5400000" scaled="0"/>
          </a:gradFill>
          <a:ln>
            <a:solidFill>
              <a:schemeClr val="tx1"/>
            </a:solidFill>
          </a:ln>
        </p:spPr>
        <p:txBody>
          <a:bodyPr wrap="square" rtlCol="0">
            <a:spAutoFit/>
          </a:bodyPr>
          <a:lstStyle/>
          <a:p>
            <a:r>
              <a:rPr lang="ja-JP" altLang="en-US" b="1" dirty="0" smtClean="0">
                <a:solidFill>
                  <a:srgbClr val="0033CC"/>
                </a:solidFill>
                <a:latin typeface="+mj-ea"/>
              </a:rPr>
              <a:t>（４）輸出戦略の立て直し</a:t>
            </a:r>
            <a:endParaRPr lang="ja-JP" altLang="en-US" b="1" dirty="0">
              <a:solidFill>
                <a:srgbClr val="0033CC"/>
              </a:solidFill>
              <a:latin typeface="+mj-ea"/>
            </a:endParaRPr>
          </a:p>
        </p:txBody>
      </p:sp>
      <p:sp>
        <p:nvSpPr>
          <p:cNvPr id="35" name="正方形/長方形 34"/>
          <p:cNvSpPr/>
          <p:nvPr/>
        </p:nvSpPr>
        <p:spPr>
          <a:xfrm>
            <a:off x="1700808" y="2952527"/>
            <a:ext cx="3456384" cy="1894765"/>
          </a:xfrm>
          <a:prstGeom prst="rect">
            <a:avLst/>
          </a:prstGeom>
        </p:spPr>
        <p:style>
          <a:lnRef idx="2">
            <a:schemeClr val="dk1"/>
          </a:lnRef>
          <a:fillRef idx="1">
            <a:schemeClr val="lt1"/>
          </a:fillRef>
          <a:effectRef idx="0">
            <a:schemeClr val="dk1"/>
          </a:effectRef>
          <a:fontRef idx="minor">
            <a:schemeClr val="dk1"/>
          </a:fontRef>
        </p:style>
        <p:txBody>
          <a:bodyPr rtlCol="0" anchor="t"/>
          <a:lstStyle/>
          <a:p>
            <a:r>
              <a:rPr lang="ja-JP" altLang="en-US" sz="1300" dirty="0" smtClean="0">
                <a:solidFill>
                  <a:schemeClr val="tx1"/>
                </a:solidFill>
              </a:rPr>
              <a:t>◆農林</a:t>
            </a:r>
            <a:r>
              <a:rPr lang="ja-JP" altLang="en-US" sz="1300" dirty="0">
                <a:solidFill>
                  <a:schemeClr val="tx1"/>
                </a:solidFill>
              </a:rPr>
              <a:t>水産物等の輸出額１兆円目標の</a:t>
            </a:r>
            <a:r>
              <a:rPr lang="ja-JP" altLang="en-US" sz="1300" dirty="0" smtClean="0">
                <a:solidFill>
                  <a:schemeClr val="tx1"/>
                </a:solidFill>
              </a:rPr>
              <a:t>実現</a:t>
            </a:r>
            <a:endParaRPr lang="en-US" altLang="ja-JP" sz="1300" dirty="0" smtClean="0">
              <a:solidFill>
                <a:schemeClr val="tx1"/>
              </a:solidFill>
            </a:endParaRPr>
          </a:p>
          <a:p>
            <a:r>
              <a:rPr lang="ja-JP" altLang="en-US" sz="1300" dirty="0" smtClean="0">
                <a:solidFill>
                  <a:schemeClr val="tx1"/>
                </a:solidFill>
              </a:rPr>
              <a:t>◆農林水産物等の</a:t>
            </a:r>
            <a:r>
              <a:rPr lang="ja-JP" altLang="en-US" sz="1300" dirty="0">
                <a:solidFill>
                  <a:schemeClr val="tx1"/>
                </a:solidFill>
              </a:rPr>
              <a:t>信頼を回復し、</a:t>
            </a:r>
            <a:r>
              <a:rPr lang="ja-JP" altLang="en-US" sz="1300" dirty="0" smtClean="0">
                <a:solidFill>
                  <a:schemeClr val="tx1"/>
                </a:solidFill>
              </a:rPr>
              <a:t>輸出</a:t>
            </a:r>
            <a:r>
              <a:rPr lang="ja-JP" altLang="en-US" sz="1300" dirty="0">
                <a:solidFill>
                  <a:schemeClr val="tx1"/>
                </a:solidFill>
              </a:rPr>
              <a:t>を</a:t>
            </a:r>
            <a:r>
              <a:rPr lang="ja-JP" altLang="en-US" sz="1300" dirty="0" smtClean="0">
                <a:solidFill>
                  <a:schemeClr val="tx1"/>
                </a:solidFill>
              </a:rPr>
              <a:t>再び</a:t>
            </a:r>
            <a:endParaRPr lang="en-US" altLang="ja-JP" sz="1300" dirty="0" smtClean="0">
              <a:solidFill>
                <a:schemeClr val="tx1"/>
              </a:solidFill>
            </a:endParaRPr>
          </a:p>
          <a:p>
            <a:r>
              <a:rPr lang="ja-JP" altLang="en-US" sz="1300" dirty="0" smtClean="0">
                <a:solidFill>
                  <a:schemeClr val="tx1"/>
                </a:solidFill>
              </a:rPr>
              <a:t>　</a:t>
            </a:r>
            <a:r>
              <a:rPr lang="ja-JP" altLang="en-US" sz="700" dirty="0" smtClean="0">
                <a:solidFill>
                  <a:schemeClr val="tx1"/>
                </a:solidFill>
              </a:rPr>
              <a:t>　</a:t>
            </a:r>
            <a:r>
              <a:rPr lang="ja-JP" altLang="en-US" sz="1300" dirty="0" smtClean="0">
                <a:solidFill>
                  <a:schemeClr val="tx1"/>
                </a:solidFill>
              </a:rPr>
              <a:t>拡大</a:t>
            </a:r>
            <a:r>
              <a:rPr lang="ja-JP" altLang="en-US" sz="1300" dirty="0">
                <a:solidFill>
                  <a:schemeClr val="tx1"/>
                </a:solidFill>
              </a:rPr>
              <a:t>させるため</a:t>
            </a:r>
            <a:r>
              <a:rPr lang="ja-JP" altLang="en-US" sz="1300" dirty="0" smtClean="0">
                <a:solidFill>
                  <a:schemeClr val="tx1"/>
                </a:solidFill>
              </a:rPr>
              <a:t>、輸出</a:t>
            </a:r>
            <a:r>
              <a:rPr lang="ja-JP" altLang="en-US" sz="1300" dirty="0">
                <a:solidFill>
                  <a:schemeClr val="tx1"/>
                </a:solidFill>
              </a:rPr>
              <a:t>戦略を</a:t>
            </a:r>
            <a:r>
              <a:rPr lang="ja-JP" altLang="en-US" sz="1300" dirty="0" smtClean="0">
                <a:solidFill>
                  <a:schemeClr val="tx1"/>
                </a:solidFill>
              </a:rPr>
              <a:t>立て直す</a:t>
            </a:r>
            <a:endParaRPr kumimoji="1" lang="ja-JP" altLang="en-US" sz="1300" dirty="0" smtClean="0">
              <a:solidFill>
                <a:schemeClr val="tx1"/>
              </a:solidFill>
            </a:endParaRPr>
          </a:p>
        </p:txBody>
      </p:sp>
      <p:graphicFrame>
        <p:nvGraphicFramePr>
          <p:cNvPr id="36" name="Shape"/>
          <p:cNvGraphicFramePr>
            <a:graphicFrameLocks noGrp="1"/>
          </p:cNvGraphicFramePr>
          <p:nvPr>
            <p:extLst>
              <p:ext uri="{D42A27DB-BD31-4B8C-83A1-F6EECF244321}">
                <p14:modId xmlns="" xmlns:p14="http://schemas.microsoft.com/office/powerpoint/2010/main" val="1721678031"/>
              </p:ext>
            </p:extLst>
          </p:nvPr>
        </p:nvGraphicFramePr>
        <p:xfrm>
          <a:off x="2212771" y="3919244"/>
          <a:ext cx="2296197" cy="928048"/>
        </p:xfrm>
        <a:graphic>
          <a:graphicData uri="http://schemas.openxmlformats.org/drawingml/2006/chart">
            <c:chart xmlns:c="http://schemas.openxmlformats.org/drawingml/2006/chart" xmlns:r="http://schemas.openxmlformats.org/officeDocument/2006/relationships" r:id="rId6"/>
          </a:graphicData>
        </a:graphic>
      </p:graphicFrame>
      <p:sp>
        <p:nvSpPr>
          <p:cNvPr id="37" name="Text Box 12"/>
          <p:cNvSpPr txBox="1">
            <a:spLocks noChangeArrowheads="1"/>
          </p:cNvSpPr>
          <p:nvPr/>
        </p:nvSpPr>
        <p:spPr bwMode="auto">
          <a:xfrm>
            <a:off x="1958564" y="4478573"/>
            <a:ext cx="671879" cy="2330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square" lIns="90000" tIns="46800" rIns="90000" bIns="46800">
            <a:spAutoFit/>
          </a:bodyPr>
          <a:lstStyle>
            <a:lvl1pPr eaLnBrk="0" hangingPunct="0">
              <a:defRPr kumimoji="1" sz="1600">
                <a:solidFill>
                  <a:schemeClr val="tx1"/>
                </a:solidFill>
                <a:latin typeface="Arial" charset="0"/>
                <a:ea typeface="ＭＳ Ｐゴシック" charset="-128"/>
              </a:defRPr>
            </a:lvl1pPr>
            <a:lvl2pPr marL="742950" indent="-285750" eaLnBrk="0" hangingPunct="0">
              <a:defRPr kumimoji="1" sz="1600">
                <a:solidFill>
                  <a:schemeClr val="tx1"/>
                </a:solidFill>
                <a:latin typeface="Arial" charset="0"/>
                <a:ea typeface="ＭＳ Ｐゴシック" charset="-128"/>
              </a:defRPr>
            </a:lvl2pPr>
            <a:lvl3pPr marL="1143000" indent="-228600" eaLnBrk="0" hangingPunct="0">
              <a:defRPr kumimoji="1" sz="1600">
                <a:solidFill>
                  <a:schemeClr val="tx1"/>
                </a:solidFill>
                <a:latin typeface="Arial" charset="0"/>
                <a:ea typeface="ＭＳ Ｐゴシック" charset="-128"/>
              </a:defRPr>
            </a:lvl3pPr>
            <a:lvl4pPr marL="1600200" indent="-228600" eaLnBrk="0" hangingPunct="0">
              <a:defRPr kumimoji="1" sz="1600">
                <a:solidFill>
                  <a:schemeClr val="tx1"/>
                </a:solidFill>
                <a:latin typeface="Arial" charset="0"/>
                <a:ea typeface="ＭＳ Ｐゴシック" charset="-128"/>
              </a:defRPr>
            </a:lvl4pPr>
            <a:lvl5pPr marL="2057400" indent="-228600" eaLnBrk="0" hangingPunct="0">
              <a:defRPr kumimoji="1" sz="16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6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6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6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600">
                <a:solidFill>
                  <a:schemeClr val="tx1"/>
                </a:solidFill>
                <a:latin typeface="Arial" charset="0"/>
                <a:ea typeface="ＭＳ Ｐゴシック" charset="-128"/>
              </a:defRPr>
            </a:lvl9pPr>
          </a:lstStyle>
          <a:p>
            <a:pPr algn="ctr" eaLnBrk="1" hangingPunct="1"/>
            <a:r>
              <a:rPr lang="ja-JP" altLang="en-US" sz="900" dirty="0"/>
              <a:t>（億円）</a:t>
            </a:r>
          </a:p>
        </p:txBody>
      </p:sp>
      <p:sp>
        <p:nvSpPr>
          <p:cNvPr id="38" name="テキスト ボックス 25"/>
          <p:cNvSpPr txBox="1">
            <a:spLocks noChangeArrowheads="1"/>
          </p:cNvSpPr>
          <p:nvPr/>
        </p:nvSpPr>
        <p:spPr bwMode="auto">
          <a:xfrm>
            <a:off x="2525489" y="3786309"/>
            <a:ext cx="524660" cy="230832"/>
          </a:xfrm>
          <a:prstGeom prst="rect">
            <a:avLst/>
          </a:prstGeom>
          <a:noFill/>
          <a:ln w="9525">
            <a:noFill/>
            <a:miter lim="800000"/>
            <a:headEnd/>
            <a:tailEnd/>
          </a:ln>
        </p:spPr>
        <p:txBody>
          <a:bodyPr wrap="square">
            <a:spAutoFit/>
          </a:bodyPr>
          <a:lstStyle>
            <a:lvl1pPr eaLnBrk="0" hangingPunct="0">
              <a:defRPr kumimoji="1" sz="1600">
                <a:solidFill>
                  <a:schemeClr val="tx1"/>
                </a:solidFill>
                <a:latin typeface="Arial" charset="0"/>
                <a:ea typeface="ＭＳ Ｐゴシック" charset="-128"/>
              </a:defRPr>
            </a:lvl1pPr>
            <a:lvl2pPr marL="742950" indent="-285750" eaLnBrk="0" hangingPunct="0">
              <a:defRPr kumimoji="1" sz="1600">
                <a:solidFill>
                  <a:schemeClr val="tx1"/>
                </a:solidFill>
                <a:latin typeface="Arial" charset="0"/>
                <a:ea typeface="ＭＳ Ｐゴシック" charset="-128"/>
              </a:defRPr>
            </a:lvl2pPr>
            <a:lvl3pPr marL="1143000" indent="-228600" eaLnBrk="0" hangingPunct="0">
              <a:defRPr kumimoji="1" sz="1600">
                <a:solidFill>
                  <a:schemeClr val="tx1"/>
                </a:solidFill>
                <a:latin typeface="Arial" charset="0"/>
                <a:ea typeface="ＭＳ Ｐゴシック" charset="-128"/>
              </a:defRPr>
            </a:lvl3pPr>
            <a:lvl4pPr marL="1600200" indent="-228600" eaLnBrk="0" hangingPunct="0">
              <a:defRPr kumimoji="1" sz="1600">
                <a:solidFill>
                  <a:schemeClr val="tx1"/>
                </a:solidFill>
                <a:latin typeface="Arial" charset="0"/>
                <a:ea typeface="ＭＳ Ｐゴシック" charset="-128"/>
              </a:defRPr>
            </a:lvl4pPr>
            <a:lvl5pPr marL="2057400" indent="-228600" eaLnBrk="0" hangingPunct="0">
              <a:defRPr kumimoji="1" sz="16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6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6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6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600">
                <a:solidFill>
                  <a:schemeClr val="tx1"/>
                </a:solidFill>
                <a:latin typeface="Arial" charset="0"/>
                <a:ea typeface="ＭＳ Ｐゴシック" charset="-128"/>
              </a:defRPr>
            </a:lvl9pPr>
          </a:lstStyle>
          <a:p>
            <a:pPr algn="ctr" eaLnBrk="1" hangingPunct="1"/>
            <a:r>
              <a:rPr lang="en-US" altLang="ja-JP" sz="900" dirty="0"/>
              <a:t>3,609</a:t>
            </a:r>
            <a:endParaRPr lang="ja-JP" altLang="en-US" sz="900" dirty="0"/>
          </a:p>
        </p:txBody>
      </p:sp>
      <p:sp>
        <p:nvSpPr>
          <p:cNvPr id="39" name="テキスト ボックス 38"/>
          <p:cNvSpPr txBox="1">
            <a:spLocks noChangeArrowheads="1"/>
          </p:cNvSpPr>
          <p:nvPr/>
        </p:nvSpPr>
        <p:spPr bwMode="auto">
          <a:xfrm>
            <a:off x="3948825" y="3789318"/>
            <a:ext cx="524660" cy="230832"/>
          </a:xfrm>
          <a:prstGeom prst="rect">
            <a:avLst/>
          </a:prstGeom>
          <a:noFill/>
          <a:ln w="9525">
            <a:noFill/>
            <a:miter lim="800000"/>
            <a:headEnd/>
            <a:tailEnd/>
          </a:ln>
        </p:spPr>
        <p:txBody>
          <a:bodyPr wrap="square">
            <a:spAutoFit/>
          </a:bodyPr>
          <a:lstStyle>
            <a:lvl1pPr eaLnBrk="0" hangingPunct="0">
              <a:defRPr kumimoji="1" sz="1600">
                <a:solidFill>
                  <a:schemeClr val="tx1"/>
                </a:solidFill>
                <a:latin typeface="Arial" charset="0"/>
                <a:ea typeface="ＭＳ Ｐゴシック" charset="-128"/>
              </a:defRPr>
            </a:lvl1pPr>
            <a:lvl2pPr marL="742950" indent="-285750" eaLnBrk="0" hangingPunct="0">
              <a:defRPr kumimoji="1" sz="1600">
                <a:solidFill>
                  <a:schemeClr val="tx1"/>
                </a:solidFill>
                <a:latin typeface="Arial" charset="0"/>
                <a:ea typeface="ＭＳ Ｐゴシック" charset="-128"/>
              </a:defRPr>
            </a:lvl2pPr>
            <a:lvl3pPr marL="1143000" indent="-228600" eaLnBrk="0" hangingPunct="0">
              <a:defRPr kumimoji="1" sz="1600">
                <a:solidFill>
                  <a:schemeClr val="tx1"/>
                </a:solidFill>
                <a:latin typeface="Arial" charset="0"/>
                <a:ea typeface="ＭＳ Ｐゴシック" charset="-128"/>
              </a:defRPr>
            </a:lvl3pPr>
            <a:lvl4pPr marL="1600200" indent="-228600" eaLnBrk="0" hangingPunct="0">
              <a:defRPr kumimoji="1" sz="1600">
                <a:solidFill>
                  <a:schemeClr val="tx1"/>
                </a:solidFill>
                <a:latin typeface="Arial" charset="0"/>
                <a:ea typeface="ＭＳ Ｐゴシック" charset="-128"/>
              </a:defRPr>
            </a:lvl4pPr>
            <a:lvl5pPr marL="2057400" indent="-228600" eaLnBrk="0" hangingPunct="0">
              <a:defRPr kumimoji="1" sz="16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6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6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6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600">
                <a:solidFill>
                  <a:schemeClr val="tx1"/>
                </a:solidFill>
                <a:latin typeface="Arial" charset="0"/>
                <a:ea typeface="ＭＳ Ｐゴシック" charset="-128"/>
              </a:defRPr>
            </a:lvl9pPr>
          </a:lstStyle>
          <a:p>
            <a:pPr algn="ctr" eaLnBrk="1" hangingPunct="1"/>
            <a:r>
              <a:rPr lang="en-US" altLang="ja-JP" sz="900" dirty="0"/>
              <a:t>4,920</a:t>
            </a:r>
            <a:endParaRPr lang="ja-JP" altLang="en-US" sz="900" dirty="0"/>
          </a:p>
        </p:txBody>
      </p:sp>
      <p:sp>
        <p:nvSpPr>
          <p:cNvPr id="40" name="テキスト ボックス 39"/>
          <p:cNvSpPr txBox="1">
            <a:spLocks noChangeArrowheads="1"/>
          </p:cNvSpPr>
          <p:nvPr/>
        </p:nvSpPr>
        <p:spPr bwMode="auto">
          <a:xfrm>
            <a:off x="4581128" y="3873823"/>
            <a:ext cx="671318" cy="230832"/>
          </a:xfrm>
          <a:prstGeom prst="rect">
            <a:avLst/>
          </a:prstGeom>
          <a:noFill/>
          <a:ln w="9525">
            <a:noFill/>
            <a:miter lim="800000"/>
            <a:headEnd/>
            <a:tailEnd/>
          </a:ln>
        </p:spPr>
        <p:txBody>
          <a:bodyPr wrap="square">
            <a:spAutoFit/>
          </a:bodyPr>
          <a:lstStyle>
            <a:lvl1pPr eaLnBrk="0" hangingPunct="0">
              <a:defRPr kumimoji="1" sz="1600">
                <a:solidFill>
                  <a:schemeClr val="tx1"/>
                </a:solidFill>
                <a:latin typeface="Arial" charset="0"/>
                <a:ea typeface="ＭＳ Ｐゴシック" charset="-128"/>
              </a:defRPr>
            </a:lvl1pPr>
            <a:lvl2pPr marL="742950" indent="-285750" eaLnBrk="0" hangingPunct="0">
              <a:defRPr kumimoji="1" sz="1600">
                <a:solidFill>
                  <a:schemeClr val="tx1"/>
                </a:solidFill>
                <a:latin typeface="Arial" charset="0"/>
                <a:ea typeface="ＭＳ Ｐゴシック" charset="-128"/>
              </a:defRPr>
            </a:lvl2pPr>
            <a:lvl3pPr marL="1143000" indent="-228600" eaLnBrk="0" hangingPunct="0">
              <a:defRPr kumimoji="1" sz="1600">
                <a:solidFill>
                  <a:schemeClr val="tx1"/>
                </a:solidFill>
                <a:latin typeface="Arial" charset="0"/>
                <a:ea typeface="ＭＳ Ｐゴシック" charset="-128"/>
              </a:defRPr>
            </a:lvl3pPr>
            <a:lvl4pPr marL="1600200" indent="-228600" eaLnBrk="0" hangingPunct="0">
              <a:defRPr kumimoji="1" sz="1600">
                <a:solidFill>
                  <a:schemeClr val="tx1"/>
                </a:solidFill>
                <a:latin typeface="Arial" charset="0"/>
                <a:ea typeface="ＭＳ Ｐゴシック" charset="-128"/>
              </a:defRPr>
            </a:lvl4pPr>
            <a:lvl5pPr marL="2057400" indent="-228600" eaLnBrk="0" hangingPunct="0">
              <a:defRPr kumimoji="1" sz="16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6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6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6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600">
                <a:solidFill>
                  <a:schemeClr val="tx1"/>
                </a:solidFill>
                <a:latin typeface="Arial" charset="0"/>
                <a:ea typeface="ＭＳ Ｐゴシック" charset="-128"/>
              </a:defRPr>
            </a:lvl9pPr>
          </a:lstStyle>
          <a:p>
            <a:pPr algn="ctr" eaLnBrk="1" hangingPunct="1"/>
            <a:r>
              <a:rPr lang="ja-JP" altLang="en-US" sz="900" dirty="0" smtClean="0">
                <a:solidFill>
                  <a:srgbClr val="FF0000"/>
                </a:solidFill>
              </a:rPr>
              <a:t>水産物</a:t>
            </a:r>
            <a:endParaRPr lang="ja-JP" altLang="en-US" sz="900" dirty="0">
              <a:solidFill>
                <a:srgbClr val="FF0000"/>
              </a:solidFill>
            </a:endParaRPr>
          </a:p>
        </p:txBody>
      </p:sp>
      <p:sp>
        <p:nvSpPr>
          <p:cNvPr id="41" name="テキスト ボックス 40"/>
          <p:cNvSpPr txBox="1">
            <a:spLocks noChangeArrowheads="1"/>
          </p:cNvSpPr>
          <p:nvPr/>
        </p:nvSpPr>
        <p:spPr bwMode="auto">
          <a:xfrm>
            <a:off x="4581128" y="4161855"/>
            <a:ext cx="671318" cy="230832"/>
          </a:xfrm>
          <a:prstGeom prst="rect">
            <a:avLst/>
          </a:prstGeom>
          <a:noFill/>
          <a:ln w="9525">
            <a:noFill/>
            <a:miter lim="800000"/>
            <a:headEnd/>
            <a:tailEnd/>
          </a:ln>
        </p:spPr>
        <p:txBody>
          <a:bodyPr wrap="square">
            <a:spAutoFit/>
          </a:bodyPr>
          <a:lstStyle>
            <a:lvl1pPr eaLnBrk="0" hangingPunct="0">
              <a:defRPr kumimoji="1" sz="1600">
                <a:solidFill>
                  <a:schemeClr val="tx1"/>
                </a:solidFill>
                <a:latin typeface="Arial" charset="0"/>
                <a:ea typeface="ＭＳ Ｐゴシック" charset="-128"/>
              </a:defRPr>
            </a:lvl1pPr>
            <a:lvl2pPr marL="742950" indent="-285750" eaLnBrk="0" hangingPunct="0">
              <a:defRPr kumimoji="1" sz="1600">
                <a:solidFill>
                  <a:schemeClr val="tx1"/>
                </a:solidFill>
                <a:latin typeface="Arial" charset="0"/>
                <a:ea typeface="ＭＳ Ｐゴシック" charset="-128"/>
              </a:defRPr>
            </a:lvl2pPr>
            <a:lvl3pPr marL="1143000" indent="-228600" eaLnBrk="0" hangingPunct="0">
              <a:defRPr kumimoji="1" sz="1600">
                <a:solidFill>
                  <a:schemeClr val="tx1"/>
                </a:solidFill>
                <a:latin typeface="Arial" charset="0"/>
                <a:ea typeface="ＭＳ Ｐゴシック" charset="-128"/>
              </a:defRPr>
            </a:lvl3pPr>
            <a:lvl4pPr marL="1600200" indent="-228600" eaLnBrk="0" hangingPunct="0">
              <a:defRPr kumimoji="1" sz="1600">
                <a:solidFill>
                  <a:schemeClr val="tx1"/>
                </a:solidFill>
                <a:latin typeface="Arial" charset="0"/>
                <a:ea typeface="ＭＳ Ｐゴシック" charset="-128"/>
              </a:defRPr>
            </a:lvl4pPr>
            <a:lvl5pPr marL="2057400" indent="-228600" eaLnBrk="0" hangingPunct="0">
              <a:defRPr kumimoji="1" sz="16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6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6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6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600">
                <a:solidFill>
                  <a:schemeClr val="tx1"/>
                </a:solidFill>
                <a:latin typeface="Arial" charset="0"/>
                <a:ea typeface="ＭＳ Ｐゴシック" charset="-128"/>
              </a:defRPr>
            </a:lvl9pPr>
          </a:lstStyle>
          <a:p>
            <a:pPr algn="ctr" eaLnBrk="1" hangingPunct="1"/>
            <a:r>
              <a:rPr lang="ja-JP" altLang="en-US" sz="900" dirty="0" smtClean="0">
                <a:solidFill>
                  <a:srgbClr val="FF0000"/>
                </a:solidFill>
              </a:rPr>
              <a:t>林産物</a:t>
            </a:r>
            <a:endParaRPr lang="ja-JP" altLang="en-US" sz="900" dirty="0">
              <a:solidFill>
                <a:srgbClr val="FF0000"/>
              </a:solidFill>
            </a:endParaRPr>
          </a:p>
        </p:txBody>
      </p:sp>
      <p:sp>
        <p:nvSpPr>
          <p:cNvPr id="42" name="テキスト ボックス 41"/>
          <p:cNvSpPr txBox="1">
            <a:spLocks noChangeArrowheads="1"/>
          </p:cNvSpPr>
          <p:nvPr/>
        </p:nvSpPr>
        <p:spPr bwMode="auto">
          <a:xfrm>
            <a:off x="4581128" y="4449887"/>
            <a:ext cx="671318" cy="230832"/>
          </a:xfrm>
          <a:prstGeom prst="rect">
            <a:avLst/>
          </a:prstGeom>
          <a:noFill/>
          <a:ln w="9525">
            <a:noFill/>
            <a:miter lim="800000"/>
            <a:headEnd/>
            <a:tailEnd/>
          </a:ln>
        </p:spPr>
        <p:txBody>
          <a:bodyPr wrap="square">
            <a:spAutoFit/>
          </a:bodyPr>
          <a:lstStyle>
            <a:lvl1pPr eaLnBrk="0" hangingPunct="0">
              <a:defRPr kumimoji="1" sz="1600">
                <a:solidFill>
                  <a:schemeClr val="tx1"/>
                </a:solidFill>
                <a:latin typeface="Arial" charset="0"/>
                <a:ea typeface="ＭＳ Ｐゴシック" charset="-128"/>
              </a:defRPr>
            </a:lvl1pPr>
            <a:lvl2pPr marL="742950" indent="-285750" eaLnBrk="0" hangingPunct="0">
              <a:defRPr kumimoji="1" sz="1600">
                <a:solidFill>
                  <a:schemeClr val="tx1"/>
                </a:solidFill>
                <a:latin typeface="Arial" charset="0"/>
                <a:ea typeface="ＭＳ Ｐゴシック" charset="-128"/>
              </a:defRPr>
            </a:lvl2pPr>
            <a:lvl3pPr marL="1143000" indent="-228600" eaLnBrk="0" hangingPunct="0">
              <a:defRPr kumimoji="1" sz="1600">
                <a:solidFill>
                  <a:schemeClr val="tx1"/>
                </a:solidFill>
                <a:latin typeface="Arial" charset="0"/>
                <a:ea typeface="ＭＳ Ｐゴシック" charset="-128"/>
              </a:defRPr>
            </a:lvl3pPr>
            <a:lvl4pPr marL="1600200" indent="-228600" eaLnBrk="0" hangingPunct="0">
              <a:defRPr kumimoji="1" sz="1600">
                <a:solidFill>
                  <a:schemeClr val="tx1"/>
                </a:solidFill>
                <a:latin typeface="Arial" charset="0"/>
                <a:ea typeface="ＭＳ Ｐゴシック" charset="-128"/>
              </a:defRPr>
            </a:lvl4pPr>
            <a:lvl5pPr marL="2057400" indent="-228600" eaLnBrk="0" hangingPunct="0">
              <a:defRPr kumimoji="1" sz="16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6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6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6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600">
                <a:solidFill>
                  <a:schemeClr val="tx1"/>
                </a:solidFill>
                <a:latin typeface="Arial" charset="0"/>
                <a:ea typeface="ＭＳ Ｐゴシック" charset="-128"/>
              </a:defRPr>
            </a:lvl9pPr>
          </a:lstStyle>
          <a:p>
            <a:pPr algn="ctr" eaLnBrk="1" hangingPunct="1"/>
            <a:r>
              <a:rPr lang="ja-JP" altLang="en-US" sz="900" dirty="0" smtClean="0">
                <a:solidFill>
                  <a:srgbClr val="FF0000"/>
                </a:solidFill>
              </a:rPr>
              <a:t>農産物</a:t>
            </a:r>
            <a:endParaRPr lang="ja-JP" altLang="en-US" sz="900" dirty="0">
              <a:solidFill>
                <a:srgbClr val="FF0000"/>
              </a:solidFill>
            </a:endParaRPr>
          </a:p>
        </p:txBody>
      </p:sp>
      <p:cxnSp>
        <p:nvCxnSpPr>
          <p:cNvPr id="43" name="直線矢印コネクタ 42"/>
          <p:cNvCxnSpPr/>
          <p:nvPr/>
        </p:nvCxnSpPr>
        <p:spPr>
          <a:xfrm flipH="1">
            <a:off x="4278218" y="4020150"/>
            <a:ext cx="446926" cy="1851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p:nvPr/>
        </p:nvCxnSpPr>
        <p:spPr>
          <a:xfrm flipH="1">
            <a:off x="4293098" y="4289768"/>
            <a:ext cx="432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flipH="1" flipV="1">
            <a:off x="4293098" y="4444481"/>
            <a:ext cx="432046" cy="12082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404664" y="1080319"/>
            <a:ext cx="6453336" cy="3477875"/>
          </a:xfrm>
          <a:prstGeom prst="rect">
            <a:avLst/>
          </a:prstGeom>
          <a:noFill/>
        </p:spPr>
        <p:txBody>
          <a:bodyPr wrap="square" rtlCol="0">
            <a:noAutofit/>
          </a:bodyPr>
          <a:lstStyle/>
          <a:p>
            <a:r>
              <a:rPr lang="ja-JP" altLang="en-US" sz="1600" dirty="0" smtClean="0">
                <a:latin typeface="HG丸ｺﾞｼｯｸM-PRO" pitchFamily="50" charset="-128"/>
                <a:ea typeface="HG丸ｺﾞｼｯｸM-PRO" pitchFamily="50" charset="-128"/>
              </a:rPr>
              <a:t>　以下について、概算要求組替基準に従い、要求・要望とは別に平成</a:t>
            </a:r>
            <a:r>
              <a:rPr lang="en-US" altLang="ja-JP" sz="1600" dirty="0" smtClean="0">
                <a:latin typeface="HG丸ｺﾞｼｯｸM-PRO" pitchFamily="50" charset="-128"/>
                <a:ea typeface="HG丸ｺﾞｼｯｸM-PRO" pitchFamily="50" charset="-128"/>
              </a:rPr>
              <a:t>24</a:t>
            </a:r>
            <a:r>
              <a:rPr lang="ja-JP" altLang="en-US" sz="1600" dirty="0" smtClean="0">
                <a:latin typeface="HG丸ｺﾞｼｯｸM-PRO" pitchFamily="50" charset="-128"/>
                <a:ea typeface="HG丸ｺﾞｼｯｸM-PRO" pitchFamily="50" charset="-128"/>
              </a:rPr>
              <a:t>年度の所要額を要求しています。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①　農山漁村における再生可能エネルギーの導入促進</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農山漁村再生可能エネルギー導入事業　２３億円　</a:t>
            </a:r>
          </a:p>
          <a:p>
            <a:r>
              <a:rPr lang="ja-JP" altLang="en-US" sz="1600" dirty="0" smtClean="0">
                <a:latin typeface="HG丸ｺﾞｼｯｸM-PRO" pitchFamily="50" charset="-128"/>
                <a:ea typeface="HG丸ｺﾞｼｯｸM-PRO" pitchFamily="50" charset="-128"/>
              </a:rPr>
              <a:t>②　輸出農林水産物・食品の信頼回復のための情報発信</a:t>
            </a:r>
          </a:p>
          <a:p>
            <a:r>
              <a:rPr lang="ja-JP" altLang="en-US" sz="1600" dirty="0" smtClean="0">
                <a:latin typeface="HG丸ｺﾞｼｯｸM-PRO" pitchFamily="50" charset="-128"/>
                <a:ea typeface="HG丸ｺﾞｼｯｸM-PRO" pitchFamily="50" charset="-128"/>
              </a:rPr>
              <a:t>　　　　　　　　　　　　　　　　農産物等輸出回復事業</a:t>
            </a:r>
            <a:r>
              <a:rPr lang="zh-TW" altLang="en-US" sz="1600" dirty="0" smtClean="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４億円</a:t>
            </a:r>
            <a:endParaRPr lang="zh-TW" altLang="en-US"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③　物流機能の回復・強化</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－被災した地方卸売市場の復旧－</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卸売市場施設災害復旧事業</a:t>
            </a:r>
            <a:r>
              <a:rPr lang="zh-TW" altLang="en-US" sz="1600" dirty="0" smtClean="0">
                <a:latin typeface="HG丸ｺﾞｼｯｸM-PRO" pitchFamily="50" charset="-128"/>
                <a:ea typeface="HG丸ｺﾞｼｯｸM-PRO" pitchFamily="50" charset="-128"/>
              </a:rPr>
              <a:t>　</a:t>
            </a:r>
            <a:r>
              <a:rPr lang="ja-JP" altLang="en-US" sz="1600" dirty="0" smtClean="0">
                <a:latin typeface="HG丸ｺﾞｼｯｸM-PRO" pitchFamily="50" charset="-128"/>
                <a:ea typeface="HG丸ｺﾞｼｯｸM-PRO" pitchFamily="50" charset="-128"/>
              </a:rPr>
              <a:t>２億円</a:t>
            </a:r>
            <a:endParaRPr lang="zh-TW" altLang="en-US"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－災害に強い複層的な物流拠点の整備－</a:t>
            </a:r>
          </a:p>
          <a:p>
            <a:r>
              <a:rPr lang="ja-JP" altLang="en-US" sz="1600" dirty="0" smtClean="0">
                <a:latin typeface="HG丸ｺﾞｼｯｸM-PRO" pitchFamily="50" charset="-128"/>
                <a:ea typeface="HG丸ｺﾞｼｯｸM-PRO" pitchFamily="50" charset="-128"/>
              </a:rPr>
              <a:t>　　　　食料基地をつなぐ物流拠点機能強化等支援事業　１０億円</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④　東日本における農山漁村の資源を活用した観光促進</a:t>
            </a:r>
          </a:p>
          <a:p>
            <a:r>
              <a:rPr lang="ja-JP" altLang="en-US" sz="1600" dirty="0" smtClean="0">
                <a:latin typeface="HG丸ｺﾞｼｯｸM-PRO" pitchFamily="50" charset="-128"/>
                <a:ea typeface="HG丸ｺﾞｼｯｸM-PRO" pitchFamily="50" charset="-128"/>
              </a:rPr>
              <a:t>　　　　　　　　　　　　東日本復興回廊食の旅支援事業　５億円　</a:t>
            </a:r>
            <a:endParaRPr lang="en-US" altLang="ja-JP" sz="1600" dirty="0" smtClean="0">
              <a:latin typeface="HG丸ｺﾞｼｯｸM-PRO" pitchFamily="50" charset="-128"/>
              <a:ea typeface="HG丸ｺﾞｼｯｸM-PRO" pitchFamily="50" charset="-128"/>
            </a:endParaRPr>
          </a:p>
        </p:txBody>
      </p:sp>
      <p:sp>
        <p:nvSpPr>
          <p:cNvPr id="7" name="テキスト ボックス 6"/>
          <p:cNvSpPr txBox="1"/>
          <p:nvPr/>
        </p:nvSpPr>
        <p:spPr>
          <a:xfrm>
            <a:off x="60879" y="663859"/>
            <a:ext cx="4664265" cy="369332"/>
          </a:xfrm>
          <a:prstGeom prst="rect">
            <a:avLst/>
          </a:prstGeom>
          <a:gradFill>
            <a:gsLst>
              <a:gs pos="0">
                <a:srgbClr val="00CCFF"/>
              </a:gs>
              <a:gs pos="65000">
                <a:schemeClr val="bg1"/>
              </a:gs>
              <a:gs pos="50000">
                <a:schemeClr val="bg1"/>
              </a:gs>
              <a:gs pos="35000">
                <a:schemeClr val="bg1"/>
              </a:gs>
              <a:gs pos="100000">
                <a:srgbClr val="00CCFF"/>
              </a:gs>
            </a:gsLst>
            <a:lin ang="5400000" scaled="0"/>
          </a:gradFill>
          <a:ln>
            <a:solidFill>
              <a:schemeClr val="tx1"/>
            </a:solidFill>
          </a:ln>
        </p:spPr>
        <p:txBody>
          <a:bodyPr wrap="square" rtlCol="0">
            <a:spAutoFit/>
          </a:bodyPr>
          <a:lstStyle/>
          <a:p>
            <a:r>
              <a:rPr lang="ja-JP" altLang="en-US" b="1" dirty="0" smtClean="0">
                <a:solidFill>
                  <a:srgbClr val="0033CC"/>
                </a:solidFill>
                <a:latin typeface="+mj-ea"/>
              </a:rPr>
              <a:t>（６）東日本大震災からの復旧・復興対策</a:t>
            </a:r>
            <a:endParaRPr lang="ja-JP" altLang="en-US" b="1" dirty="0">
              <a:solidFill>
                <a:srgbClr val="0033CC"/>
              </a:solidFill>
              <a:latin typeface="+mj-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角丸四角形 9"/>
          <p:cNvSpPr/>
          <p:nvPr/>
        </p:nvSpPr>
        <p:spPr>
          <a:xfrm>
            <a:off x="116632" y="7200999"/>
            <a:ext cx="6552728" cy="2952527"/>
          </a:xfrm>
          <a:prstGeom prst="roundRect">
            <a:avLst/>
          </a:prstGeom>
        </p:spPr>
        <p:style>
          <a:lnRef idx="2">
            <a:schemeClr val="accent5"/>
          </a:lnRef>
          <a:fillRef idx="1">
            <a:schemeClr val="lt1"/>
          </a:fillRef>
          <a:effectRef idx="0">
            <a:schemeClr val="accent5"/>
          </a:effectRef>
          <a:fontRef idx="minor">
            <a:schemeClr val="dk1"/>
          </a:fontRef>
        </p:style>
        <p:txBody>
          <a:bodyPr rtlCol="0" anchor="t"/>
          <a:lstStyle/>
          <a:p>
            <a:r>
              <a:rPr lang="ja-JP" altLang="en-US" sz="1600" b="1" dirty="0" smtClean="0"/>
              <a:t>お問い合わせ先</a:t>
            </a:r>
            <a:endParaRPr lang="en-US" altLang="ja-JP" sz="1600" b="1" dirty="0" smtClean="0"/>
          </a:p>
          <a:p>
            <a:endParaRPr lang="en-US" altLang="ja-JP" sz="1600" b="1" dirty="0" smtClean="0"/>
          </a:p>
          <a:p>
            <a:r>
              <a:rPr kumimoji="1" lang="ja-JP" altLang="en-US" sz="1600" b="1" dirty="0" smtClean="0"/>
              <a:t>　　　　　　　　　　食料産業</a:t>
            </a:r>
            <a:r>
              <a:rPr kumimoji="1" lang="ja-JP" altLang="en-US" sz="1600" b="1" smtClean="0"/>
              <a:t>レター編集委員会</a:t>
            </a:r>
            <a:r>
              <a:rPr kumimoji="1" lang="ja-JP" altLang="en-US" sz="1600" b="1" dirty="0" smtClean="0"/>
              <a:t>事務局</a:t>
            </a:r>
            <a:endParaRPr kumimoji="1" lang="en-US" altLang="ja-JP" sz="1600" b="1" dirty="0" smtClean="0"/>
          </a:p>
          <a:p>
            <a:r>
              <a:rPr lang="ja-JP" altLang="en-US" sz="1600" b="1" dirty="0" smtClean="0"/>
              <a:t>　　　　　　　　　　</a:t>
            </a:r>
            <a:r>
              <a:rPr kumimoji="1" lang="ja-JP" altLang="en-US" sz="1600" b="1" dirty="0" smtClean="0"/>
              <a:t>農林水産省食料産業局企画課</a:t>
            </a:r>
            <a:endParaRPr kumimoji="1" lang="en-US" altLang="ja-JP" sz="1600" b="1" dirty="0" smtClean="0"/>
          </a:p>
          <a:p>
            <a:endParaRPr kumimoji="1" lang="en-US" altLang="ja-JP" sz="1600" b="1" dirty="0" smtClean="0"/>
          </a:p>
          <a:p>
            <a:r>
              <a:rPr kumimoji="1" lang="ja-JP" altLang="en-US" sz="1600" b="1" dirty="0" smtClean="0"/>
              <a:t>　　　　　　　　　　　　〒</a:t>
            </a:r>
            <a:r>
              <a:rPr kumimoji="1" lang="en-US" altLang="ja-JP" sz="1600" b="1" dirty="0" smtClean="0"/>
              <a:t>100-8950</a:t>
            </a:r>
          </a:p>
          <a:p>
            <a:r>
              <a:rPr lang="ja-JP" altLang="en-US" sz="1600" b="1" dirty="0" smtClean="0"/>
              <a:t>　　　　　　　　　　　　東京都千代田区霞が関</a:t>
            </a:r>
            <a:r>
              <a:rPr lang="en-US" altLang="ja-JP" sz="1600" b="1" dirty="0" smtClean="0"/>
              <a:t>1-2-1</a:t>
            </a:r>
          </a:p>
          <a:p>
            <a:r>
              <a:rPr kumimoji="1" lang="ja-JP" altLang="en-US" sz="1600" b="1" dirty="0" smtClean="0"/>
              <a:t>　　　　　　　　　　　　電話　</a:t>
            </a:r>
            <a:r>
              <a:rPr kumimoji="1" lang="en-US" altLang="ja-JP" sz="1600" b="1" dirty="0" smtClean="0"/>
              <a:t>(03)6744-2065(</a:t>
            </a:r>
            <a:r>
              <a:rPr kumimoji="1" lang="ja-JP" altLang="en-US" sz="1600" b="1" dirty="0" smtClean="0"/>
              <a:t>直通</a:t>
            </a:r>
            <a:r>
              <a:rPr kumimoji="1" lang="en-US" altLang="ja-JP" sz="1600" b="1" dirty="0" smtClean="0"/>
              <a:t>)</a:t>
            </a:r>
          </a:p>
          <a:p>
            <a:endParaRPr kumimoji="1" lang="en-US" altLang="ja-JP" sz="1600" b="1" dirty="0" smtClean="0"/>
          </a:p>
          <a:p>
            <a:r>
              <a:rPr lang="ja-JP" altLang="en-US" sz="1600" b="1" dirty="0" smtClean="0"/>
              <a:t>　　　　　　　　農林水産省ＨＰ　</a:t>
            </a:r>
            <a:r>
              <a:rPr lang="en-US" altLang="ja-JP" sz="1600" b="1" dirty="0" smtClean="0"/>
              <a:t> http://www.maff.go.jp/</a:t>
            </a:r>
            <a:endParaRPr kumimoji="1" lang="en-US" altLang="ja-JP" sz="1600" b="1" dirty="0" smtClean="0"/>
          </a:p>
        </p:txBody>
      </p:sp>
      <p:sp>
        <p:nvSpPr>
          <p:cNvPr id="3" name="Rectangle 15"/>
          <p:cNvSpPr>
            <a:spLocks noChangeArrowheads="1"/>
          </p:cNvSpPr>
          <p:nvPr/>
        </p:nvSpPr>
        <p:spPr bwMode="auto">
          <a:xfrm>
            <a:off x="188639" y="792287"/>
            <a:ext cx="6480721" cy="2376264"/>
          </a:xfrm>
          <a:prstGeom prst="rect">
            <a:avLst/>
          </a:prstGeom>
          <a:noFill/>
          <a:ln w="19050">
            <a:solidFill>
              <a:srgbClr val="FFC000"/>
            </a:solidFill>
            <a:miter lim="800000"/>
            <a:headEnd/>
            <a:tailEnd/>
          </a:ln>
          <a:extLst>
            <a:ext uri="{909E8E84-426E-40DD-AFC4-6F175D3DCCD1}">
              <a14:hiddenFill xmlns:a14="http://schemas.microsoft.com/office/drawing/2010/main" xmlns="">
                <a:solidFill>
                  <a:srgbClr val="FFFFFF"/>
                </a:solidFill>
              </a14:hiddenFill>
            </a:ext>
          </a:extLst>
        </p:spPr>
        <p:txBody>
          <a:bodyPr lIns="54000" rIns="54000"/>
          <a:lstStyle/>
          <a:p>
            <a:pPr marL="82550" indent="-82550">
              <a:spcBef>
                <a:spcPct val="20000"/>
              </a:spcBef>
              <a:buFont typeface="Wingdings" pitchFamily="2" charset="2"/>
              <a:buNone/>
            </a:pPr>
            <a:endParaRPr lang="ja-JP" altLang="ja-JP" sz="1600" b="1" dirty="0">
              <a:solidFill>
                <a:srgbClr val="0000CC"/>
              </a:solidFill>
            </a:endParaRPr>
          </a:p>
        </p:txBody>
      </p:sp>
      <p:sp>
        <p:nvSpPr>
          <p:cNvPr id="4" name="Rectangle 16"/>
          <p:cNvSpPr>
            <a:spLocks noChangeArrowheads="1"/>
          </p:cNvSpPr>
          <p:nvPr/>
        </p:nvSpPr>
        <p:spPr bwMode="auto">
          <a:xfrm>
            <a:off x="188640" y="648271"/>
            <a:ext cx="6480720" cy="363222"/>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lIns="54000" rIns="54000" anchor="ctr"/>
          <a:lstStyle/>
          <a:p>
            <a:pPr marL="82550" indent="-82550">
              <a:spcBef>
                <a:spcPct val="20000"/>
              </a:spcBef>
              <a:buFont typeface="Wingdings" pitchFamily="2" charset="2"/>
              <a:buNone/>
              <a:defRPr/>
            </a:pPr>
            <a:r>
              <a:rPr lang="ja-JP" altLang="en-US" sz="2000" dirty="0" smtClean="0">
                <a:solidFill>
                  <a:schemeClr val="bg1"/>
                </a:solidFill>
                <a:latin typeface="HGP創英角ｺﾞｼｯｸUB" pitchFamily="50" charset="-128"/>
                <a:ea typeface="HGP創英角ｺﾞｼｯｸUB" pitchFamily="50" charset="-128"/>
              </a:rPr>
              <a:t>　メール配信登録のご案内</a:t>
            </a:r>
            <a:endParaRPr lang="ja-JP" altLang="en-US" sz="2000" dirty="0">
              <a:solidFill>
                <a:schemeClr val="bg1"/>
              </a:solidFill>
              <a:latin typeface="HGP創英角ｺﾞｼｯｸUB" pitchFamily="50" charset="-128"/>
              <a:ea typeface="HGP創英角ｺﾞｼｯｸUB" pitchFamily="50" charset="-128"/>
            </a:endParaRPr>
          </a:p>
        </p:txBody>
      </p:sp>
      <p:sp>
        <p:nvSpPr>
          <p:cNvPr id="5" name="テキスト ボックス 4"/>
          <p:cNvSpPr txBox="1"/>
          <p:nvPr/>
        </p:nvSpPr>
        <p:spPr>
          <a:xfrm>
            <a:off x="188640" y="1269048"/>
            <a:ext cx="6480720" cy="1569660"/>
          </a:xfrm>
          <a:prstGeom prst="rect">
            <a:avLst/>
          </a:prstGeom>
          <a:noFill/>
        </p:spPr>
        <p:txBody>
          <a:bodyPr wrap="square" rtlCol="0">
            <a:spAutoFit/>
          </a:bodyPr>
          <a:lstStyle/>
          <a:p>
            <a:r>
              <a:rPr lang="ja-JP" altLang="en-US" sz="1600" dirty="0" smtClean="0">
                <a:latin typeface="HG丸ｺﾞｼｯｸM-PRO" pitchFamily="50" charset="-128"/>
                <a:ea typeface="HG丸ｺﾞｼｯｸM-PRO" pitchFamily="50" charset="-128"/>
              </a:rPr>
              <a:t>　「食料産業レター」について、次回以降、電子メールによる配信を希望される方は、「メール配信希望」と明記の上、以下のメールアドレスまでご連絡をお願いします。</a:t>
            </a:r>
            <a:endParaRPr lang="en-US" altLang="ja-JP" sz="1600" dirty="0" smtClean="0">
              <a:latin typeface="HG丸ｺﾞｼｯｸM-PRO" pitchFamily="50" charset="-128"/>
              <a:ea typeface="HG丸ｺﾞｼｯｸM-PRO" pitchFamily="50" charset="-128"/>
            </a:endParaRPr>
          </a:p>
          <a:p>
            <a:r>
              <a:rPr lang="en-US" altLang="ja-JP" sz="1600" dirty="0" smtClean="0">
                <a:latin typeface="HG丸ｺﾞｼｯｸM-PRO" pitchFamily="50" charset="-128"/>
                <a:ea typeface="HG丸ｺﾞｼｯｸM-PRO" pitchFamily="50" charset="-128"/>
                <a:hlinkClick r:id="rId3"/>
              </a:rPr>
              <a:t>sangyouletter@nm.maff.go.jp</a:t>
            </a:r>
            <a:r>
              <a:rPr lang="ja-JP" altLang="en-US" sz="1600" dirty="0" smtClean="0">
                <a:latin typeface="HG丸ｺﾞｼｯｸM-PRO" pitchFamily="50" charset="-128"/>
                <a:ea typeface="HG丸ｺﾞｼｯｸM-PRO" pitchFamily="50" charset="-128"/>
              </a:rPr>
              <a:t>　</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その後、事務局（食料産業局企画課）から、詳しい登録方法についてメールにてご案内させていただきます。</a:t>
            </a:r>
            <a:endParaRPr lang="en-US" altLang="ja-JP" sz="1600" dirty="0" smtClean="0">
              <a:latin typeface="HG丸ｺﾞｼｯｸM-PRO" pitchFamily="50" charset="-128"/>
              <a:ea typeface="HG丸ｺﾞｼｯｸM-PRO" pitchFamily="50" charset="-128"/>
            </a:endParaRPr>
          </a:p>
        </p:txBody>
      </p:sp>
      <p:sp>
        <p:nvSpPr>
          <p:cNvPr id="6" name="Rectangle 15"/>
          <p:cNvSpPr>
            <a:spLocks noChangeArrowheads="1"/>
          </p:cNvSpPr>
          <p:nvPr/>
        </p:nvSpPr>
        <p:spPr bwMode="auto">
          <a:xfrm>
            <a:off x="188640" y="3672607"/>
            <a:ext cx="6480721" cy="2376264"/>
          </a:xfrm>
          <a:prstGeom prst="rect">
            <a:avLst/>
          </a:prstGeom>
          <a:noFill/>
          <a:ln w="19050">
            <a:solidFill>
              <a:srgbClr val="FFC000"/>
            </a:solidFill>
            <a:miter lim="800000"/>
            <a:headEnd/>
            <a:tailEnd/>
          </a:ln>
          <a:extLst>
            <a:ext uri="{909E8E84-426E-40DD-AFC4-6F175D3DCCD1}">
              <a14:hiddenFill xmlns:a14="http://schemas.microsoft.com/office/drawing/2010/main" xmlns="">
                <a:solidFill>
                  <a:srgbClr val="FFFFFF"/>
                </a:solidFill>
              </a14:hiddenFill>
            </a:ext>
          </a:extLst>
        </p:spPr>
        <p:txBody>
          <a:bodyPr lIns="54000" rIns="54000"/>
          <a:lstStyle/>
          <a:p>
            <a:pPr marL="82550" indent="-82550">
              <a:spcBef>
                <a:spcPct val="20000"/>
              </a:spcBef>
              <a:buFont typeface="Wingdings" pitchFamily="2" charset="2"/>
              <a:buNone/>
            </a:pPr>
            <a:endParaRPr lang="ja-JP" altLang="ja-JP" sz="1600" b="1" dirty="0">
              <a:solidFill>
                <a:srgbClr val="0000CC"/>
              </a:solidFill>
            </a:endParaRPr>
          </a:p>
        </p:txBody>
      </p:sp>
      <p:sp>
        <p:nvSpPr>
          <p:cNvPr id="7" name="Rectangle 16"/>
          <p:cNvSpPr>
            <a:spLocks noChangeArrowheads="1"/>
          </p:cNvSpPr>
          <p:nvPr/>
        </p:nvSpPr>
        <p:spPr bwMode="auto">
          <a:xfrm>
            <a:off x="188641" y="3528591"/>
            <a:ext cx="6480720" cy="363222"/>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lIns="54000" rIns="54000" anchor="ctr"/>
          <a:lstStyle/>
          <a:p>
            <a:pPr marL="82550" indent="-82550">
              <a:spcBef>
                <a:spcPct val="20000"/>
              </a:spcBef>
              <a:buFont typeface="Wingdings" pitchFamily="2" charset="2"/>
              <a:buNone/>
              <a:defRPr/>
            </a:pPr>
            <a:r>
              <a:rPr lang="ja-JP" altLang="en-US" sz="2000" dirty="0" smtClean="0">
                <a:solidFill>
                  <a:schemeClr val="bg1"/>
                </a:solidFill>
                <a:latin typeface="HGP創英角ｺﾞｼｯｸUB" pitchFamily="50" charset="-128"/>
                <a:ea typeface="HGP創英角ｺﾞｼｯｸUB" pitchFamily="50" charset="-128"/>
              </a:rPr>
              <a:t>　感想・ご意見等をお寄せください</a:t>
            </a:r>
            <a:endParaRPr lang="ja-JP" altLang="en-US" sz="2000" dirty="0">
              <a:solidFill>
                <a:schemeClr val="bg1"/>
              </a:solidFill>
              <a:latin typeface="HGP創英角ｺﾞｼｯｸUB" pitchFamily="50" charset="-128"/>
              <a:ea typeface="HGP創英角ｺﾞｼｯｸUB" pitchFamily="50" charset="-128"/>
            </a:endParaRPr>
          </a:p>
        </p:txBody>
      </p:sp>
      <p:sp>
        <p:nvSpPr>
          <p:cNvPr id="8" name="テキスト ボックス 7"/>
          <p:cNvSpPr txBox="1"/>
          <p:nvPr/>
        </p:nvSpPr>
        <p:spPr>
          <a:xfrm>
            <a:off x="188641" y="4149368"/>
            <a:ext cx="6480720" cy="1815882"/>
          </a:xfrm>
          <a:prstGeom prst="rect">
            <a:avLst/>
          </a:prstGeom>
          <a:noFill/>
        </p:spPr>
        <p:txBody>
          <a:bodyPr wrap="square" rtlCol="0">
            <a:spAutoFit/>
          </a:bodyPr>
          <a:lstStyle/>
          <a:p>
            <a:r>
              <a:rPr lang="ja-JP" altLang="en-US" sz="1600" dirty="0" smtClean="0">
                <a:latin typeface="HG丸ｺﾞｼｯｸM-PRO" pitchFamily="50" charset="-128"/>
                <a:ea typeface="HG丸ｺﾞｼｯｸM-PRO" pitchFamily="50" charset="-128"/>
              </a:rPr>
              <a:t>　「食料産業レター」編集委員会では、皆様からのレターをお読みになった感想、投稿、食料産業行政へのご意見等をお待ちしております。</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氏名、企業名等を明記の上、以下の</a:t>
            </a:r>
            <a:r>
              <a:rPr lang="ja-JP" altLang="en-US" sz="1600" smtClean="0">
                <a:latin typeface="HG丸ｺﾞｼｯｸM-PRO" pitchFamily="50" charset="-128"/>
                <a:ea typeface="HG丸ｺﾞｼｯｸM-PRO" pitchFamily="50" charset="-128"/>
              </a:rPr>
              <a:t>メールアドレスまで送信願います</a:t>
            </a:r>
            <a:r>
              <a:rPr lang="ja-JP" altLang="en-US" sz="1600" dirty="0" smtClean="0">
                <a:latin typeface="HG丸ｺﾞｼｯｸM-PRO" pitchFamily="50" charset="-128"/>
                <a:ea typeface="HG丸ｺﾞｼｯｸM-PRO" pitchFamily="50" charset="-128"/>
              </a:rPr>
              <a:t>。</a:t>
            </a:r>
            <a:endParaRPr lang="en-US" altLang="ja-JP" sz="1600" dirty="0" smtClean="0">
              <a:latin typeface="HG丸ｺﾞｼｯｸM-PRO" pitchFamily="50" charset="-128"/>
              <a:ea typeface="HG丸ｺﾞｼｯｸM-PRO" pitchFamily="50" charset="-128"/>
            </a:endParaRPr>
          </a:p>
          <a:p>
            <a:r>
              <a:rPr lang="en-US" altLang="ja-JP" sz="1600" dirty="0" smtClean="0">
                <a:latin typeface="HG丸ｺﾞｼｯｸM-PRO" pitchFamily="50" charset="-128"/>
                <a:ea typeface="HG丸ｺﾞｼｯｸM-PRO" pitchFamily="50" charset="-128"/>
                <a:hlinkClick r:id="rId3"/>
              </a:rPr>
              <a:t>sangyouletter@nm.maff.go.jp</a:t>
            </a:r>
            <a:r>
              <a:rPr lang="ja-JP" altLang="en-US" sz="1600" dirty="0" smtClean="0">
                <a:latin typeface="HG丸ｺﾞｼｯｸM-PRO" pitchFamily="50" charset="-128"/>
                <a:ea typeface="HG丸ｺﾞｼｯｸM-PRO" pitchFamily="50" charset="-128"/>
              </a:rPr>
              <a:t>　</a:t>
            </a:r>
            <a:endParaRPr lang="en-US" altLang="ja-JP" sz="1600" dirty="0" smtClean="0">
              <a:latin typeface="HG丸ｺﾞｼｯｸM-PRO" pitchFamily="50" charset="-128"/>
              <a:ea typeface="HG丸ｺﾞｼｯｸM-PRO" pitchFamily="50" charset="-128"/>
            </a:endParaRPr>
          </a:p>
          <a:p>
            <a:r>
              <a:rPr lang="ja-JP" altLang="en-US" sz="1600" dirty="0" smtClean="0">
                <a:latin typeface="HG丸ｺﾞｼｯｸM-PRO" pitchFamily="50" charset="-128"/>
                <a:ea typeface="HG丸ｺﾞｼｯｸM-PRO" pitchFamily="50" charset="-128"/>
              </a:rPr>
              <a:t>　</a:t>
            </a:r>
            <a:endParaRPr lang="en-US" altLang="ja-JP" sz="1600" dirty="0" smtClean="0">
              <a:latin typeface="HG丸ｺﾞｼｯｸM-PRO" pitchFamily="50" charset="-128"/>
              <a:ea typeface="HG丸ｺﾞｼｯｸM-PRO" pitchFamily="50" charset="-128"/>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484</TotalTime>
  <Words>304</Words>
  <Application>Microsoft Office PowerPoint</Application>
  <PresentationFormat>ユーザー設定</PresentationFormat>
  <Paragraphs>203</Paragraphs>
  <Slides>8</Slides>
  <Notes>2</Notes>
  <HiddenSlides>0</HiddenSlides>
  <MMClips>0</MMClips>
  <ScaleCrop>false</ScaleCrop>
  <HeadingPairs>
    <vt:vector size="6" baseType="variant">
      <vt:variant>
        <vt:lpstr>テーマ</vt:lpstr>
      </vt:variant>
      <vt:variant>
        <vt:i4>1</vt:i4>
      </vt:variant>
      <vt:variant>
        <vt:lpstr>埋め込まれた OLE サーバー</vt:lpstr>
      </vt:variant>
      <vt:variant>
        <vt:i4>0</vt:i4>
      </vt:variant>
      <vt:variant>
        <vt:lpstr>スライド タイトル</vt:lpstr>
      </vt:variant>
      <vt:variant>
        <vt:i4>8</vt:i4>
      </vt:variant>
    </vt:vector>
  </HeadingPairs>
  <TitlesOfParts>
    <vt:vector size="9" baseType="lpstr">
      <vt:lpstr>Office テーマ</vt:lpstr>
      <vt:lpstr>スライド 1</vt:lpstr>
      <vt:lpstr>スライド 2</vt:lpstr>
      <vt:lpstr>スライド 3</vt:lpstr>
      <vt:lpstr>スライド 4</vt:lpstr>
      <vt:lpstr>スライド 5</vt:lpstr>
      <vt:lpstr>スライド 6</vt:lpstr>
      <vt:lpstr>スライド 7</vt:lpstr>
      <vt:lpstr>スライド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tooru_vaio</dc:creator>
  <cp:lastModifiedBy>農林水産省</cp:lastModifiedBy>
  <cp:revision>66</cp:revision>
  <dcterms:created xsi:type="dcterms:W3CDTF">2008-06-01T06:41:28Z</dcterms:created>
  <dcterms:modified xsi:type="dcterms:W3CDTF">2011-10-17T07:23:19Z</dcterms:modified>
</cp:coreProperties>
</file>